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5.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notesSlides/notesSlide6.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style3.xml" ContentType="application/vnd.ms-office.chartstyle+xml"/>
  <Override PartName="/ppt/charts/colors3.xml" ContentType="application/vnd.ms-office.chartcolorstyle+xml"/>
  <Override PartName="/ppt/charts/chart2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notesSlides/notesSlide8.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notesSlides/notesSlide9.xml" ContentType="application/vnd.openxmlformats-officedocument.presentationml.notesSlide+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1086" r:id="rId5"/>
    <p:sldId id="570" r:id="rId6"/>
    <p:sldId id="1148" r:id="rId7"/>
    <p:sldId id="560" r:id="rId8"/>
    <p:sldId id="1313" r:id="rId9"/>
    <p:sldId id="1289" r:id="rId10"/>
    <p:sldId id="1312" r:id="rId11"/>
    <p:sldId id="1314" r:id="rId12"/>
    <p:sldId id="5503" r:id="rId13"/>
    <p:sldId id="1311" r:id="rId14"/>
    <p:sldId id="1315" r:id="rId15"/>
    <p:sldId id="1318" r:id="rId16"/>
    <p:sldId id="1292" r:id="rId17"/>
    <p:sldId id="1293" r:id="rId18"/>
    <p:sldId id="1327" r:id="rId19"/>
    <p:sldId id="1320" r:id="rId20"/>
    <p:sldId id="1317" r:id="rId21"/>
    <p:sldId id="1323" r:id="rId22"/>
    <p:sldId id="1325" r:id="rId23"/>
    <p:sldId id="1324" r:id="rId24"/>
    <p:sldId id="1326" r:id="rId25"/>
    <p:sldId id="1332" r:id="rId26"/>
    <p:sldId id="1331" r:id="rId27"/>
    <p:sldId id="5506" r:id="rId28"/>
    <p:sldId id="556" r:id="rId29"/>
    <p:sldId id="270" r:id="rId30"/>
    <p:sldId id="407" r:id="rId31"/>
  </p:sldIdLst>
  <p:sldSz cx="12192000" cy="6858000"/>
  <p:notesSz cx="6858000" cy="9144000"/>
  <p:custDataLst>
    <p:tags r:id="rId3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457" userDrawn="1">
          <p15:clr>
            <a:srgbClr val="A4A3A4"/>
          </p15:clr>
        </p15:guide>
        <p15:guide id="7" orient="horz" pos="2296" userDrawn="1">
          <p15:clr>
            <a:srgbClr val="A4A3A4"/>
          </p15:clr>
        </p15:guide>
        <p15:guide id="8" pos="3840" userDrawn="1">
          <p15:clr>
            <a:srgbClr val="A4A3A4"/>
          </p15:clr>
        </p15:guide>
        <p15:guide id="9" pos="6516" userDrawn="1">
          <p15:clr>
            <a:srgbClr val="A4A3A4"/>
          </p15:clr>
        </p15:guide>
        <p15:guide id="10" orient="horz" pos="3203" userDrawn="1">
          <p15:clr>
            <a:srgbClr val="A4A3A4"/>
          </p15:clr>
        </p15:guide>
        <p15:guide id="11" orient="horz" pos="1049" userDrawn="1">
          <p15:clr>
            <a:srgbClr val="A4A3A4"/>
          </p15:clr>
        </p15:guide>
        <p15:guide id="12" pos="597" userDrawn="1">
          <p15:clr>
            <a:srgbClr val="A4A3A4"/>
          </p15:clr>
        </p15:guide>
        <p15:guide id="13" orient="horz" pos="34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tias Meul" initials="MM" lastIdx="18" clrIdx="6">
    <p:extLst>
      <p:ext uri="{19B8F6BF-5375-455C-9EA6-DF929625EA0E}">
        <p15:presenceInfo xmlns:p15="http://schemas.microsoft.com/office/powerpoint/2012/main" userId="S::Mattias.Meul@Ipsos.com::c44b63c8-504e-4cb7-b102-b829b2681110" providerId="AD"/>
      </p:ext>
    </p:extLst>
  </p:cmAuthor>
  <p:cmAuthor id="1" name="Romain Carette" initials="RC" lastIdx="1" clrIdx="0">
    <p:extLst>
      <p:ext uri="{19B8F6BF-5375-455C-9EA6-DF929625EA0E}">
        <p15:presenceInfo xmlns:p15="http://schemas.microsoft.com/office/powerpoint/2012/main" userId="f5b5fcd6593eb51e" providerId="Windows Live"/>
      </p:ext>
    </p:extLst>
  </p:cmAuthor>
  <p:cmAuthor id="2" name="Anne Dehaen" initials="AD" lastIdx="26" clrIdx="1">
    <p:extLst>
      <p:ext uri="{19B8F6BF-5375-455C-9EA6-DF929625EA0E}">
        <p15:presenceInfo xmlns:p15="http://schemas.microsoft.com/office/powerpoint/2012/main" userId="S::Anne.Dehaen@ipsos.com::7b23fd3e-10d0-48a3-8369-f235ce578d25" providerId="AD"/>
      </p:ext>
    </p:extLst>
  </p:cmAuthor>
  <p:cmAuthor id="3" name="Caroline Van Borm" initials="CVB" lastIdx="85" clrIdx="2">
    <p:extLst>
      <p:ext uri="{19B8F6BF-5375-455C-9EA6-DF929625EA0E}">
        <p15:presenceInfo xmlns:p15="http://schemas.microsoft.com/office/powerpoint/2012/main" userId="S::Caroline.VanBorm@ipsos.com::a8e29aa5-9b7d-4045-98dd-08980a78c8ee" providerId="AD"/>
      </p:ext>
    </p:extLst>
  </p:cmAuthor>
  <p:cmAuthor id="4" name="Glenn Hendrickx" initials="GH" lastIdx="10" clrIdx="3">
    <p:extLst>
      <p:ext uri="{19B8F6BF-5375-455C-9EA6-DF929625EA0E}">
        <p15:presenceInfo xmlns:p15="http://schemas.microsoft.com/office/powerpoint/2012/main" userId="S::Glenn.Hendrickx@ipsos.com::599bd1a4-37d0-46aa-a52d-ec77f637209f" providerId="AD"/>
      </p:ext>
    </p:extLst>
  </p:cmAuthor>
  <p:cmAuthor id="5" name="Lisa Maerten" initials="LM" lastIdx="1" clrIdx="4">
    <p:extLst>
      <p:ext uri="{19B8F6BF-5375-455C-9EA6-DF929625EA0E}">
        <p15:presenceInfo xmlns:p15="http://schemas.microsoft.com/office/powerpoint/2012/main" userId="S::Lisa.Maerten@ipsos.com::d534fc49-f51a-4d4a-bd81-349b1c06ebd3" providerId="AD"/>
      </p:ext>
    </p:extLst>
  </p:cmAuthor>
  <p:cmAuthor id="6" name="Joke Vranken" initials="JV" lastIdx="16" clrIdx="5">
    <p:extLst>
      <p:ext uri="{19B8F6BF-5375-455C-9EA6-DF929625EA0E}">
        <p15:presenceInfo xmlns:p15="http://schemas.microsoft.com/office/powerpoint/2012/main" userId="S::Joke.Vranken@ipsos.com::80e24b44-14aa-4fec-b6a4-32a8cf0df8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BFF"/>
    <a:srgbClr val="66C4C4"/>
    <a:srgbClr val="000000"/>
    <a:srgbClr val="002554"/>
    <a:srgbClr val="7FCECD"/>
    <a:srgbClr val="D26464"/>
    <a:srgbClr val="E4C7EC"/>
    <a:srgbClr val="C43A3A"/>
    <a:srgbClr val="C94747"/>
    <a:srgbClr val="AD3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249" autoAdjust="0"/>
  </p:normalViewPr>
  <p:slideViewPr>
    <p:cSldViewPr snapToGrid="0" showGuides="1">
      <p:cViewPr varScale="1">
        <p:scale>
          <a:sx n="68" d="100"/>
          <a:sy n="68" d="100"/>
        </p:scale>
        <p:origin x="852" y="60"/>
      </p:cViewPr>
      <p:guideLst>
        <p:guide pos="2457"/>
        <p:guide orient="horz" pos="2296"/>
        <p:guide pos="3840"/>
        <p:guide pos="6516"/>
        <p:guide orient="horz" pos="3203"/>
        <p:guide orient="horz" pos="1049"/>
        <p:guide pos="597"/>
        <p:guide orient="horz" pos="3430"/>
      </p:guideLst>
    </p:cSldViewPr>
  </p:slideViewPr>
  <p:notesTextViewPr>
    <p:cViewPr>
      <p:scale>
        <a:sx n="3" d="2"/>
        <a:sy n="3" d="2"/>
      </p:scale>
      <p:origin x="0" y="0"/>
    </p:cViewPr>
  </p:notesTextViewPr>
  <p:sorterViewPr>
    <p:cViewPr varScale="1">
      <p:scale>
        <a:sx n="1" d="1"/>
        <a:sy n="1" d="1"/>
      </p:scale>
      <p:origin x="0" y="-11088"/>
    </p:cViewPr>
  </p:sorterViewPr>
  <p:notesViewPr>
    <p:cSldViewPr snapToGrid="0" showGuides="1">
      <p:cViewPr>
        <p:scale>
          <a:sx n="75" d="100"/>
          <a:sy n="75" d="100"/>
        </p:scale>
        <p:origin x="5928" y="13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xml"/><Relationship Id="rId1" Type="http://schemas.microsoft.com/office/2011/relationships/chartStyle" Target="style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63287596822852E-2"/>
          <c:w val="1"/>
          <c:h val="0.68096608130173331"/>
        </c:manualLayout>
      </c:layout>
      <c:barChart>
        <c:barDir val="col"/>
        <c:grouping val="clustered"/>
        <c:varyColors val="0"/>
        <c:ser>
          <c:idx val="0"/>
          <c:order val="0"/>
          <c:tx>
            <c:strRef>
              <c:f>Sheet1!$A$5</c:f>
              <c:strCache>
                <c:ptCount val="1"/>
                <c:pt idx="0">
                  <c:v>%</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anchor="ctr" anchorCtr="1"/>
              <a:lstStyle/>
              <a:p>
                <a:pPr algn="ctr">
                  <a:defRPr sz="16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Groep 1
(n=100)
(A)</c:v>
                </c:pt>
                <c:pt idx="1">
                  <c:v>Groep 2
(n=150)
(B)</c:v>
                </c:pt>
                <c:pt idx="2">
                  <c:v>Groep 3
(n=150)
(C)</c:v>
                </c:pt>
              </c:strCache>
            </c:strRef>
          </c:cat>
          <c:val>
            <c:numRef>
              <c:f>Sheet1!$B$5:$D$5</c:f>
              <c:numCache>
                <c:formatCode>0.00</c:formatCode>
                <c:ptCount val="3"/>
                <c:pt idx="0">
                  <c:v>54</c:v>
                </c:pt>
                <c:pt idx="1">
                  <c:v>70</c:v>
                </c:pt>
                <c:pt idx="2">
                  <c:v>58</c:v>
                </c:pt>
              </c:numCache>
            </c:numRef>
          </c:val>
          <c:extLst>
            <c:ext xmlns:c16="http://schemas.microsoft.com/office/drawing/2014/chart" uri="{C3380CC4-5D6E-409C-BE32-E72D297353CC}">
              <c16:uniqueId val="{00000000-B74C-4E13-9777-8D984DFD7D9B}"/>
            </c:ext>
          </c:extLst>
        </c:ser>
        <c:dLbls>
          <c:dLblPos val="outEnd"/>
          <c:showLegendKey val="0"/>
          <c:showVal val="1"/>
          <c:showCatName val="0"/>
          <c:showSerName val="0"/>
          <c:showPercent val="0"/>
          <c:showBubbleSize val="0"/>
        </c:dLbls>
        <c:gapWidth val="200"/>
        <c:axId val="528539336"/>
        <c:axId val="528539008"/>
      </c:barChart>
      <c:catAx>
        <c:axId val="5285393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l-BE"/>
          </a:p>
        </c:txPr>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n-lt"/>
        </a:defRPr>
      </a:pPr>
      <a:endParaRPr lang="nl-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6FAD-43BA-888E-CA2F3B5E0BAC}"/>
              </c:ext>
            </c:extLst>
          </c:dPt>
          <c:dPt>
            <c:idx val="1"/>
            <c:bubble3D val="0"/>
            <c:spPr>
              <a:solidFill>
                <a:schemeClr val="accent5"/>
              </a:solidFill>
              <a:ln w="19050">
                <a:noFill/>
              </a:ln>
              <a:effectLst/>
            </c:spPr>
            <c:extLst>
              <c:ext xmlns:c16="http://schemas.microsoft.com/office/drawing/2014/chart" uri="{C3380CC4-5D6E-409C-BE32-E72D297353CC}">
                <c16:uniqueId val="{00000003-6FAD-43BA-888E-CA2F3B5E0BAC}"/>
              </c:ext>
            </c:extLst>
          </c:dPt>
          <c:dPt>
            <c:idx val="2"/>
            <c:bubble3D val="0"/>
            <c:spPr>
              <a:solidFill>
                <a:schemeClr val="accent6"/>
              </a:solidFill>
              <a:ln w="19050">
                <a:noFill/>
              </a:ln>
              <a:effectLst/>
            </c:spPr>
            <c:extLst>
              <c:ext xmlns:c16="http://schemas.microsoft.com/office/drawing/2014/chart" uri="{C3380CC4-5D6E-409C-BE32-E72D297353CC}">
                <c16:uniqueId val="{00000005-6FAD-43BA-888E-CA2F3B5E0BAC}"/>
              </c:ext>
            </c:extLst>
          </c:dPt>
          <c:dPt>
            <c:idx val="3"/>
            <c:bubble3D val="0"/>
            <c:spPr>
              <a:solidFill>
                <a:schemeClr val="accent4"/>
              </a:solidFill>
              <a:ln w="19050">
                <a:noFill/>
              </a:ln>
              <a:effectLst/>
            </c:spPr>
            <c:extLst>
              <c:ext xmlns:c16="http://schemas.microsoft.com/office/drawing/2014/chart" uri="{C3380CC4-5D6E-409C-BE32-E72D297353CC}">
                <c16:uniqueId val="{00000007-6FAD-43BA-888E-CA2F3B5E0BAC}"/>
              </c:ext>
            </c:extLst>
          </c:dPt>
          <c:dPt>
            <c:idx val="4"/>
            <c:bubble3D val="0"/>
            <c:spPr>
              <a:solidFill>
                <a:schemeClr val="accent2"/>
              </a:solidFill>
              <a:ln w="19050">
                <a:noFill/>
              </a:ln>
              <a:effectLst/>
            </c:spPr>
            <c:extLst>
              <c:ext xmlns:c16="http://schemas.microsoft.com/office/drawing/2014/chart" uri="{C3380CC4-5D6E-409C-BE32-E72D297353CC}">
                <c16:uniqueId val="{00000009-6FAD-43BA-888E-CA2F3B5E0BAC}"/>
              </c:ext>
            </c:extLst>
          </c:dPt>
          <c:dPt>
            <c:idx val="5"/>
            <c:bubble3D val="0"/>
            <c:spPr>
              <a:solidFill>
                <a:schemeClr val="accent3"/>
              </a:solidFill>
              <a:ln w="19050">
                <a:noFill/>
              </a:ln>
              <a:effectLst/>
            </c:spPr>
            <c:extLst>
              <c:ext xmlns:c16="http://schemas.microsoft.com/office/drawing/2014/chart" uri="{C3380CC4-5D6E-409C-BE32-E72D297353CC}">
                <c16:uniqueId val="{0000000B-6FAD-43BA-888E-CA2F3B5E0BAC}"/>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90.69</c:v>
                </c:pt>
                <c:pt idx="1">
                  <c:v>7.87</c:v>
                </c:pt>
                <c:pt idx="2">
                  <c:v>1.44</c:v>
                </c:pt>
              </c:numCache>
            </c:numRef>
          </c:val>
          <c:extLst>
            <c:ext xmlns:c16="http://schemas.microsoft.com/office/drawing/2014/chart" uri="{C3380CC4-5D6E-409C-BE32-E72D297353CC}">
              <c16:uniqueId val="{0000000C-6FAD-43BA-888E-CA2F3B5E0BAC}"/>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verplicht</c:v>
                </c:pt>
                <c:pt idx="2">
                  <c:v>Om de overvloed aan (zwerf/straat)katten tegen te gaan</c:v>
                </c:pt>
                <c:pt idx="3">
                  <c:v>Dit maakt de kat rustiger (bv. tijdens paringstijd, minder nachtelijk miauwen, minder zwerven, etc.)</c:v>
                </c:pt>
                <c:pt idx="4">
                  <c:v>Asielen zitten al vol met katten en ik wil niet bijdragen aan het probleem van de overvolle asielen</c:v>
                </c:pt>
                <c:pt idx="5">
                  <c:v>{@} was al gesteriliseerd/gecastreerd bij aankoop/bij adoptie/ toen ik deze kreeg/ toen deze bij me toe kwam</c:v>
                </c:pt>
                <c:pt idx="6">
                  <c:v>Dit is beter voor de gezondheid van de kat (minder kans op tumoren, minder kans op kattenziektes)</c:v>
                </c:pt>
                <c:pt idx="7">
                  <c:v>Anders gaat een kater ‘sproeien’</c:v>
                </c:pt>
                <c:pt idx="8">
                  <c:v>Mijn dierenarts heeft dit aangeraden</c:v>
                </c:pt>
                <c:pt idx="9">
                  <c:v>Andere:</c:v>
                </c:pt>
              </c:strCache>
            </c:strRef>
          </c:cat>
          <c:val>
            <c:numRef>
              <c:f>Sheet1!$B$2:$B$11</c:f>
              <c:numCache>
                <c:formatCode>0.00</c:formatCode>
                <c:ptCount val="10"/>
                <c:pt idx="0">
                  <c:v>38.49</c:v>
                </c:pt>
                <c:pt idx="1">
                  <c:v>25.94</c:v>
                </c:pt>
                <c:pt idx="2">
                  <c:v>25.94</c:v>
                </c:pt>
                <c:pt idx="3">
                  <c:v>25.21</c:v>
                </c:pt>
                <c:pt idx="4">
                  <c:v>23.02</c:v>
                </c:pt>
                <c:pt idx="5">
                  <c:v>21.29</c:v>
                </c:pt>
                <c:pt idx="6">
                  <c:v>20.76</c:v>
                </c:pt>
                <c:pt idx="7">
                  <c:v>15.71</c:v>
                </c:pt>
                <c:pt idx="8">
                  <c:v>13.01</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verplicht</c:v>
                </c:pt>
                <c:pt idx="2">
                  <c:v>Om de overvloed aan (zwerf/straat)katten tegen te gaan</c:v>
                </c:pt>
                <c:pt idx="3">
                  <c:v>Dit maakt de kat rustiger (bv. tijdens paringstijd, minder nachtelijk miauwen, minder zwerven, etc.)</c:v>
                </c:pt>
                <c:pt idx="4">
                  <c:v>Asielen zitten al vol met katten en ik wil niet bijdragen aan het probleem van de overvolle asielen</c:v>
                </c:pt>
                <c:pt idx="5">
                  <c:v>{@} was al gesteriliseerd/gecastreerd bij aankoop/bij adoptie/ toen ik deze kreeg/ toen deze bij me toe kwam</c:v>
                </c:pt>
                <c:pt idx="6">
                  <c:v>Dit is beter voor de gezondheid van de kat (minder kans op tumoren, minder kans op kattenziektes)</c:v>
                </c:pt>
                <c:pt idx="7">
                  <c:v>Anders gaat een kater ‘sproeien’</c:v>
                </c:pt>
                <c:pt idx="8">
                  <c:v>Mijn dierenarts heeft dit aangeraden</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verplicht</c:v>
                </c:pt>
                <c:pt idx="2">
                  <c:v>Om de overvloed aan (zwerf/straat)katten tegen te gaan</c:v>
                </c:pt>
                <c:pt idx="3">
                  <c:v>Dit maakt de kat rustiger (bv. tijdens paringstijd, minder nachtelijk miauwen, minder zwerven, etc.)</c:v>
                </c:pt>
                <c:pt idx="4">
                  <c:v>Asielen zitten al vol met katten en ik wil niet bijdragen aan het probleem van de overvolle asielen</c:v>
                </c:pt>
                <c:pt idx="5">
                  <c:v>{@} was al gesteriliseerd/gecastreerd bij aankoop/bij adoptie/ toen ik deze kreeg/ toen deze bij me toe kwam</c:v>
                </c:pt>
                <c:pt idx="6">
                  <c:v>Dit is beter voor de gezondheid van de kat (minder kans op tumoren, minder kans op kattenziektes)</c:v>
                </c:pt>
                <c:pt idx="7">
                  <c:v>Anders gaat een kater ‘sproeien’</c:v>
                </c:pt>
                <c:pt idx="8">
                  <c:v>Mijn dierenarts heeft dit aangeraden</c:v>
                </c:pt>
                <c:pt idx="9">
                  <c:v>Andere:</c:v>
                </c:pt>
              </c:strCache>
            </c:strRef>
          </c:cat>
          <c:val>
            <c:numRef>
              <c:f>Sheet1!$D$2:$D$11</c:f>
              <c:numCache>
                <c:formatCode>General</c:formatCode>
                <c:ptCount val="10"/>
                <c:pt idx="9" formatCode="0.00">
                  <c:v>1.64</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verplicht</c:v>
                </c:pt>
                <c:pt idx="2">
                  <c:v>Om de overvloed aan (zwerf/straat)katten tegen te gaan</c:v>
                </c:pt>
                <c:pt idx="3">
                  <c:v>Dit maakt de kat rustiger (bv. tijdens paringstijd, minder nachtelijk miauwen, minder zwerven, etc.)</c:v>
                </c:pt>
                <c:pt idx="4">
                  <c:v>Asielen zitten al vol met katten en ik wil niet bijdragen aan het probleem van de overvolle asielen</c:v>
                </c:pt>
                <c:pt idx="5">
                  <c:v>{@} was al gesteriliseerd/gecastreerd bij aankoop/bij adoptie/ toen ik deze kreeg/ toen deze bij me toe kwam</c:v>
                </c:pt>
                <c:pt idx="6">
                  <c:v>Dit is beter voor de gezondheid van de kat (minder kans op tumoren, minder kans op kattenziektes)</c:v>
                </c:pt>
                <c:pt idx="7">
                  <c:v>Anders gaat een kater ‘sproeien’</c:v>
                </c:pt>
                <c:pt idx="8">
                  <c:v>Mijn dierenarts heeft dit aangeraden</c:v>
                </c:pt>
                <c:pt idx="9">
                  <c:v>Andere:</c:v>
                </c:pt>
              </c:strCache>
            </c:strRef>
          </c:cat>
          <c:val>
            <c:numRef>
              <c:f>Sheet1!$B$2:$B$11</c:f>
              <c:numCache>
                <c:formatCode>0.00</c:formatCode>
                <c:ptCount val="10"/>
                <c:pt idx="0">
                  <c:v>48.01</c:v>
                </c:pt>
                <c:pt idx="1">
                  <c:v>22.87</c:v>
                </c:pt>
                <c:pt idx="2">
                  <c:v>28.58</c:v>
                </c:pt>
                <c:pt idx="3">
                  <c:v>21.25</c:v>
                </c:pt>
                <c:pt idx="4">
                  <c:v>22.68</c:v>
                </c:pt>
                <c:pt idx="5">
                  <c:v>24.18</c:v>
                </c:pt>
                <c:pt idx="6">
                  <c:v>20.350000000000001</c:v>
                </c:pt>
                <c:pt idx="7">
                  <c:v>0</c:v>
                </c:pt>
                <c:pt idx="8">
                  <c:v>11.41</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verplicht</c:v>
                </c:pt>
                <c:pt idx="2">
                  <c:v>Om de overvloed aan (zwerf/straat)katten tegen te gaan</c:v>
                </c:pt>
                <c:pt idx="3">
                  <c:v>Dit maakt de kat rustiger (bv. tijdens paringstijd, minder nachtelijk miauwen, minder zwerven, etc.)</c:v>
                </c:pt>
                <c:pt idx="4">
                  <c:v>Asielen zitten al vol met katten en ik wil niet bijdragen aan het probleem van de overvolle asielen</c:v>
                </c:pt>
                <c:pt idx="5">
                  <c:v>{@} was al gesteriliseerd/gecastreerd bij aankoop/bij adoptie/ toen ik deze kreeg/ toen deze bij me toe kwam</c:v>
                </c:pt>
                <c:pt idx="6">
                  <c:v>Dit is beter voor de gezondheid van de kat (minder kans op tumoren, minder kans op kattenziektes)</c:v>
                </c:pt>
                <c:pt idx="7">
                  <c:v>Anders gaat een kater ‘sproeien’</c:v>
                </c:pt>
                <c:pt idx="8">
                  <c:v>Mijn dierenarts heeft dit aangeraden</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verplicht</c:v>
                </c:pt>
                <c:pt idx="2">
                  <c:v>Om de overvloed aan (zwerf/straat)katten tegen te gaan</c:v>
                </c:pt>
                <c:pt idx="3">
                  <c:v>Dit maakt de kat rustiger (bv. tijdens paringstijd, minder nachtelijk miauwen, minder zwerven, etc.)</c:v>
                </c:pt>
                <c:pt idx="4">
                  <c:v>Asielen zitten al vol met katten en ik wil niet bijdragen aan het probleem van de overvolle asielen</c:v>
                </c:pt>
                <c:pt idx="5">
                  <c:v>{@} was al gesteriliseerd/gecastreerd bij aankoop/bij adoptie/ toen ik deze kreeg/ toen deze bij me toe kwam</c:v>
                </c:pt>
                <c:pt idx="6">
                  <c:v>Dit is beter voor de gezondheid van de kat (minder kans op tumoren, minder kans op kattenziektes)</c:v>
                </c:pt>
                <c:pt idx="7">
                  <c:v>Anders gaat een kater ‘sproeien’</c:v>
                </c:pt>
                <c:pt idx="8">
                  <c:v>Mijn dierenarts heeft dit aangeraden</c:v>
                </c:pt>
                <c:pt idx="9">
                  <c:v>Andere:</c:v>
                </c:pt>
              </c:strCache>
            </c:strRef>
          </c:cat>
          <c:val>
            <c:numRef>
              <c:f>Sheet1!$D$2:$D$11</c:f>
              <c:numCache>
                <c:formatCode>General</c:formatCode>
                <c:ptCount val="10"/>
                <c:pt idx="9">
                  <c:v>2.42</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verplicht</c:v>
                </c:pt>
                <c:pt idx="2">
                  <c:v>Om de overvloed aan (zwerf/straat)katten tegen te gaan</c:v>
                </c:pt>
                <c:pt idx="3">
                  <c:v>Dit maakt de kat rustiger (bv. tijdens paringstijd, minder nachtelijk miauwen, minder zwerven, etc.)</c:v>
                </c:pt>
                <c:pt idx="4">
                  <c:v>Asielen zitten al vol met katten en ik wil niet bijdragen aan het probleem van de overvolle asielen</c:v>
                </c:pt>
                <c:pt idx="5">
                  <c:v>{@} was al gesteriliseerd/gecastreerd bij aankoop/bij adoptie/ toen ik deze kreeg/ toen deze bij me toe kwam</c:v>
                </c:pt>
                <c:pt idx="6">
                  <c:v>Dit is beter voor de gezondheid van de kat (minder kans op tumoren, minder kans op kattenziektes)</c:v>
                </c:pt>
                <c:pt idx="7">
                  <c:v>Anders gaat een kater ‘sproeien’</c:v>
                </c:pt>
                <c:pt idx="8">
                  <c:v>Mijn dierenarts heeft dit aangeraden</c:v>
                </c:pt>
                <c:pt idx="9">
                  <c:v>Andere:</c:v>
                </c:pt>
              </c:strCache>
            </c:strRef>
          </c:cat>
          <c:val>
            <c:numRef>
              <c:f>Sheet1!$B$2:$B$11</c:f>
              <c:numCache>
                <c:formatCode>0.00</c:formatCode>
                <c:ptCount val="10"/>
                <c:pt idx="0">
                  <c:v>28.98</c:v>
                </c:pt>
                <c:pt idx="1">
                  <c:v>29</c:v>
                </c:pt>
                <c:pt idx="2">
                  <c:v>23.3</c:v>
                </c:pt>
                <c:pt idx="3">
                  <c:v>29.16</c:v>
                </c:pt>
                <c:pt idx="4">
                  <c:v>23.35</c:v>
                </c:pt>
                <c:pt idx="5">
                  <c:v>18.399999999999999</c:v>
                </c:pt>
                <c:pt idx="6">
                  <c:v>21.16</c:v>
                </c:pt>
                <c:pt idx="7">
                  <c:v>31.39</c:v>
                </c:pt>
                <c:pt idx="8">
                  <c:v>14.62</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verplicht</c:v>
                </c:pt>
                <c:pt idx="2">
                  <c:v>Om de overvloed aan (zwerf/straat)katten tegen te gaan</c:v>
                </c:pt>
                <c:pt idx="3">
                  <c:v>Dit maakt de kat rustiger (bv. tijdens paringstijd, minder nachtelijk miauwen, minder zwerven, etc.)</c:v>
                </c:pt>
                <c:pt idx="4">
                  <c:v>Asielen zitten al vol met katten en ik wil niet bijdragen aan het probleem van de overvolle asielen</c:v>
                </c:pt>
                <c:pt idx="5">
                  <c:v>{@} was al gesteriliseerd/gecastreerd bij aankoop/bij adoptie/ toen ik deze kreeg/ toen deze bij me toe kwam</c:v>
                </c:pt>
                <c:pt idx="6">
                  <c:v>Dit is beter voor de gezondheid van de kat (minder kans op tumoren, minder kans op kattenziektes)</c:v>
                </c:pt>
                <c:pt idx="7">
                  <c:v>Anders gaat een kater ‘sproeien’</c:v>
                </c:pt>
                <c:pt idx="8">
                  <c:v>Mijn dierenarts heeft dit aangeraden</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Ik wil geen nestje (veroorzaken)</c:v>
                </c:pt>
                <c:pt idx="1">
                  <c:v>Dit is verplicht</c:v>
                </c:pt>
                <c:pt idx="2">
                  <c:v>Om de overvloed aan (zwerf/straat)katten tegen te gaan</c:v>
                </c:pt>
                <c:pt idx="3">
                  <c:v>Dit maakt de kat rustiger (bv. tijdens paringstijd, minder nachtelijk miauwen, minder zwerven, etc.)</c:v>
                </c:pt>
                <c:pt idx="4">
                  <c:v>Asielen zitten al vol met katten en ik wil niet bijdragen aan het probleem van de overvolle asielen</c:v>
                </c:pt>
                <c:pt idx="5">
                  <c:v>{@} was al gesteriliseerd/gecastreerd bij aankoop/bij adoptie/ toen ik deze kreeg/ toen deze bij me toe kwam</c:v>
                </c:pt>
                <c:pt idx="6">
                  <c:v>Dit is beter voor de gezondheid van de kat (minder kans op tumoren, minder kans op kattenziektes)</c:v>
                </c:pt>
                <c:pt idx="7">
                  <c:v>Anders gaat een kater ‘sproeien’</c:v>
                </c:pt>
                <c:pt idx="8">
                  <c:v>Mijn dierenarts heeft dit aangeraden</c:v>
                </c:pt>
                <c:pt idx="9">
                  <c:v>Andere:</c:v>
                </c:pt>
              </c:strCache>
            </c:strRef>
          </c:cat>
          <c:val>
            <c:numRef>
              <c:f>Sheet1!$D$2:$D$11</c:f>
              <c:numCache>
                <c:formatCode>General</c:formatCode>
                <c:ptCount val="10"/>
                <c:pt idx="9" formatCode="0.00">
                  <c:v>0.86</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5879333304201233"/>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1">
                  <c:v>Ja, ik heb concrete plannen</c:v>
                </c:pt>
                <c:pt idx="2">
                  <c:v>Ja, maar ik heb nog geen concrete plannen</c:v>
                </c:pt>
                <c:pt idx="3">
                  <c:v>Neen</c:v>
                </c:pt>
                <c:pt idx="5">
                  <c:v>Te duur</c:v>
                </c:pt>
                <c:pt idx="6">
                  <c:v>Ik heb nog geen tijd gehad om naar de dierenarts te gaan</c:v>
                </c:pt>
                <c:pt idx="7">
                  <c:v>Mijn kat komt niet (vrij) buiten</c:v>
                </c:pt>
                <c:pt idx="8">
                  <c:v>Ik vind dit niet nodig</c:v>
                </c:pt>
                <c:pt idx="9">
                  <c:v>{@} is nog te jong</c:v>
                </c:pt>
                <c:pt idx="10">
                  <c:v>Dit is tegen de natuur</c:v>
                </c:pt>
                <c:pt idx="11">
                  <c:v>Een kattin moet in haar leven minstens eenmaal een nestje hebben</c:v>
                </c:pt>
                <c:pt idx="12">
                  <c:v>Ik wil graag een nestje</c:v>
                </c:pt>
                <c:pt idx="13">
                  <c:v>Andere:</c:v>
                </c:pt>
              </c:strCache>
            </c:strRef>
          </c:cat>
          <c:val>
            <c:numRef>
              <c:f>Sheet1!$B$2:$B$15</c:f>
              <c:numCache>
                <c:formatCode>0.00</c:formatCode>
                <c:ptCount val="14"/>
                <c:pt idx="1">
                  <c:v>20.37</c:v>
                </c:pt>
                <c:pt idx="2">
                  <c:v>24.49</c:v>
                </c:pt>
                <c:pt idx="3">
                  <c:v>55.15</c:v>
                </c:pt>
                <c:pt idx="5">
                  <c:v>21.12</c:v>
                </c:pt>
                <c:pt idx="6">
                  <c:v>18.22</c:v>
                </c:pt>
                <c:pt idx="7">
                  <c:v>18.04</c:v>
                </c:pt>
                <c:pt idx="8">
                  <c:v>16.059999999999999</c:v>
                </c:pt>
                <c:pt idx="9">
                  <c:v>15.52</c:v>
                </c:pt>
                <c:pt idx="10">
                  <c:v>9.26</c:v>
                </c:pt>
                <c:pt idx="11">
                  <c:v>9</c:v>
                </c:pt>
                <c:pt idx="12">
                  <c:v>4.08</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1">
                  <c:v>Ja, ik heb concrete plannen</c:v>
                </c:pt>
                <c:pt idx="2">
                  <c:v>Ja, maar ik heb nog geen concrete plannen</c:v>
                </c:pt>
                <c:pt idx="3">
                  <c:v>Neen</c:v>
                </c:pt>
                <c:pt idx="5">
                  <c:v>Te duur</c:v>
                </c:pt>
                <c:pt idx="6">
                  <c:v>Ik heb nog geen tijd gehad om naar de dierenarts te gaan</c:v>
                </c:pt>
                <c:pt idx="7">
                  <c:v>Mijn kat komt niet (vrij) buiten</c:v>
                </c:pt>
                <c:pt idx="8">
                  <c:v>Ik vind dit niet nodig</c:v>
                </c:pt>
                <c:pt idx="9">
                  <c:v>{@} is nog te jong</c:v>
                </c:pt>
                <c:pt idx="10">
                  <c:v>Dit is tegen de natuur</c:v>
                </c:pt>
                <c:pt idx="11">
                  <c:v>Een kattin moet in haar leven minstens eenmaal een nestje hebben</c:v>
                </c:pt>
                <c:pt idx="12">
                  <c:v>Ik wil graag een nestje</c:v>
                </c:pt>
                <c:pt idx="13">
                  <c:v>Andere:</c:v>
                </c:pt>
              </c:strCache>
            </c:strRef>
          </c:cat>
          <c:val>
            <c:numRef>
              <c:f>Sheet1!$C$2:$C$15</c:f>
              <c:numCache>
                <c:formatCode>General</c:formatCode>
                <c:ptCount val="14"/>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1">
                  <c:v>Ja, ik heb concrete plannen</c:v>
                </c:pt>
                <c:pt idx="2">
                  <c:v>Ja, maar ik heb nog geen concrete plannen</c:v>
                </c:pt>
                <c:pt idx="3">
                  <c:v>Neen</c:v>
                </c:pt>
                <c:pt idx="5">
                  <c:v>Te duur</c:v>
                </c:pt>
                <c:pt idx="6">
                  <c:v>Ik heb nog geen tijd gehad om naar de dierenarts te gaan</c:v>
                </c:pt>
                <c:pt idx="7">
                  <c:v>Mijn kat komt niet (vrij) buiten</c:v>
                </c:pt>
                <c:pt idx="8">
                  <c:v>Ik vind dit niet nodig</c:v>
                </c:pt>
                <c:pt idx="9">
                  <c:v>{@} is nog te jong</c:v>
                </c:pt>
                <c:pt idx="10">
                  <c:v>Dit is tegen de natuur</c:v>
                </c:pt>
                <c:pt idx="11">
                  <c:v>Een kattin moet in haar leven minstens eenmaal een nestje hebben</c:v>
                </c:pt>
                <c:pt idx="12">
                  <c:v>Ik wil graag een nestje</c:v>
                </c:pt>
                <c:pt idx="13">
                  <c:v>Andere:</c:v>
                </c:pt>
              </c:strCache>
            </c:strRef>
          </c:cat>
          <c:val>
            <c:numRef>
              <c:f>Sheet1!$D$2:$D$15</c:f>
              <c:numCache>
                <c:formatCode>General</c:formatCode>
                <c:ptCount val="14"/>
                <c:pt idx="13" formatCode="0.00">
                  <c:v>13.87</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General</c:formatCode>
                <c:ptCount val="4"/>
                <c:pt idx="0">
                  <c:v>51.34</c:v>
                </c:pt>
                <c:pt idx="1">
                  <c:v>15.820000000000002</c:v>
                </c:pt>
                <c:pt idx="2">
                  <c:v>21.54</c:v>
                </c:pt>
                <c:pt idx="3">
                  <c:v>11.290000000000001</c:v>
                </c:pt>
              </c:numCache>
            </c:numRef>
          </c:val>
          <c:extLst>
            <c:ext xmlns:c16="http://schemas.microsoft.com/office/drawing/2014/chart" uri="{C3380CC4-5D6E-409C-BE32-E72D297353CC}">
              <c16:uniqueId val="{00000000-5AC5-42C8-ABAE-DAD3A39ACD53}"/>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0.507950471121386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37.619999999999997</c:v>
                </c:pt>
                <c:pt idx="1">
                  <c:v>26.69</c:v>
                </c:pt>
                <c:pt idx="2">
                  <c:v>35.700000000000003</c:v>
                </c:pt>
              </c:numCache>
            </c:numRef>
          </c:val>
          <c:extLst>
            <c:ext xmlns:c16="http://schemas.microsoft.com/office/drawing/2014/chart" uri="{C3380CC4-5D6E-409C-BE32-E72D297353CC}">
              <c16:uniqueId val="{00000000-C143-4C26-8864-FC69E4E844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41254433414959796"/>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 kwam als zwerfkat in mijn tuin en is niet meer weggegaan</c:v>
                </c:pt>
                <c:pt idx="2">
                  <c:v>Gevonden op straat</c:v>
                </c:pt>
                <c:pt idx="3">
                  <c:v>Uit een nestje van mijn andere kat</c:v>
                </c:pt>
                <c:pt idx="4">
                  <c:v>Niet-erkende fokker</c:v>
                </c:pt>
                <c:pt idx="5">
                  <c:v>Uit een nestje dat ik gevonden heb (bv in de tuin, op straat, etc.)</c:v>
                </c:pt>
                <c:pt idx="6">
                  <c:v>Online (bv tweedehands.be, groep op facebook, fora, etc.)</c:v>
                </c:pt>
                <c:pt idx="7">
                  <c:v>Asiel</c:v>
                </c:pt>
                <c:pt idx="8">
                  <c:v>Dierenwinkel</c:v>
                </c:pt>
                <c:pt idx="9">
                  <c:v>Erkende fokker</c:v>
                </c:pt>
              </c:strCache>
            </c:strRef>
          </c:cat>
          <c:val>
            <c:numRef>
              <c:f>Sheet1!$B$2:$B$11</c:f>
              <c:numCache>
                <c:formatCode>0.00</c:formatCode>
                <c:ptCount val="10"/>
                <c:pt idx="0">
                  <c:v>32.99</c:v>
                </c:pt>
                <c:pt idx="1">
                  <c:v>18.260000000000002</c:v>
                </c:pt>
                <c:pt idx="2">
                  <c:v>10.82</c:v>
                </c:pt>
                <c:pt idx="3">
                  <c:v>10.130000000000001</c:v>
                </c:pt>
                <c:pt idx="4">
                  <c:v>6.62</c:v>
                </c:pt>
                <c:pt idx="5">
                  <c:v>6.57</c:v>
                </c:pt>
                <c:pt idx="6">
                  <c:v>4.9000000000000004</c:v>
                </c:pt>
                <c:pt idx="7">
                  <c:v>3.73</c:v>
                </c:pt>
                <c:pt idx="8">
                  <c:v>3.26</c:v>
                </c:pt>
                <c:pt idx="9">
                  <c:v>2.72</c:v>
                </c:pt>
              </c:numCache>
            </c:numRef>
          </c:val>
          <c:extLst>
            <c:ext xmlns:c16="http://schemas.microsoft.com/office/drawing/2014/chart" uri="{C3380CC4-5D6E-409C-BE32-E72D297353CC}">
              <c16:uniqueId val="{00000000-8F74-4E91-8D0E-E81BC86BB1E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 kwam als zwerfkat in mijn tuin en is niet meer weggegaan</c:v>
                </c:pt>
                <c:pt idx="2">
                  <c:v>Gevonden op straat</c:v>
                </c:pt>
                <c:pt idx="3">
                  <c:v>Uit een nestje van mijn andere kat</c:v>
                </c:pt>
                <c:pt idx="4">
                  <c:v>Niet-erkende fokker</c:v>
                </c:pt>
                <c:pt idx="5">
                  <c:v>Uit een nestje dat ik gevonden heb (bv in de tuin, op straat, etc.)</c:v>
                </c:pt>
                <c:pt idx="6">
                  <c:v>Online (bv tweedehands.be, groep op facebook, fora, etc.)</c:v>
                </c:pt>
                <c:pt idx="7">
                  <c:v>Asiel</c:v>
                </c:pt>
                <c:pt idx="8">
                  <c:v>Dierenwinkel</c:v>
                </c:pt>
                <c:pt idx="9">
                  <c:v>Erkende fokker</c:v>
                </c:pt>
              </c:strCache>
            </c:strRef>
          </c:cat>
          <c:val>
            <c:numRef>
              <c:f>Sheet1!$C$2:$C$11</c:f>
              <c:numCache>
                <c:formatCode>General</c:formatCode>
                <c:ptCount val="10"/>
              </c:numCache>
            </c:numRef>
          </c:val>
          <c:extLst>
            <c:ext xmlns:c16="http://schemas.microsoft.com/office/drawing/2014/chart" uri="{C3380CC4-5D6E-409C-BE32-E72D297353CC}">
              <c16:uniqueId val="{00000001-8F74-4E91-8D0E-E81BC86BB1E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 kwam als zwerfkat in mijn tuin en is niet meer weggegaan</c:v>
                </c:pt>
                <c:pt idx="2">
                  <c:v>Gevonden op straat</c:v>
                </c:pt>
                <c:pt idx="3">
                  <c:v>Uit een nestje van mijn andere kat</c:v>
                </c:pt>
                <c:pt idx="4">
                  <c:v>Niet-erkende fokker</c:v>
                </c:pt>
                <c:pt idx="5">
                  <c:v>Uit een nestje dat ik gevonden heb (bv in de tuin, op straat, etc.)</c:v>
                </c:pt>
                <c:pt idx="6">
                  <c:v>Online (bv tweedehands.be, groep op facebook, fora, etc.)</c:v>
                </c:pt>
                <c:pt idx="7">
                  <c:v>Asiel</c:v>
                </c:pt>
                <c:pt idx="8">
                  <c:v>Dierenwinkel</c:v>
                </c:pt>
                <c:pt idx="9">
                  <c:v>Erkende fokker</c:v>
                </c:pt>
              </c:strCache>
            </c:strRef>
          </c:cat>
          <c:val>
            <c:numRef>
              <c:f>Sheet1!$D$2:$D$11</c:f>
              <c:numCache>
                <c:formatCode>General</c:formatCode>
                <c:ptCount val="10"/>
              </c:numCache>
            </c:numRef>
          </c:val>
          <c:extLst>
            <c:ext xmlns:c16="http://schemas.microsoft.com/office/drawing/2014/chart" uri="{C3380CC4-5D6E-409C-BE32-E72D297353CC}">
              <c16:uniqueId val="{00000002-8F74-4E91-8D0E-E81BC86BB1E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c:v>
                </c:pt>
                <c:pt idx="1">
                  <c:v>Nee</c:v>
                </c:pt>
              </c:strCache>
            </c:strRef>
          </c:cat>
          <c:val>
            <c:numRef>
              <c:f>Sheet1!$B$2:$B$3</c:f>
              <c:numCache>
                <c:formatCode>0\%</c:formatCode>
                <c:ptCount val="2"/>
                <c:pt idx="0">
                  <c:v>11.48</c:v>
                </c:pt>
                <c:pt idx="1">
                  <c:v>88.52</c:v>
                </c:pt>
              </c:numCache>
            </c:numRef>
          </c:val>
          <c:extLst>
            <c:ext xmlns:c16="http://schemas.microsoft.com/office/drawing/2014/chart" uri="{C3380CC4-5D6E-409C-BE32-E72D297353CC}">
              <c16:uniqueId val="{00000000-0BBF-4176-9F32-D4AF51D77BA3}"/>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19.43</c:v>
                </c:pt>
                <c:pt idx="1">
                  <c:v>19.829999999999998</c:v>
                </c:pt>
                <c:pt idx="2">
                  <c:v>27.469999999999995</c:v>
                </c:pt>
                <c:pt idx="3">
                  <c:v>18.22</c:v>
                </c:pt>
                <c:pt idx="4">
                  <c:v>15.05</c:v>
                </c:pt>
              </c:numCache>
            </c:numRef>
          </c:val>
          <c:extLst>
            <c:ext xmlns:c16="http://schemas.microsoft.com/office/drawing/2014/chart" uri="{C3380CC4-5D6E-409C-BE32-E72D297353CC}">
              <c16:uniqueId val="{00000000-2C7A-4890-9E1E-D78B1197C4B0}"/>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13.06</c:v>
                </c:pt>
                <c:pt idx="1">
                  <c:v>16.96</c:v>
                </c:pt>
                <c:pt idx="2">
                  <c:v>19.28</c:v>
                </c:pt>
                <c:pt idx="3">
                  <c:v>25.01</c:v>
                </c:pt>
                <c:pt idx="4">
                  <c:v>25.69</c:v>
                </c:pt>
              </c:numCache>
            </c:numRef>
          </c:val>
          <c:extLst>
            <c:ext xmlns:c16="http://schemas.microsoft.com/office/drawing/2014/chart" uri="{C3380CC4-5D6E-409C-BE32-E72D297353CC}">
              <c16:uniqueId val="{00000000-AE70-4F9C-8522-0DE2D18E854B}"/>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kat</c:v>
                </c:pt>
                <c:pt idx="1">
                  <c:v>2 katten</c:v>
                </c:pt>
                <c:pt idx="2">
                  <c:v>3 katten</c:v>
                </c:pt>
                <c:pt idx="3">
                  <c:v>4 katten</c:v>
                </c:pt>
                <c:pt idx="4">
                  <c:v>5 katten</c:v>
                </c:pt>
                <c:pt idx="5">
                  <c:v>&gt; 5 katten</c:v>
                </c:pt>
              </c:strCache>
            </c:strRef>
          </c:cat>
          <c:val>
            <c:numRef>
              <c:f>Sheet1!$B$2:$B$7</c:f>
              <c:numCache>
                <c:formatCode>0.00</c:formatCode>
                <c:ptCount val="6"/>
                <c:pt idx="0">
                  <c:v>35.69</c:v>
                </c:pt>
                <c:pt idx="1">
                  <c:v>40.32</c:v>
                </c:pt>
                <c:pt idx="2">
                  <c:v>12.57</c:v>
                </c:pt>
                <c:pt idx="3">
                  <c:v>4.7</c:v>
                </c:pt>
                <c:pt idx="4">
                  <c:v>1.49</c:v>
                </c:pt>
                <c:pt idx="5" formatCode="General">
                  <c:v>5.25</c:v>
                </c:pt>
              </c:numCache>
            </c:numRef>
          </c:val>
          <c:extLst>
            <c:ext xmlns:c16="http://schemas.microsoft.com/office/drawing/2014/chart" uri="{C3380CC4-5D6E-409C-BE32-E72D297353CC}">
              <c16:uniqueId val="{00000000-01EC-40C3-BA89-E00DB9C40E52}"/>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2.9142951232219567E-2"/>
          <c:w val="0.41772889601339752"/>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Pt>
            <c:idx val="6"/>
            <c:invertIfNegative val="0"/>
            <c:bubble3D val="0"/>
            <c:spPr>
              <a:solidFill>
                <a:schemeClr val="accent6"/>
              </a:solidFill>
            </c:spPr>
            <c:extLst>
              <c:ext xmlns:c16="http://schemas.microsoft.com/office/drawing/2014/chart" uri="{C3380CC4-5D6E-409C-BE32-E72D297353CC}">
                <c16:uniqueId val="{00000001-4F3D-4FF2-A47F-1EB76025D497}"/>
              </c:ext>
            </c:extLst>
          </c:dPt>
          <c:dLbls>
            <c:dLbl>
              <c:idx val="6"/>
              <c:numFmt formatCode="0" sourceLinked="0"/>
              <c:spPr>
                <a:noFill/>
                <a:ln>
                  <a:noFill/>
                </a:ln>
                <a:effectLst/>
              </c:spPr>
              <c:txPr>
                <a:bodyPr/>
                <a:lstStyle/>
                <a:p>
                  <a:pPr>
                    <a:defRPr sz="1200" b="1">
                      <a:solidFill>
                        <a:schemeClr val="accent6"/>
                      </a:solidFill>
                    </a:defRPr>
                  </a:pPr>
                  <a:endParaRPr lang="nl-BE"/>
                </a:p>
              </c:txPr>
              <c:dLblPos val="outEnd"/>
              <c:showLegendKey val="0"/>
              <c:showVal val="1"/>
              <c:showCatName val="0"/>
              <c:showSerName val="0"/>
              <c:showPercent val="0"/>
              <c:showBubbleSize val="0"/>
              <c:extLst>
                <c:ext xmlns:c16="http://schemas.microsoft.com/office/drawing/2014/chart" uri="{C3380CC4-5D6E-409C-BE32-E72D297353CC}">
                  <c16:uniqueId val="{00000001-4F3D-4FF2-A47F-1EB76025D497}"/>
                </c:ext>
              </c:extLst>
            </c:dLbl>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Ik verkies niet te antwoorden</c:v>
                </c:pt>
              </c:strCache>
            </c:strRef>
          </c:cat>
          <c:val>
            <c:numRef>
              <c:f>Sheet1!$B$2:$B$8</c:f>
              <c:numCache>
                <c:formatCode>General</c:formatCode>
                <c:ptCount val="7"/>
                <c:pt idx="0">
                  <c:v>4.9000000000000004</c:v>
                </c:pt>
                <c:pt idx="1">
                  <c:v>19.52</c:v>
                </c:pt>
                <c:pt idx="2">
                  <c:v>11.67</c:v>
                </c:pt>
                <c:pt idx="3">
                  <c:v>20.36</c:v>
                </c:pt>
                <c:pt idx="4">
                  <c:v>11.49</c:v>
                </c:pt>
                <c:pt idx="5">
                  <c:v>18.89</c:v>
                </c:pt>
                <c:pt idx="6">
                  <c:v>15.18</c:v>
                </c:pt>
              </c:numCache>
            </c:numRef>
          </c:val>
          <c:extLst>
            <c:ext xmlns:c16="http://schemas.microsoft.com/office/drawing/2014/chart" uri="{C3380CC4-5D6E-409C-BE32-E72D297353CC}">
              <c16:uniqueId val="{00000002-4F3D-4FF2-A47F-1EB76025D497}"/>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90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persoon</c:v>
                </c:pt>
                <c:pt idx="1">
                  <c:v>2 personen</c:v>
                </c:pt>
                <c:pt idx="2">
                  <c:v>3 personen</c:v>
                </c:pt>
                <c:pt idx="3">
                  <c:v>4 personen</c:v>
                </c:pt>
                <c:pt idx="4">
                  <c:v>5 personen</c:v>
                </c:pt>
                <c:pt idx="5">
                  <c:v>&gt; 5 personen</c:v>
                </c:pt>
              </c:strCache>
            </c:strRef>
          </c:cat>
          <c:val>
            <c:numRef>
              <c:f>Sheet1!$B$2:$B$7</c:f>
              <c:numCache>
                <c:formatCode>General</c:formatCode>
                <c:ptCount val="6"/>
                <c:pt idx="0">
                  <c:v>17.45</c:v>
                </c:pt>
                <c:pt idx="1">
                  <c:v>23.63</c:v>
                </c:pt>
                <c:pt idx="2">
                  <c:v>20.14</c:v>
                </c:pt>
                <c:pt idx="3">
                  <c:v>23.27</c:v>
                </c:pt>
                <c:pt idx="4">
                  <c:v>5.2</c:v>
                </c:pt>
                <c:pt idx="5">
                  <c:v>10.31</c:v>
                </c:pt>
              </c:numCache>
            </c:numRef>
          </c:val>
          <c:extLst>
            <c:ext xmlns:c16="http://schemas.microsoft.com/office/drawing/2014/chart" uri="{C3380CC4-5D6E-409C-BE32-E72D297353CC}">
              <c16:uniqueId val="{00000000-7380-482B-AF2D-7CE87A8510EC}"/>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General"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83505379105091715"/>
        </c:manualLayout>
      </c:layout>
      <c:barChart>
        <c:barDir val="col"/>
        <c:grouping val="stacked"/>
        <c:varyColors val="0"/>
        <c:ser>
          <c:idx val="0"/>
          <c:order val="0"/>
          <c:tx>
            <c:strRef>
              <c:f>Sheet1!$A$5</c:f>
              <c:strCache>
                <c:ptCount val="1"/>
                <c:pt idx="0">
                  <c:v>Helemaal akkoord</c:v>
                </c:pt>
              </c:strCache>
            </c:strRef>
          </c:tx>
          <c:spPr>
            <a:solidFill>
              <a:schemeClr val="tx2">
                <a:lumMod val="75000"/>
              </a:schemeClr>
            </a:solidFill>
            <a:ln>
              <a:noFill/>
            </a:ln>
            <a:effectLst/>
          </c:spPr>
          <c:invertIfNegative val="0"/>
          <c:dLbls>
            <c:numFmt formatCode="0;0;" sourceLinked="0"/>
            <c:spPr>
              <a:noFill/>
              <a:ln>
                <a:noFill/>
              </a:ln>
              <a:effectLst/>
            </c:spPr>
            <c:txPr>
              <a:bodyPr rot="0" vertOverflow="overflow" horzOverflow="overflow" vert="horz" wrap="none">
                <a:spAutoFit/>
              </a:bodyPr>
              <a:lstStyle/>
              <a:p>
                <a:pPr>
                  <a:defRPr sz="1200" b="1">
                    <a:solidFill>
                      <a:schemeClr val="bg1"/>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Sheet1!$B$1:$G$1</c:f>
              <c:strCache>
                <c:ptCount val="3"/>
                <c:pt idx="0">
                  <c:v>(n=1000)
</c:v>
                </c:pt>
                <c:pt idx="1">
                  <c:v>(n=200)
(A)</c:v>
                </c:pt>
                <c:pt idx="2">
                  <c:v>(n=200)
(B)</c:v>
                </c:pt>
              </c:strCache>
            </c:strRef>
          </c:cat>
          <c:val>
            <c:numRef>
              <c:f>Sheet1!$B$5:$G$5</c:f>
              <c:numCache>
                <c:formatCode>0.00</c:formatCode>
                <c:ptCount val="6"/>
                <c:pt idx="0">
                  <c:v>16.11</c:v>
                </c:pt>
                <c:pt idx="1">
                  <c:v>8.64</c:v>
                </c:pt>
                <c:pt idx="2">
                  <c:v>13.26</c:v>
                </c:pt>
                <c:pt idx="3">
                  <c:v>13.09</c:v>
                </c:pt>
                <c:pt idx="4">
                  <c:v>22.48</c:v>
                </c:pt>
                <c:pt idx="5">
                  <c:v>17.87</c:v>
                </c:pt>
              </c:numCache>
            </c:numRef>
          </c:val>
          <c:extLst>
            <c:ext xmlns:c16="http://schemas.microsoft.com/office/drawing/2014/chart" uri="{C3380CC4-5D6E-409C-BE32-E72D297353CC}">
              <c16:uniqueId val="{00000000-2DBE-45AE-9BB9-3CD1900DED98}"/>
            </c:ext>
          </c:extLst>
        </c:ser>
        <c:ser>
          <c:idx val="1"/>
          <c:order val="1"/>
          <c:tx>
            <c:strRef>
              <c:f>Sheet1!$A$6</c:f>
              <c:strCache>
                <c:ptCount val="1"/>
                <c:pt idx="0">
                  <c:v>Een beetje akkoord</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Sheet1!$B$1:$G$1</c:f>
              <c:strCache>
                <c:ptCount val="3"/>
                <c:pt idx="0">
                  <c:v>(n=1000)
</c:v>
                </c:pt>
                <c:pt idx="1">
                  <c:v>(n=200)
(A)</c:v>
                </c:pt>
                <c:pt idx="2">
                  <c:v>(n=200)
(B)</c:v>
                </c:pt>
              </c:strCache>
            </c:strRef>
          </c:cat>
          <c:val>
            <c:numRef>
              <c:f>Sheet1!$B$6:$G$6</c:f>
              <c:numCache>
                <c:formatCode>0.00</c:formatCode>
                <c:ptCount val="6"/>
                <c:pt idx="0">
                  <c:v>17.12</c:v>
                </c:pt>
                <c:pt idx="1">
                  <c:v>20.190000000000001</c:v>
                </c:pt>
                <c:pt idx="2">
                  <c:v>19.850000000000001</c:v>
                </c:pt>
                <c:pt idx="3">
                  <c:v>13.39</c:v>
                </c:pt>
                <c:pt idx="4">
                  <c:v>20.7</c:v>
                </c:pt>
                <c:pt idx="5">
                  <c:v>13.09</c:v>
                </c:pt>
              </c:numCache>
            </c:numRef>
          </c:val>
          <c:extLst>
            <c:ext xmlns:c16="http://schemas.microsoft.com/office/drawing/2014/chart" uri="{C3380CC4-5D6E-409C-BE32-E72D297353CC}">
              <c16:uniqueId val="{00000001-2DBE-45AE-9BB9-3CD1900DED98}"/>
            </c:ext>
          </c:extLst>
        </c:ser>
        <c:ser>
          <c:idx val="2"/>
          <c:order val="2"/>
          <c:tx>
            <c:strRef>
              <c:f>Sheet1!$A$7</c:f>
              <c:strCache>
                <c:ptCount val="1"/>
                <c:pt idx="0">
                  <c:v>Neutraal</c:v>
                </c:pt>
              </c:strCache>
            </c:strRef>
          </c:tx>
          <c:spPr>
            <a:solidFill>
              <a:schemeClr val="accent2"/>
            </a:solidFill>
            <a:ln>
              <a:noFill/>
            </a:ln>
            <a:effectLst/>
          </c:spPr>
          <c:invertIfNegative val="0"/>
          <c:dLbls>
            <c:numFmt formatCode="0;0;" sourceLinked="0"/>
            <c:spPr>
              <a:noFill/>
              <a:ln>
                <a:noFill/>
              </a:ln>
              <a:effectLst/>
            </c:spPr>
            <c:txPr>
              <a:bodyPr rot="0" vertOverflow="overflow" horzOverflow="overflow" vert="horz"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Sheet1!$B$1:$G$1</c:f>
              <c:strCache>
                <c:ptCount val="3"/>
                <c:pt idx="0">
                  <c:v>(n=1000)
</c:v>
                </c:pt>
                <c:pt idx="1">
                  <c:v>(n=200)
(A)</c:v>
                </c:pt>
                <c:pt idx="2">
                  <c:v>(n=200)
(B)</c:v>
                </c:pt>
              </c:strCache>
            </c:strRef>
          </c:cat>
          <c:val>
            <c:numRef>
              <c:f>Sheet1!$B$7:$G$7</c:f>
              <c:numCache>
                <c:formatCode>0.00</c:formatCode>
                <c:ptCount val="6"/>
                <c:pt idx="0">
                  <c:v>43.85</c:v>
                </c:pt>
                <c:pt idx="1">
                  <c:v>46.75</c:v>
                </c:pt>
                <c:pt idx="2">
                  <c:v>46.88</c:v>
                </c:pt>
                <c:pt idx="3">
                  <c:v>43.45</c:v>
                </c:pt>
                <c:pt idx="4">
                  <c:v>38.729999999999997</c:v>
                </c:pt>
                <c:pt idx="5">
                  <c:v>45.65</c:v>
                </c:pt>
              </c:numCache>
            </c:numRef>
          </c:val>
          <c:extLst>
            <c:ext xmlns:c16="http://schemas.microsoft.com/office/drawing/2014/chart" uri="{C3380CC4-5D6E-409C-BE32-E72D297353CC}">
              <c16:uniqueId val="{00000002-2DBE-45AE-9BB9-3CD1900DED98}"/>
            </c:ext>
          </c:extLst>
        </c:ser>
        <c:ser>
          <c:idx val="3"/>
          <c:order val="3"/>
          <c:tx>
            <c:strRef>
              <c:f>Sheet1!$A$8</c:f>
              <c:strCache>
                <c:ptCount val="1"/>
                <c:pt idx="0">
                  <c:v>Een beetje niet akkoord</c:v>
                </c:pt>
              </c:strCache>
            </c:strRef>
          </c:tx>
          <c:spPr>
            <a:solidFill>
              <a:schemeClr val="accent3"/>
            </a:solidFill>
          </c:spPr>
          <c:invertIfNegative val="0"/>
          <c:dLbls>
            <c:numFmt formatCode="0;0;" sourceLinked="0"/>
            <c:spPr>
              <a:noFill/>
              <a:ln>
                <a:noFill/>
              </a:ln>
              <a:effectLst/>
            </c:spPr>
            <c:txPr>
              <a:bodyPr vertOverflow="overflow" horzOverflow="overflow"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Sheet1!$B$1:$G$1</c:f>
              <c:strCache>
                <c:ptCount val="3"/>
                <c:pt idx="0">
                  <c:v>(n=1000)
</c:v>
                </c:pt>
                <c:pt idx="1">
                  <c:v>(n=200)
(A)</c:v>
                </c:pt>
                <c:pt idx="2">
                  <c:v>(n=200)
(B)</c:v>
                </c:pt>
              </c:strCache>
            </c:strRef>
          </c:cat>
          <c:val>
            <c:numRef>
              <c:f>Sheet1!$B$8:$G$8</c:f>
              <c:numCache>
                <c:formatCode>0.00</c:formatCode>
                <c:ptCount val="6"/>
                <c:pt idx="0">
                  <c:v>7.09</c:v>
                </c:pt>
                <c:pt idx="1">
                  <c:v>14.87</c:v>
                </c:pt>
                <c:pt idx="2">
                  <c:v>3.94</c:v>
                </c:pt>
                <c:pt idx="3">
                  <c:v>6.75</c:v>
                </c:pt>
                <c:pt idx="4">
                  <c:v>7.94</c:v>
                </c:pt>
                <c:pt idx="5">
                  <c:v>4.6399999999999997</c:v>
                </c:pt>
              </c:numCache>
            </c:numRef>
          </c:val>
          <c:extLst>
            <c:ext xmlns:c16="http://schemas.microsoft.com/office/drawing/2014/chart" uri="{C3380CC4-5D6E-409C-BE32-E72D297353CC}">
              <c16:uniqueId val="{00000003-2DBE-45AE-9BB9-3CD1900DED98}"/>
            </c:ext>
          </c:extLst>
        </c:ser>
        <c:ser>
          <c:idx val="4"/>
          <c:order val="4"/>
          <c:tx>
            <c:strRef>
              <c:f>Sheet1!$A$9</c:f>
              <c:strCache>
                <c:ptCount val="1"/>
                <c:pt idx="0">
                  <c:v>Helemaal niet akkoord</c:v>
                </c:pt>
              </c:strCache>
            </c:strRef>
          </c:tx>
          <c:spPr>
            <a:solidFill>
              <a:schemeClr val="accent5"/>
            </a:solidFill>
          </c:spPr>
          <c:invertIfNegative val="0"/>
          <c:dLbls>
            <c:numFmt formatCode="0;0;" sourceLinked="0"/>
            <c:spPr>
              <a:noFill/>
              <a:ln>
                <a:noFill/>
              </a:ln>
              <a:effectLst/>
            </c:spPr>
            <c:txPr>
              <a:bodyPr vertOverflow="overflow" horzOverflow="overflow"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Sheet1!$B$1:$G$1</c:f>
              <c:strCache>
                <c:ptCount val="3"/>
                <c:pt idx="0">
                  <c:v>(n=1000)
</c:v>
                </c:pt>
                <c:pt idx="1">
                  <c:v>(n=200)
(A)</c:v>
                </c:pt>
                <c:pt idx="2">
                  <c:v>(n=200)
(B)</c:v>
                </c:pt>
              </c:strCache>
            </c:strRef>
          </c:cat>
          <c:val>
            <c:numRef>
              <c:f>Sheet1!$B$9:$G$9</c:f>
              <c:numCache>
                <c:formatCode>0.00</c:formatCode>
                <c:ptCount val="6"/>
                <c:pt idx="0">
                  <c:v>15.82</c:v>
                </c:pt>
                <c:pt idx="1">
                  <c:v>9.5500000000000007</c:v>
                </c:pt>
                <c:pt idx="2">
                  <c:v>16.07</c:v>
                </c:pt>
                <c:pt idx="3">
                  <c:v>23.32</c:v>
                </c:pt>
                <c:pt idx="4">
                  <c:v>10.15</c:v>
                </c:pt>
                <c:pt idx="5">
                  <c:v>18.75</c:v>
                </c:pt>
              </c:numCache>
            </c:numRef>
          </c:val>
          <c:extLst>
            <c:ext xmlns:c16="http://schemas.microsoft.com/office/drawing/2014/chart" uri="{C3380CC4-5D6E-409C-BE32-E72D297353CC}">
              <c16:uniqueId val="{00000004-2DBE-45AE-9BB9-3CD1900DED98}"/>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General</c:formatCode>
                <c:ptCount val="4"/>
                <c:pt idx="0">
                  <c:v>39.370000000000005</c:v>
                </c:pt>
                <c:pt idx="1">
                  <c:v>28.980000000000004</c:v>
                </c:pt>
                <c:pt idx="2">
                  <c:v>19.959999999999997</c:v>
                </c:pt>
                <c:pt idx="3">
                  <c:v>11.69</c:v>
                </c:pt>
              </c:numCache>
            </c:numRef>
          </c:val>
          <c:extLst>
            <c:ext xmlns:c16="http://schemas.microsoft.com/office/drawing/2014/chart" uri="{C3380CC4-5D6E-409C-BE32-E72D297353CC}">
              <c16:uniqueId val="{00000000-5AC5-42C8-ABAE-DAD3A39ACD53}"/>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c:v>
                </c:pt>
                <c:pt idx="1">
                  <c:v>Nee</c:v>
                </c:pt>
              </c:strCache>
            </c:strRef>
          </c:cat>
          <c:val>
            <c:numRef>
              <c:f>Sheet1!$B$2:$B$3</c:f>
              <c:numCache>
                <c:formatCode>0.00</c:formatCode>
                <c:ptCount val="2"/>
                <c:pt idx="0">
                  <c:v>27.9</c:v>
                </c:pt>
                <c:pt idx="1">
                  <c:v>72.099999999999994</c:v>
                </c:pt>
              </c:numCache>
            </c:numRef>
          </c:val>
          <c:extLst>
            <c:ext xmlns:c16="http://schemas.microsoft.com/office/drawing/2014/chart" uri="{C3380CC4-5D6E-409C-BE32-E72D297353CC}">
              <c16:uniqueId val="{00000000-0BBF-4176-9F32-D4AF51D77BA3}"/>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0.507950471121386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50.12</c:v>
                </c:pt>
                <c:pt idx="1">
                  <c:v>22.47</c:v>
                </c:pt>
                <c:pt idx="2">
                  <c:v>27.41</c:v>
                </c:pt>
              </c:numCache>
            </c:numRef>
          </c:val>
          <c:extLst>
            <c:ext xmlns:c16="http://schemas.microsoft.com/office/drawing/2014/chart" uri="{C3380CC4-5D6E-409C-BE32-E72D297353CC}">
              <c16:uniqueId val="{00000000-C143-4C26-8864-FC69E4E844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41254433414959796"/>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pt idx="10">
                  <c:v>Van een boerderij</c:v>
                </c:pt>
                <c:pt idx="11">
                  <c:v>Andere</c:v>
                </c:pt>
              </c:strCache>
            </c:strRef>
          </c:cat>
          <c:val>
            <c:numRef>
              <c:f>Sheet1!$B$2:$B$13</c:f>
              <c:numCache>
                <c:formatCode>0.00</c:formatCode>
                <c:ptCount val="12"/>
                <c:pt idx="0">
                  <c:v>24.58</c:v>
                </c:pt>
                <c:pt idx="1">
                  <c:v>23.33</c:v>
                </c:pt>
                <c:pt idx="2">
                  <c:v>16.98</c:v>
                </c:pt>
                <c:pt idx="3">
                  <c:v>6.58</c:v>
                </c:pt>
                <c:pt idx="4">
                  <c:v>6.48</c:v>
                </c:pt>
                <c:pt idx="5">
                  <c:v>5.92</c:v>
                </c:pt>
                <c:pt idx="6">
                  <c:v>5.66</c:v>
                </c:pt>
                <c:pt idx="7">
                  <c:v>4.95</c:v>
                </c:pt>
                <c:pt idx="8">
                  <c:v>1.61</c:v>
                </c:pt>
                <c:pt idx="9">
                  <c:v>1.01</c:v>
                </c:pt>
                <c:pt idx="10">
                  <c:v>1.01</c:v>
                </c:pt>
              </c:numCache>
            </c:numRef>
          </c:val>
          <c:extLst>
            <c:ext xmlns:c16="http://schemas.microsoft.com/office/drawing/2014/chart" uri="{C3380CC4-5D6E-409C-BE32-E72D297353CC}">
              <c16:uniqueId val="{00000000-8F74-4E91-8D0E-E81BC86BB1E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pt idx="10">
                  <c:v>Van een boerderij</c:v>
                </c:pt>
                <c:pt idx="11">
                  <c:v>Andere</c:v>
                </c:pt>
              </c:strCache>
            </c:strRef>
          </c:cat>
          <c:val>
            <c:numRef>
              <c:f>Sheet1!$C$2:$C$13</c:f>
              <c:numCache>
                <c:formatCode>General</c:formatCode>
                <c:ptCount val="12"/>
              </c:numCache>
            </c:numRef>
          </c:val>
          <c:extLst>
            <c:ext xmlns:c16="http://schemas.microsoft.com/office/drawing/2014/chart" uri="{C3380CC4-5D6E-409C-BE32-E72D297353CC}">
              <c16:uniqueId val="{00000001-8F74-4E91-8D0E-E81BC86BB1E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pt idx="10">
                  <c:v>Van een boerderij</c:v>
                </c:pt>
                <c:pt idx="11">
                  <c:v>Andere</c:v>
                </c:pt>
              </c:strCache>
            </c:strRef>
          </c:cat>
          <c:val>
            <c:numRef>
              <c:f>Sheet1!$D$2:$D$13</c:f>
              <c:numCache>
                <c:formatCode>General</c:formatCode>
                <c:ptCount val="12"/>
                <c:pt idx="11" formatCode="0.00">
                  <c:v>1.07</c:v>
                </c:pt>
              </c:numCache>
            </c:numRef>
          </c:val>
          <c:extLst>
            <c:ext xmlns:c16="http://schemas.microsoft.com/office/drawing/2014/chart" uri="{C3380CC4-5D6E-409C-BE32-E72D297353CC}">
              <c16:uniqueId val="{00000002-8F74-4E91-8D0E-E81BC86BB1E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B3CE-4CE5-AB02-47FEFB5C7BAF}"/>
              </c:ext>
            </c:extLst>
          </c:dPt>
          <c:dPt>
            <c:idx val="1"/>
            <c:bubble3D val="0"/>
            <c:spPr>
              <a:solidFill>
                <a:schemeClr val="accent5"/>
              </a:solidFill>
              <a:ln w="19050">
                <a:noFill/>
              </a:ln>
              <a:effectLst/>
            </c:spPr>
            <c:extLst>
              <c:ext xmlns:c16="http://schemas.microsoft.com/office/drawing/2014/chart" uri="{C3380CC4-5D6E-409C-BE32-E72D297353CC}">
                <c16:uniqueId val="{00000003-B3CE-4CE5-AB02-47FEFB5C7BAF}"/>
              </c:ext>
            </c:extLst>
          </c:dPt>
          <c:dPt>
            <c:idx val="2"/>
            <c:bubble3D val="0"/>
            <c:spPr>
              <a:solidFill>
                <a:schemeClr val="accent6"/>
              </a:solidFill>
              <a:ln w="19050">
                <a:noFill/>
              </a:ln>
              <a:effectLst/>
            </c:spPr>
            <c:extLst>
              <c:ext xmlns:c16="http://schemas.microsoft.com/office/drawing/2014/chart" uri="{C3380CC4-5D6E-409C-BE32-E72D297353CC}">
                <c16:uniqueId val="{00000005-B3CE-4CE5-AB02-47FEFB5C7BAF}"/>
              </c:ext>
            </c:extLst>
          </c:dPt>
          <c:dPt>
            <c:idx val="3"/>
            <c:bubble3D val="0"/>
            <c:spPr>
              <a:solidFill>
                <a:schemeClr val="accent4"/>
              </a:solidFill>
              <a:ln w="19050">
                <a:noFill/>
              </a:ln>
              <a:effectLst/>
            </c:spPr>
            <c:extLst>
              <c:ext xmlns:c16="http://schemas.microsoft.com/office/drawing/2014/chart" uri="{C3380CC4-5D6E-409C-BE32-E72D297353CC}">
                <c16:uniqueId val="{00000007-B3CE-4CE5-AB02-47FEFB5C7BAF}"/>
              </c:ext>
            </c:extLst>
          </c:dPt>
          <c:dPt>
            <c:idx val="4"/>
            <c:bubble3D val="0"/>
            <c:spPr>
              <a:solidFill>
                <a:schemeClr val="accent2"/>
              </a:solidFill>
              <a:ln w="19050">
                <a:noFill/>
              </a:ln>
              <a:effectLst/>
            </c:spPr>
            <c:extLst>
              <c:ext xmlns:c16="http://schemas.microsoft.com/office/drawing/2014/chart" uri="{C3380CC4-5D6E-409C-BE32-E72D297353CC}">
                <c16:uniqueId val="{00000009-B3CE-4CE5-AB02-47FEFB5C7BAF}"/>
              </c:ext>
            </c:extLst>
          </c:dPt>
          <c:dPt>
            <c:idx val="5"/>
            <c:bubble3D val="0"/>
            <c:spPr>
              <a:solidFill>
                <a:schemeClr val="accent3"/>
              </a:solidFill>
              <a:ln w="19050">
                <a:noFill/>
              </a:ln>
              <a:effectLst/>
            </c:spPr>
            <c:extLst>
              <c:ext xmlns:c16="http://schemas.microsoft.com/office/drawing/2014/chart" uri="{C3380CC4-5D6E-409C-BE32-E72D297353CC}">
                <c16:uniqueId val="{0000000B-B3CE-4CE5-AB02-47FEFB5C7BAF}"/>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50.2</c:v>
                </c:pt>
                <c:pt idx="1">
                  <c:v>43.38</c:v>
                </c:pt>
                <c:pt idx="2">
                  <c:v>6.42</c:v>
                </c:pt>
              </c:numCache>
            </c:numRef>
          </c:val>
          <c:extLst>
            <c:ext xmlns:c16="http://schemas.microsoft.com/office/drawing/2014/chart" uri="{C3380CC4-5D6E-409C-BE32-E72D297353CC}">
              <c16:uniqueId val="{0000000C-B3CE-4CE5-AB02-47FEFB5C7BA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2492-48BC-8509-4499E67F4317}"/>
              </c:ext>
            </c:extLst>
          </c:dPt>
          <c:dPt>
            <c:idx val="1"/>
            <c:bubble3D val="0"/>
            <c:spPr>
              <a:solidFill>
                <a:schemeClr val="accent5"/>
              </a:solidFill>
              <a:ln w="19050">
                <a:noFill/>
              </a:ln>
              <a:effectLst/>
            </c:spPr>
            <c:extLst>
              <c:ext xmlns:c16="http://schemas.microsoft.com/office/drawing/2014/chart" uri="{C3380CC4-5D6E-409C-BE32-E72D297353CC}">
                <c16:uniqueId val="{00000003-2492-48BC-8509-4499E67F4317}"/>
              </c:ext>
            </c:extLst>
          </c:dPt>
          <c:dPt>
            <c:idx val="2"/>
            <c:bubble3D val="0"/>
            <c:spPr>
              <a:solidFill>
                <a:schemeClr val="accent6"/>
              </a:solidFill>
              <a:ln w="19050">
                <a:noFill/>
              </a:ln>
              <a:effectLst/>
            </c:spPr>
            <c:extLst>
              <c:ext xmlns:c16="http://schemas.microsoft.com/office/drawing/2014/chart" uri="{C3380CC4-5D6E-409C-BE32-E72D297353CC}">
                <c16:uniqueId val="{00000005-2492-48BC-8509-4499E67F4317}"/>
              </c:ext>
            </c:extLst>
          </c:dPt>
          <c:dPt>
            <c:idx val="3"/>
            <c:bubble3D val="0"/>
            <c:spPr>
              <a:solidFill>
                <a:schemeClr val="accent4"/>
              </a:solidFill>
              <a:ln w="19050">
                <a:noFill/>
              </a:ln>
              <a:effectLst/>
            </c:spPr>
            <c:extLst>
              <c:ext xmlns:c16="http://schemas.microsoft.com/office/drawing/2014/chart" uri="{C3380CC4-5D6E-409C-BE32-E72D297353CC}">
                <c16:uniqueId val="{00000007-2492-48BC-8509-4499E67F4317}"/>
              </c:ext>
            </c:extLst>
          </c:dPt>
          <c:dPt>
            <c:idx val="4"/>
            <c:bubble3D val="0"/>
            <c:spPr>
              <a:solidFill>
                <a:schemeClr val="accent2"/>
              </a:solidFill>
              <a:ln w="19050">
                <a:noFill/>
              </a:ln>
              <a:effectLst/>
            </c:spPr>
            <c:extLst>
              <c:ext xmlns:c16="http://schemas.microsoft.com/office/drawing/2014/chart" uri="{C3380CC4-5D6E-409C-BE32-E72D297353CC}">
                <c16:uniqueId val="{00000009-2492-48BC-8509-4499E67F4317}"/>
              </c:ext>
            </c:extLst>
          </c:dPt>
          <c:dPt>
            <c:idx val="5"/>
            <c:bubble3D val="0"/>
            <c:spPr>
              <a:solidFill>
                <a:schemeClr val="accent3"/>
              </a:solidFill>
              <a:ln w="19050">
                <a:noFill/>
              </a:ln>
              <a:effectLst/>
            </c:spPr>
            <c:extLst>
              <c:ext xmlns:c16="http://schemas.microsoft.com/office/drawing/2014/chart" uri="{C3380CC4-5D6E-409C-BE32-E72D297353CC}">
                <c16:uniqueId val="{0000000B-2492-48BC-8509-4499E67F4317}"/>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84.51</c:v>
                </c:pt>
                <c:pt idx="1">
                  <c:v>1.72</c:v>
                </c:pt>
                <c:pt idx="2">
                  <c:v>13.77</c:v>
                </c:pt>
              </c:numCache>
            </c:numRef>
          </c:val>
          <c:extLst>
            <c:ext xmlns:c16="http://schemas.microsoft.com/office/drawing/2014/chart" uri="{C3380CC4-5D6E-409C-BE32-E72D297353CC}">
              <c16:uniqueId val="{0000000C-2492-48BC-8509-4499E67F431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2.9142951232219567E-2"/>
          <c:w val="0.41772889601339752"/>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Pt>
            <c:idx val="6"/>
            <c:invertIfNegative val="0"/>
            <c:bubble3D val="0"/>
            <c:spPr>
              <a:solidFill>
                <a:schemeClr val="accent6"/>
              </a:solidFill>
            </c:spPr>
            <c:extLst>
              <c:ext xmlns:c16="http://schemas.microsoft.com/office/drawing/2014/chart" uri="{C3380CC4-5D6E-409C-BE32-E72D297353CC}">
                <c16:uniqueId val="{00000001-F19A-4AF4-A065-051564ADAE05}"/>
              </c:ext>
            </c:extLst>
          </c:dPt>
          <c:dLbls>
            <c:dLbl>
              <c:idx val="6"/>
              <c:numFmt formatCode="0" sourceLinked="0"/>
              <c:spPr>
                <a:noFill/>
                <a:ln>
                  <a:noFill/>
                </a:ln>
                <a:effectLst/>
              </c:spPr>
              <c:txPr>
                <a:bodyPr/>
                <a:lstStyle/>
                <a:p>
                  <a:pPr>
                    <a:defRPr sz="1200" b="1">
                      <a:solidFill>
                        <a:schemeClr val="accent6"/>
                      </a:solidFill>
                    </a:defRPr>
                  </a:pPr>
                  <a:endParaRPr lang="nl-BE"/>
                </a:p>
              </c:txPr>
              <c:dLblPos val="outEnd"/>
              <c:showLegendKey val="0"/>
              <c:showVal val="1"/>
              <c:showCatName val="0"/>
              <c:showSerName val="0"/>
              <c:showPercent val="0"/>
              <c:showBubbleSize val="0"/>
              <c:extLst>
                <c:ext xmlns:c16="http://schemas.microsoft.com/office/drawing/2014/chart" uri="{C3380CC4-5D6E-409C-BE32-E72D297353CC}">
                  <c16:uniqueId val="{00000001-F19A-4AF4-A065-051564ADAE05}"/>
                </c:ext>
              </c:extLst>
            </c:dLbl>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Ik verkies niet te antwoorden</c:v>
                </c:pt>
              </c:strCache>
            </c:strRef>
          </c:cat>
          <c:val>
            <c:numRef>
              <c:f>Sheet1!$B$2:$B$8</c:f>
              <c:numCache>
                <c:formatCode>General</c:formatCode>
                <c:ptCount val="7"/>
                <c:pt idx="0">
                  <c:v>2.85</c:v>
                </c:pt>
                <c:pt idx="1">
                  <c:v>10.06</c:v>
                </c:pt>
                <c:pt idx="2">
                  <c:v>15.2</c:v>
                </c:pt>
                <c:pt idx="3">
                  <c:v>22.1</c:v>
                </c:pt>
                <c:pt idx="4">
                  <c:v>22.56</c:v>
                </c:pt>
                <c:pt idx="5">
                  <c:v>13.28</c:v>
                </c:pt>
                <c:pt idx="6">
                  <c:v>13.94</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90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11.82</c:v>
                </c:pt>
                <c:pt idx="1">
                  <c:v>21.240000000000002</c:v>
                </c:pt>
                <c:pt idx="2">
                  <c:v>18.7</c:v>
                </c:pt>
                <c:pt idx="3">
                  <c:v>24.54</c:v>
                </c:pt>
                <c:pt idx="4">
                  <c:v>23.719999999999995</c:v>
                </c:pt>
              </c:numCache>
            </c:numRef>
          </c:val>
          <c:extLst>
            <c:ext xmlns:c16="http://schemas.microsoft.com/office/drawing/2014/chart" uri="{C3380CC4-5D6E-409C-BE32-E72D297353CC}">
              <c16:uniqueId val="{00000000-AE70-4F9C-8522-0DE2D18E854B}"/>
            </c:ext>
          </c:extLst>
        </c:ser>
        <c:ser>
          <c:idx val="1"/>
          <c:order val="1"/>
          <c:tx>
            <c:strRef>
              <c:f>Sheet1!$A$4</c:f>
              <c:strCache>
                <c:ptCount val="1"/>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2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18-24</c:v>
                </c:pt>
                <c:pt idx="1">
                  <c:v>25-34</c:v>
                </c:pt>
                <c:pt idx="2">
                  <c:v>35-44</c:v>
                </c:pt>
                <c:pt idx="3">
                  <c:v>45-54</c:v>
                </c:pt>
                <c:pt idx="4">
                  <c:v>55-65</c:v>
                </c:pt>
              </c:strCache>
            </c:strRef>
          </c:cat>
          <c:val>
            <c:numRef>
              <c:f>Sheet1!$B$4:$F$4</c:f>
              <c:numCache>
                <c:formatCode>General</c:formatCode>
                <c:ptCount val="5"/>
                <c:pt idx="0">
                  <c:v>12.18</c:v>
                </c:pt>
                <c:pt idx="1">
                  <c:v>13.239999999999998</c:v>
                </c:pt>
                <c:pt idx="2">
                  <c:v>21.050000000000004</c:v>
                </c:pt>
                <c:pt idx="3">
                  <c:v>25.720000000000002</c:v>
                </c:pt>
                <c:pt idx="4">
                  <c:v>27.81</c:v>
                </c:pt>
              </c:numCache>
            </c:numRef>
          </c:val>
          <c:extLst>
            <c:ext xmlns:c16="http://schemas.microsoft.com/office/drawing/2014/chart" uri="{C3380CC4-5D6E-409C-BE32-E72D297353CC}">
              <c16:uniqueId val="{00000000-58AB-4455-8033-5112C4A35D97}"/>
            </c:ext>
          </c:extLst>
        </c:ser>
        <c:dLbls>
          <c:showLegendKey val="0"/>
          <c:showVal val="1"/>
          <c:showCatName val="0"/>
          <c:showSerName val="0"/>
          <c:showPercent val="0"/>
          <c:showBubbleSize val="0"/>
        </c:dLbls>
        <c:gapWidth val="100"/>
        <c:overlap val="-1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3.1501763963870784E-2"/>
          <c:w val="0.41772889601339752"/>
          <c:h val="0.92428109197121"/>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0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Ik verkies niet te antwoorden</c:v>
                </c:pt>
              </c:strCache>
            </c:strRef>
          </c:cat>
          <c:val>
            <c:numRef>
              <c:f>Sheet1!$B$2:$B$8</c:f>
              <c:numCache>
                <c:formatCode>General</c:formatCode>
                <c:ptCount val="7"/>
                <c:pt idx="0">
                  <c:v>2.64</c:v>
                </c:pt>
                <c:pt idx="1">
                  <c:v>11.8</c:v>
                </c:pt>
                <c:pt idx="2">
                  <c:v>13.370000000000001</c:v>
                </c:pt>
                <c:pt idx="3">
                  <c:v>22.3</c:v>
                </c:pt>
                <c:pt idx="4">
                  <c:v>24.84</c:v>
                </c:pt>
                <c:pt idx="5">
                  <c:v>13.5</c:v>
                </c:pt>
                <c:pt idx="6">
                  <c:v>11.55</c:v>
                </c:pt>
              </c:numCache>
            </c:numRef>
          </c:val>
          <c:extLst>
            <c:ext xmlns:c16="http://schemas.microsoft.com/office/drawing/2014/chart" uri="{C3380CC4-5D6E-409C-BE32-E72D297353CC}">
              <c16:uniqueId val="{00000000-F19A-4AF4-A065-051564ADAE05}"/>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spAutoFit/>
              </a:bodyPr>
              <a:lstStyle/>
              <a:p>
                <a:pPr>
                  <a:defRPr sz="900" b="1">
                    <a:solidFill>
                      <a:schemeClr val="accent3"/>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&lt; € 999</c:v>
                </c:pt>
                <c:pt idx="1">
                  <c:v>€ 1.000 - € 1.499</c:v>
                </c:pt>
                <c:pt idx="2">
                  <c:v>€ 1.500 - € 2.199</c:v>
                </c:pt>
                <c:pt idx="3">
                  <c:v>€ 2.200 - € 3.199</c:v>
                </c:pt>
                <c:pt idx="4">
                  <c:v>€ 3.200 - € 4.499</c:v>
                </c:pt>
                <c:pt idx="5">
                  <c:v>&gt; € 4.500</c:v>
                </c:pt>
                <c:pt idx="6">
                  <c:v>Ik verkies niet te antwoorden</c:v>
                </c:pt>
              </c:strCache>
            </c:strRef>
          </c:cat>
          <c:val>
            <c:numRef>
              <c:f>Sheet1!$C$2:$C$8</c:f>
              <c:numCache>
                <c:formatCode>General</c:formatCode>
                <c:ptCount val="7"/>
                <c:pt idx="0">
                  <c:v>2.98</c:v>
                </c:pt>
                <c:pt idx="1">
                  <c:v>9.75</c:v>
                </c:pt>
                <c:pt idx="2">
                  <c:v>17.560000000000002</c:v>
                </c:pt>
                <c:pt idx="3">
                  <c:v>23.58</c:v>
                </c:pt>
                <c:pt idx="4">
                  <c:v>20.28</c:v>
                </c:pt>
                <c:pt idx="5">
                  <c:v>12.030000000000001</c:v>
                </c:pt>
                <c:pt idx="6">
                  <c:v>13.82</c:v>
                </c:pt>
              </c:numCache>
            </c:numRef>
          </c:val>
          <c:extLst>
            <c:ext xmlns:c16="http://schemas.microsoft.com/office/drawing/2014/chart" uri="{C3380CC4-5D6E-409C-BE32-E72D297353CC}">
              <c16:uniqueId val="{00000000-0209-471B-88FE-48F658BBBCA8}"/>
            </c:ext>
          </c:extLst>
        </c:ser>
        <c:dLbls>
          <c:showLegendKey val="0"/>
          <c:showVal val="1"/>
          <c:showCatName val="0"/>
          <c:showSerName val="0"/>
          <c:showPercent val="0"/>
          <c:showBubbleSize val="0"/>
        </c:dLbls>
        <c:gapWidth val="73"/>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5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1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kat</c:v>
                </c:pt>
                <c:pt idx="1">
                  <c:v>2 katten</c:v>
                </c:pt>
                <c:pt idx="2">
                  <c:v>3 katten</c:v>
                </c:pt>
                <c:pt idx="3">
                  <c:v>4 katten</c:v>
                </c:pt>
                <c:pt idx="4">
                  <c:v>5 katten</c:v>
                </c:pt>
                <c:pt idx="5">
                  <c:v>&gt; 5 katten</c:v>
                </c:pt>
              </c:strCache>
            </c:strRef>
          </c:cat>
          <c:val>
            <c:numRef>
              <c:f>Sheet1!$B$2:$B$7</c:f>
              <c:numCache>
                <c:formatCode>0.00</c:formatCode>
                <c:ptCount val="6"/>
                <c:pt idx="0">
                  <c:v>44.26</c:v>
                </c:pt>
                <c:pt idx="1">
                  <c:v>38.97</c:v>
                </c:pt>
                <c:pt idx="2">
                  <c:v>9.25</c:v>
                </c:pt>
                <c:pt idx="3">
                  <c:v>2.74</c:v>
                </c:pt>
                <c:pt idx="4">
                  <c:v>1.94</c:v>
                </c:pt>
                <c:pt idx="5" formatCode="General">
                  <c:v>2.84</c:v>
                </c:pt>
              </c:numCache>
            </c:numRef>
          </c:val>
          <c:extLst>
            <c:ext xmlns:c16="http://schemas.microsoft.com/office/drawing/2014/chart" uri="{C3380CC4-5D6E-409C-BE32-E72D297353CC}">
              <c16:uniqueId val="{00000000-F19A-4AF4-A065-051564ADAE05}"/>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1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1 kat</c:v>
                </c:pt>
                <c:pt idx="1">
                  <c:v>2 katten</c:v>
                </c:pt>
                <c:pt idx="2">
                  <c:v>3 katten</c:v>
                </c:pt>
                <c:pt idx="3">
                  <c:v>4 katten</c:v>
                </c:pt>
                <c:pt idx="4">
                  <c:v>5 katten</c:v>
                </c:pt>
                <c:pt idx="5">
                  <c:v>&gt; 5 katten</c:v>
                </c:pt>
              </c:strCache>
            </c:strRef>
          </c:cat>
          <c:val>
            <c:numRef>
              <c:f>Sheet1!$C$2:$C$7</c:f>
              <c:numCache>
                <c:formatCode>0.00</c:formatCode>
                <c:ptCount val="6"/>
                <c:pt idx="0">
                  <c:v>49.81</c:v>
                </c:pt>
                <c:pt idx="1">
                  <c:v>32.840000000000003</c:v>
                </c:pt>
                <c:pt idx="2">
                  <c:v>8.5</c:v>
                </c:pt>
                <c:pt idx="3">
                  <c:v>4.4000000000000004</c:v>
                </c:pt>
                <c:pt idx="4">
                  <c:v>1.02</c:v>
                </c:pt>
                <c:pt idx="5" formatCode="General">
                  <c:v>3.43</c:v>
                </c:pt>
              </c:numCache>
            </c:numRef>
          </c:val>
          <c:extLst>
            <c:ext xmlns:c16="http://schemas.microsoft.com/office/drawing/2014/chart" uri="{C3380CC4-5D6E-409C-BE32-E72D297353CC}">
              <c16:uniqueId val="{00000000-92E2-4A33-8AE9-FE55D60DD7E9}"/>
            </c:ext>
          </c:extLst>
        </c:ser>
        <c:dLbls>
          <c:showLegendKey val="0"/>
          <c:showVal val="1"/>
          <c:showCatName val="0"/>
          <c:showSerName val="0"/>
          <c:showPercent val="0"/>
          <c:showBubbleSize val="0"/>
        </c:dLbls>
        <c:gapWidth val="74"/>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1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persoon</c:v>
                </c:pt>
                <c:pt idx="1">
                  <c:v>2 personen</c:v>
                </c:pt>
                <c:pt idx="2">
                  <c:v>3 personen</c:v>
                </c:pt>
                <c:pt idx="3">
                  <c:v>4 personen</c:v>
                </c:pt>
                <c:pt idx="4">
                  <c:v>5 personen</c:v>
                </c:pt>
                <c:pt idx="5">
                  <c:v>&gt;5 personen</c:v>
                </c:pt>
              </c:strCache>
            </c:strRef>
          </c:cat>
          <c:val>
            <c:numRef>
              <c:f>Sheet1!$B$2:$B$7</c:f>
              <c:numCache>
                <c:formatCode>General</c:formatCode>
                <c:ptCount val="6"/>
                <c:pt idx="0">
                  <c:v>14.39</c:v>
                </c:pt>
                <c:pt idx="1">
                  <c:v>34.479999999999997</c:v>
                </c:pt>
                <c:pt idx="2">
                  <c:v>18.829999999999998</c:v>
                </c:pt>
                <c:pt idx="3">
                  <c:v>23.28</c:v>
                </c:pt>
                <c:pt idx="4">
                  <c:v>3.97</c:v>
                </c:pt>
                <c:pt idx="5" formatCode="0%">
                  <c:v>5.05</c:v>
                </c:pt>
              </c:numCache>
            </c:numRef>
          </c:val>
          <c:extLst>
            <c:ext xmlns:c16="http://schemas.microsoft.com/office/drawing/2014/chart" uri="{C3380CC4-5D6E-409C-BE32-E72D297353CC}">
              <c16:uniqueId val="{00000000-3B24-4BCA-8D55-4E637D0FCF7A}"/>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1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1 persoon</c:v>
                </c:pt>
                <c:pt idx="1">
                  <c:v>2 personen</c:v>
                </c:pt>
                <c:pt idx="2">
                  <c:v>3 personen</c:v>
                </c:pt>
                <c:pt idx="3">
                  <c:v>4 personen</c:v>
                </c:pt>
                <c:pt idx="4">
                  <c:v>5 personen</c:v>
                </c:pt>
                <c:pt idx="5">
                  <c:v>&gt;5 personen</c:v>
                </c:pt>
              </c:strCache>
            </c:strRef>
          </c:cat>
          <c:val>
            <c:numRef>
              <c:f>Sheet1!$C$2:$C$7</c:f>
              <c:numCache>
                <c:formatCode>General</c:formatCode>
                <c:ptCount val="6"/>
                <c:pt idx="0">
                  <c:v>16.510000000000002</c:v>
                </c:pt>
                <c:pt idx="1">
                  <c:v>29.68</c:v>
                </c:pt>
                <c:pt idx="2">
                  <c:v>24.73</c:v>
                </c:pt>
                <c:pt idx="3">
                  <c:v>18.71</c:v>
                </c:pt>
                <c:pt idx="4">
                  <c:v>6.52</c:v>
                </c:pt>
                <c:pt idx="5">
                  <c:v>3.85</c:v>
                </c:pt>
              </c:numCache>
            </c:numRef>
          </c:val>
          <c:extLst>
            <c:ext xmlns:c16="http://schemas.microsoft.com/office/drawing/2014/chart" uri="{C3380CC4-5D6E-409C-BE32-E72D297353CC}">
              <c16:uniqueId val="{00000001-3B24-4BCA-8D55-4E637D0FCF7A}"/>
            </c:ext>
          </c:extLst>
        </c:ser>
        <c:dLbls>
          <c:showLegendKey val="0"/>
          <c:showVal val="1"/>
          <c:showCatName val="0"/>
          <c:showSerName val="0"/>
          <c:showPercent val="0"/>
          <c:showBubbleSize val="0"/>
        </c:dLbls>
        <c:gapWidth val="74"/>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General"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67047635762727154"/>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5C69-48EF-8F0F-64B500EA7223}"/>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5C69-48EF-8F0F-64B500EA7223}"/>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C69-48EF-8F0F-64B500EA7223}"/>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C69-48EF-8F0F-64B500EA7223}"/>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Sheet1!$B$2:$B$13</c:f>
              <c:numCache>
                <c:formatCode>0.00</c:formatCode>
                <c:ptCount val="12"/>
                <c:pt idx="1">
                  <c:v>50.2</c:v>
                </c:pt>
                <c:pt idx="2">
                  <c:v>43.38</c:v>
                </c:pt>
                <c:pt idx="3">
                  <c:v>6.42</c:v>
                </c:pt>
                <c:pt idx="5">
                  <c:v>47.46</c:v>
                </c:pt>
                <c:pt idx="6">
                  <c:v>41.37</c:v>
                </c:pt>
                <c:pt idx="7">
                  <c:v>31.06</c:v>
                </c:pt>
                <c:pt idx="8">
                  <c:v>20.61</c:v>
                </c:pt>
                <c:pt idx="9">
                  <c:v>2.0499999999999998</c:v>
                </c:pt>
                <c:pt idx="10">
                  <c:v>1.76</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Sheet1!$D$2:$D$13</c:f>
              <c:numCache>
                <c:formatCode>General</c:formatCode>
                <c:ptCount val="12"/>
                <c:pt idx="11">
                  <c:v>0.9</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6A63-4499-81A0-5AD8DBD64EEC}"/>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6A63-4499-81A0-5AD8DBD64EEC}"/>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A63-4499-81A0-5AD8DBD64EEC}"/>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A63-4499-81A0-5AD8DBD64EEC}"/>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30.1</c:v>
                </c:pt>
                <c:pt idx="2">
                  <c:v>61.65</c:v>
                </c:pt>
                <c:pt idx="3">
                  <c:v>8.25</c:v>
                </c:pt>
                <c:pt idx="5">
                  <c:v>62.28</c:v>
                </c:pt>
                <c:pt idx="6">
                  <c:v>43.86</c:v>
                </c:pt>
                <c:pt idx="7">
                  <c:v>11.46</c:v>
                </c:pt>
                <c:pt idx="8">
                  <c:v>18.47</c:v>
                </c:pt>
                <c:pt idx="9">
                  <c:v>4.28</c:v>
                </c:pt>
                <c:pt idx="10">
                  <c:v>4.6100000000000003</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3.38</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89C7-4FC1-AB7A-624372FB8B90}"/>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89C7-4FC1-AB7A-624372FB8B90}"/>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C7-4FC1-AB7A-624372FB8B90}"/>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C7-4FC1-AB7A-624372FB8B90}"/>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41.3</c:v>
                </c:pt>
                <c:pt idx="2">
                  <c:v>53.39</c:v>
                </c:pt>
                <c:pt idx="3">
                  <c:v>5.31</c:v>
                </c:pt>
                <c:pt idx="5">
                  <c:v>57.46</c:v>
                </c:pt>
                <c:pt idx="6">
                  <c:v>37.04</c:v>
                </c:pt>
                <c:pt idx="7">
                  <c:v>24.25</c:v>
                </c:pt>
                <c:pt idx="8">
                  <c:v>19.39</c:v>
                </c:pt>
                <c:pt idx="9">
                  <c:v>0.92</c:v>
                </c:pt>
                <c:pt idx="10">
                  <c:v>0.92</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62F2-46BF-AF95-FECE8C88770A}"/>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62F2-46BF-AF95-FECE8C88770A}"/>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2F2-46BF-AF95-FECE8C88770A}"/>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2F2-46BF-AF95-FECE8C88770A}"/>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58.37</c:v>
                </c:pt>
                <c:pt idx="2">
                  <c:v>38.33</c:v>
                </c:pt>
                <c:pt idx="3">
                  <c:v>3.3</c:v>
                </c:pt>
                <c:pt idx="5">
                  <c:v>39.85</c:v>
                </c:pt>
                <c:pt idx="6">
                  <c:v>37.909999999999997</c:v>
                </c:pt>
                <c:pt idx="7">
                  <c:v>42.27</c:v>
                </c:pt>
                <c:pt idx="8">
                  <c:v>14.71</c:v>
                </c:pt>
                <c:pt idx="9">
                  <c:v>1.41</c:v>
                </c:pt>
                <c:pt idx="10">
                  <c:v>1.27</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0.92</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2365-4C3C-B877-EEDA2ACF8ABD}"/>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2365-4C3C-B877-EEDA2ACF8ABD}"/>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365-4C3C-B877-EEDA2ACF8ABD}"/>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365-4C3C-B877-EEDA2ACF8ABD}"/>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67.709999999999994</c:v>
                </c:pt>
                <c:pt idx="2">
                  <c:v>27.57</c:v>
                </c:pt>
                <c:pt idx="3">
                  <c:v>4.72</c:v>
                </c:pt>
                <c:pt idx="5">
                  <c:v>46.45</c:v>
                </c:pt>
                <c:pt idx="6">
                  <c:v>47.72</c:v>
                </c:pt>
                <c:pt idx="7">
                  <c:v>32.26</c:v>
                </c:pt>
                <c:pt idx="8">
                  <c:v>23.82</c:v>
                </c:pt>
                <c:pt idx="9">
                  <c:v>2.62</c:v>
                </c:pt>
                <c:pt idx="10">
                  <c:v>1.86</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0.67</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6"/>
                <c:pt idx="1">
                  <c:v>Ja </c:v>
                </c:pt>
                <c:pt idx="2">
                  <c:v>Ja </c:v>
                </c:pt>
                <c:pt idx="3">
                  <c:v>nee</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5">
                  <c:v>weet niet</c:v>
                </c:pt>
              </c:strCache>
            </c:strRef>
          </c:cat>
          <c:val>
            <c:numRef>
              <c:f>Sheet1!$B$2:$B$17</c:f>
              <c:numCache>
                <c:formatCode>0.00</c:formatCode>
                <c:ptCount val="16"/>
                <c:pt idx="1">
                  <c:v>6.14</c:v>
                </c:pt>
                <c:pt idx="2">
                  <c:v>17.940000000000001</c:v>
                </c:pt>
                <c:pt idx="3">
                  <c:v>75.92</c:v>
                </c:pt>
                <c:pt idx="5">
                  <c:v>33.729999999999997</c:v>
                </c:pt>
                <c:pt idx="6">
                  <c:v>27.1</c:v>
                </c:pt>
                <c:pt idx="7">
                  <c:v>21.03</c:v>
                </c:pt>
                <c:pt idx="8">
                  <c:v>6.12</c:v>
                </c:pt>
                <c:pt idx="9">
                  <c:v>5.34</c:v>
                </c:pt>
                <c:pt idx="10">
                  <c:v>5.1100000000000003</c:v>
                </c:pt>
                <c:pt idx="11">
                  <c:v>1.45</c:v>
                </c:pt>
                <c:pt idx="12">
                  <c:v>1.41</c:v>
                </c:pt>
                <c:pt idx="13">
                  <c:v>1.38</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6"/>
                <c:pt idx="1">
                  <c:v>Ja </c:v>
                </c:pt>
                <c:pt idx="2">
                  <c:v>Ja </c:v>
                </c:pt>
                <c:pt idx="3">
                  <c:v>nee</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5">
                  <c:v>weet niet</c:v>
                </c:pt>
              </c:strCache>
            </c:strRef>
          </c:cat>
          <c:val>
            <c:numRef>
              <c:f>Sheet1!$C$2:$C$17</c:f>
              <c:numCache>
                <c:formatCode>General</c:formatCode>
                <c:ptCount val="16"/>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6"/>
                <c:pt idx="1">
                  <c:v>Ja </c:v>
                </c:pt>
                <c:pt idx="2">
                  <c:v>Ja </c:v>
                </c:pt>
                <c:pt idx="3">
                  <c:v>nee</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5">
                  <c:v>weet niet</c:v>
                </c:pt>
              </c:strCache>
            </c:strRef>
          </c:cat>
          <c:val>
            <c:numRef>
              <c:f>Sheet1!$D$2:$D$17</c:f>
              <c:numCache>
                <c:formatCode>General</c:formatCode>
                <c:ptCount val="16"/>
                <c:pt idx="14" formatCode="0.00">
                  <c:v>2.5299999999999998</c:v>
                </c:pt>
                <c:pt idx="15" formatCode="0.00">
                  <c:v>8.11</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kat</c:v>
                </c:pt>
                <c:pt idx="1">
                  <c:v>2 katten</c:v>
                </c:pt>
                <c:pt idx="2">
                  <c:v>3 katten</c:v>
                </c:pt>
                <c:pt idx="3">
                  <c:v>4 katten</c:v>
                </c:pt>
                <c:pt idx="4">
                  <c:v>5 katten</c:v>
                </c:pt>
                <c:pt idx="5">
                  <c:v>&gt; 5 katten</c:v>
                </c:pt>
              </c:strCache>
            </c:strRef>
          </c:cat>
          <c:val>
            <c:numRef>
              <c:f>Sheet1!$B$2:$B$7</c:f>
              <c:numCache>
                <c:formatCode>0.00</c:formatCode>
                <c:ptCount val="6"/>
                <c:pt idx="0">
                  <c:v>52.85</c:v>
                </c:pt>
                <c:pt idx="1">
                  <c:v>32.450000000000003</c:v>
                </c:pt>
                <c:pt idx="2">
                  <c:v>8.02</c:v>
                </c:pt>
                <c:pt idx="3">
                  <c:v>2.92</c:v>
                </c:pt>
                <c:pt idx="4">
                  <c:v>1.22</c:v>
                </c:pt>
                <c:pt idx="5" formatCode="General">
                  <c:v>2.5499999999999998</c:v>
                </c:pt>
              </c:numCache>
            </c:numRef>
          </c:val>
          <c:extLst>
            <c:ext xmlns:c16="http://schemas.microsoft.com/office/drawing/2014/chart" uri="{C3380CC4-5D6E-409C-BE32-E72D297353CC}">
              <c16:uniqueId val="{00000000-DC9B-431D-8F04-785946662F4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4">
                  <c:v>Kat heeft een tattoo</c:v>
                </c:pt>
              </c:strCache>
            </c:strRef>
          </c:cat>
          <c:val>
            <c:numRef>
              <c:f>Sheet1!$B$2:$B$17</c:f>
              <c:numCache>
                <c:formatCode>0.00</c:formatCode>
                <c:ptCount val="16"/>
                <c:pt idx="1">
                  <c:v>0.99</c:v>
                </c:pt>
                <c:pt idx="2">
                  <c:v>5.99</c:v>
                </c:pt>
                <c:pt idx="3">
                  <c:v>93.02</c:v>
                </c:pt>
                <c:pt idx="5">
                  <c:v>36.450000000000003</c:v>
                </c:pt>
                <c:pt idx="6">
                  <c:v>22.22</c:v>
                </c:pt>
                <c:pt idx="7">
                  <c:v>18.649999999999999</c:v>
                </c:pt>
                <c:pt idx="8">
                  <c:v>6.23</c:v>
                </c:pt>
                <c:pt idx="9">
                  <c:v>16.75</c:v>
                </c:pt>
                <c:pt idx="10">
                  <c:v>4.33</c:v>
                </c:pt>
                <c:pt idx="11">
                  <c:v>0</c:v>
                </c:pt>
                <c:pt idx="12">
                  <c:v>1.38</c:v>
                </c:pt>
                <c:pt idx="13">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4">
                  <c:v>Kat heeft een tattoo</c:v>
                </c:pt>
              </c:strCache>
            </c:strRef>
          </c:cat>
          <c:val>
            <c:numRef>
              <c:f>Sheet1!$C$2:$C$17</c:f>
              <c:numCache>
                <c:formatCode>General</c:formatCode>
                <c:ptCount val="16"/>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4">
                  <c:v>Kat heeft een tattoo</c:v>
                </c:pt>
              </c:strCache>
            </c:strRef>
          </c:cat>
          <c:val>
            <c:numRef>
              <c:f>Sheet1!$D$2:$D$17</c:f>
              <c:numCache>
                <c:formatCode>General</c:formatCode>
                <c:ptCount val="16"/>
                <c:pt idx="14" formatCode="0.00">
                  <c:v>1.59</c:v>
                </c:pt>
                <c:pt idx="15" formatCode="0.00">
                  <c:v>6.93</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4">
                  <c:v>Kat heeft een tattoo</c:v>
                </c:pt>
              </c:strCache>
            </c:strRef>
          </c:cat>
          <c:val>
            <c:numRef>
              <c:f>Sheet1!$B$2:$B$17</c:f>
              <c:numCache>
                <c:formatCode>0.00</c:formatCode>
                <c:ptCount val="16"/>
                <c:pt idx="1">
                  <c:v>1.4</c:v>
                </c:pt>
                <c:pt idx="2">
                  <c:v>20.09</c:v>
                </c:pt>
                <c:pt idx="3">
                  <c:v>78.510000000000005</c:v>
                </c:pt>
                <c:pt idx="5">
                  <c:v>34.49</c:v>
                </c:pt>
                <c:pt idx="6">
                  <c:v>32.08</c:v>
                </c:pt>
                <c:pt idx="7">
                  <c:v>22.51</c:v>
                </c:pt>
                <c:pt idx="8">
                  <c:v>4.2300000000000004</c:v>
                </c:pt>
                <c:pt idx="9">
                  <c:v>2.95</c:v>
                </c:pt>
                <c:pt idx="10">
                  <c:v>4.76</c:v>
                </c:pt>
                <c:pt idx="11">
                  <c:v>2.88</c:v>
                </c:pt>
                <c:pt idx="12">
                  <c:v>0.55000000000000004</c:v>
                </c:pt>
                <c:pt idx="13">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4">
                  <c:v>Kat heeft een tattoo</c:v>
                </c:pt>
              </c:strCache>
            </c:strRef>
          </c:cat>
          <c:val>
            <c:numRef>
              <c:f>Sheet1!$C$2:$C$17</c:f>
              <c:numCache>
                <c:formatCode>General</c:formatCode>
                <c:ptCount val="16"/>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4">
                  <c:v>Kat heeft een tattoo</c:v>
                </c:pt>
              </c:strCache>
            </c:strRef>
          </c:cat>
          <c:val>
            <c:numRef>
              <c:f>Sheet1!$D$2:$D$17</c:f>
              <c:numCache>
                <c:formatCode>General</c:formatCode>
                <c:ptCount val="16"/>
                <c:pt idx="14" formatCode="0.00">
                  <c:v>2.78</c:v>
                </c:pt>
                <c:pt idx="15" formatCode="0.00">
                  <c:v>9.25</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4">
                  <c:v>Kat heeft een tattoo</c:v>
                </c:pt>
              </c:strCache>
            </c:strRef>
          </c:cat>
          <c:val>
            <c:numRef>
              <c:f>Sheet1!$B$2:$B$17</c:f>
              <c:numCache>
                <c:formatCode>0.00</c:formatCode>
                <c:ptCount val="16"/>
                <c:pt idx="1">
                  <c:v>4.45</c:v>
                </c:pt>
                <c:pt idx="2">
                  <c:v>29.21</c:v>
                </c:pt>
                <c:pt idx="3">
                  <c:v>66.349999999999994</c:v>
                </c:pt>
                <c:pt idx="5">
                  <c:v>39.03</c:v>
                </c:pt>
                <c:pt idx="6">
                  <c:v>32.35</c:v>
                </c:pt>
                <c:pt idx="7">
                  <c:v>16.72</c:v>
                </c:pt>
                <c:pt idx="8">
                  <c:v>2.74</c:v>
                </c:pt>
                <c:pt idx="9">
                  <c:v>0</c:v>
                </c:pt>
                <c:pt idx="10">
                  <c:v>8.49</c:v>
                </c:pt>
                <c:pt idx="11">
                  <c:v>0.89</c:v>
                </c:pt>
                <c:pt idx="12">
                  <c:v>2.0699999999999998</c:v>
                </c:pt>
                <c:pt idx="13">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4">
                  <c:v>Kat heeft een tattoo</c:v>
                </c:pt>
              </c:strCache>
            </c:strRef>
          </c:cat>
          <c:val>
            <c:numRef>
              <c:f>Sheet1!$C$2:$C$17</c:f>
              <c:numCache>
                <c:formatCode>General</c:formatCode>
                <c:ptCount val="16"/>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5"/>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4">
                  <c:v>Kat heeft een tattoo</c:v>
                </c:pt>
              </c:strCache>
            </c:strRef>
          </c:cat>
          <c:val>
            <c:numRef>
              <c:f>Sheet1!$D$2:$D$17</c:f>
              <c:numCache>
                <c:formatCode>General</c:formatCode>
                <c:ptCount val="16"/>
                <c:pt idx="14" formatCode="0.00">
                  <c:v>0.85</c:v>
                </c:pt>
                <c:pt idx="15" formatCode="0.00">
                  <c:v>8.99</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6"/>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5">
                  <c:v>Kat heeft een tattoo</c:v>
                </c:pt>
              </c:strCache>
            </c:strRef>
          </c:cat>
          <c:val>
            <c:numRef>
              <c:f>Sheet1!$B$2:$B$17</c:f>
              <c:numCache>
                <c:formatCode>0.00</c:formatCode>
                <c:ptCount val="16"/>
                <c:pt idx="1">
                  <c:v>25.18</c:v>
                </c:pt>
                <c:pt idx="2">
                  <c:v>19.84</c:v>
                </c:pt>
                <c:pt idx="3">
                  <c:v>54.98</c:v>
                </c:pt>
                <c:pt idx="5">
                  <c:v>23.52</c:v>
                </c:pt>
                <c:pt idx="6">
                  <c:v>24.15</c:v>
                </c:pt>
                <c:pt idx="7">
                  <c:v>28.3</c:v>
                </c:pt>
                <c:pt idx="8">
                  <c:v>14.73</c:v>
                </c:pt>
                <c:pt idx="9">
                  <c:v>0</c:v>
                </c:pt>
                <c:pt idx="10">
                  <c:v>4.2300000000000004</c:v>
                </c:pt>
                <c:pt idx="11">
                  <c:v>1.01</c:v>
                </c:pt>
                <c:pt idx="12">
                  <c:v>2.46</c:v>
                </c:pt>
                <c:pt idx="13">
                  <c:v>7.66</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6"/>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5">
                  <c:v>Kat heeft een tattoo</c:v>
                </c:pt>
              </c:strCache>
            </c:strRef>
          </c:cat>
          <c:val>
            <c:numRef>
              <c:f>Sheet1!$C$2:$C$17</c:f>
              <c:numCache>
                <c:formatCode>General</c:formatCode>
                <c:ptCount val="16"/>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Sheet1!$A$2:$A$17</c:f>
              <c:strCache>
                <c:ptCount val="16"/>
                <c:pt idx="0">
                  <c:v>IS UW KAT GECHIPT?</c:v>
                </c:pt>
                <c:pt idx="1">
                  <c:v>Nee </c:v>
                </c:pt>
                <c:pt idx="2">
                  <c:v>PLANNEN OM KAT TE LATEN STERILISEREN?</c:v>
                </c:pt>
                <c:pt idx="3">
                  <c:v>Ja </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3">
                  <c:v>Het was niet verplicht</c:v>
                </c:pt>
                <c:pt idx="15">
                  <c:v>Kat heeft een tattoo</c:v>
                </c:pt>
              </c:strCache>
            </c:strRef>
          </c:cat>
          <c:val>
            <c:numRef>
              <c:f>Sheet1!$D$2:$D$17</c:f>
              <c:numCache>
                <c:formatCode>General</c:formatCode>
                <c:ptCount val="16"/>
                <c:pt idx="14" formatCode="0.00">
                  <c:v>0</c:v>
                </c:pt>
                <c:pt idx="15" formatCode="0.00">
                  <c:v>3.19</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persoon</c:v>
                </c:pt>
                <c:pt idx="1">
                  <c:v>2 personen</c:v>
                </c:pt>
                <c:pt idx="2">
                  <c:v>3 personen</c:v>
                </c:pt>
                <c:pt idx="3">
                  <c:v>4 personen</c:v>
                </c:pt>
                <c:pt idx="4">
                  <c:v>5 personen</c:v>
                </c:pt>
                <c:pt idx="5">
                  <c:v>&gt; 5 personen</c:v>
                </c:pt>
              </c:strCache>
            </c:strRef>
          </c:cat>
          <c:val>
            <c:numRef>
              <c:f>Sheet1!$B$2:$B$7</c:f>
              <c:numCache>
                <c:formatCode>General</c:formatCode>
                <c:ptCount val="6"/>
                <c:pt idx="0">
                  <c:v>15</c:v>
                </c:pt>
                <c:pt idx="1">
                  <c:v>32.950000000000003</c:v>
                </c:pt>
                <c:pt idx="2">
                  <c:v>21.34</c:v>
                </c:pt>
                <c:pt idx="3">
                  <c:v>21.38</c:v>
                </c:pt>
                <c:pt idx="4">
                  <c:v>5.19</c:v>
                </c:pt>
                <c:pt idx="5">
                  <c:v>4.13</c:v>
                </c:pt>
              </c:numCache>
            </c:numRef>
          </c:val>
          <c:extLst>
            <c:ext xmlns:c16="http://schemas.microsoft.com/office/drawing/2014/chart" uri="{C3380CC4-5D6E-409C-BE32-E72D297353CC}">
              <c16:uniqueId val="{00000000-B51C-4287-A35A-85D700BCFA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General"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0.00</c:formatCode>
                <c:ptCount val="4"/>
                <c:pt idx="0">
                  <c:v>29.83</c:v>
                </c:pt>
                <c:pt idx="1">
                  <c:v>25.470000000000002</c:v>
                </c:pt>
                <c:pt idx="2">
                  <c:v>24.79</c:v>
                </c:pt>
                <c:pt idx="3">
                  <c:v>19.91</c:v>
                </c:pt>
              </c:numCache>
            </c:numRef>
          </c:val>
          <c:extLst>
            <c:ext xmlns:c16="http://schemas.microsoft.com/office/drawing/2014/chart" uri="{C3380CC4-5D6E-409C-BE32-E72D297353CC}">
              <c16:uniqueId val="{00000000-AE70-4F9C-8522-0DE2D18E854B}"/>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c:v>
                </c:pt>
                <c:pt idx="1">
                  <c:v>Nee</c:v>
                </c:pt>
              </c:strCache>
            </c:strRef>
          </c:cat>
          <c:val>
            <c:numRef>
              <c:f>Sheet1!$B$2:$B$3</c:f>
              <c:numCache>
                <c:formatCode>0\%</c:formatCode>
                <c:ptCount val="2"/>
                <c:pt idx="0">
                  <c:v>18.739999999999998</c:v>
                </c:pt>
                <c:pt idx="1">
                  <c:v>81.260000000000005</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1"/>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55.79</c:v>
                </c:pt>
                <c:pt idx="1">
                  <c:v>16.43</c:v>
                </c:pt>
                <c:pt idx="2">
                  <c:v>27.77</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Sheet1!$A$2:$A$14</c:f>
              <c:strCache>
                <c:ptCount val="13"/>
                <c:pt idx="0">
                  <c:v>Vrienden</c:v>
                </c:pt>
                <c:pt idx="1">
                  <c:v>Asiel</c:v>
                </c:pt>
                <c:pt idx="2">
                  <c:v>{@} kwam als zwerfkat in mijn tuin en is niet meer weggegaan</c:v>
                </c:pt>
                <c:pt idx="3">
                  <c:v>Erkende fokker</c:v>
                </c:pt>
                <c:pt idx="4">
                  <c:v>Uit een nestje van mijn andere kat</c:v>
                </c:pt>
                <c:pt idx="5">
                  <c:v>Gevonden op straat</c:v>
                </c:pt>
                <c:pt idx="6">
                  <c:v>Uit een nestje dat ik gevonden heb (bv in de tuin, op straat, etc.)</c:v>
                </c:pt>
                <c:pt idx="7">
                  <c:v>Online (bv tweedehands.be, groep op facebook, fora, etc.)</c:v>
                </c:pt>
                <c:pt idx="8">
                  <c:v>Niet-erkende fokker</c:v>
                </c:pt>
                <c:pt idx="9">
                  <c:v>Dierenwinkel</c:v>
                </c:pt>
                <c:pt idx="10">
                  <c:v>Van een boerderij</c:v>
                </c:pt>
                <c:pt idx="11">
                  <c:v>Via dierenarts</c:v>
                </c:pt>
                <c:pt idx="12">
                  <c:v>Andere:</c:v>
                </c:pt>
              </c:strCache>
            </c:strRef>
          </c:cat>
          <c:val>
            <c:numRef>
              <c:f>Sheet1!$B$2:$B$14</c:f>
              <c:numCache>
                <c:formatCode>0.00</c:formatCode>
                <c:ptCount val="13"/>
                <c:pt idx="0">
                  <c:v>29.69</c:v>
                </c:pt>
                <c:pt idx="1">
                  <c:v>13.77</c:v>
                </c:pt>
                <c:pt idx="2">
                  <c:v>10.54</c:v>
                </c:pt>
                <c:pt idx="3">
                  <c:v>10.07</c:v>
                </c:pt>
                <c:pt idx="4">
                  <c:v>9.52</c:v>
                </c:pt>
                <c:pt idx="5">
                  <c:v>8.66</c:v>
                </c:pt>
                <c:pt idx="6">
                  <c:v>7.15</c:v>
                </c:pt>
                <c:pt idx="7">
                  <c:v>5.0199999999999996</c:v>
                </c:pt>
                <c:pt idx="8">
                  <c:v>1.87</c:v>
                </c:pt>
                <c:pt idx="9">
                  <c:v>1.42</c:v>
                </c:pt>
                <c:pt idx="10">
                  <c:v>0.81</c:v>
                </c:pt>
                <c:pt idx="11">
                  <c:v>0.64</c:v>
                </c:pt>
              </c:numCache>
            </c:numRef>
          </c:val>
          <c:extLst>
            <c:ext xmlns:c16="http://schemas.microsoft.com/office/drawing/2014/chart" uri="{C3380CC4-5D6E-409C-BE32-E72D297353CC}">
              <c16:uniqueId val="{00000000-14DB-4BC5-BAE0-C73313E36BD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Sheet1!$A$2:$A$14</c:f>
              <c:strCache>
                <c:ptCount val="13"/>
                <c:pt idx="0">
                  <c:v>Vrienden</c:v>
                </c:pt>
                <c:pt idx="1">
                  <c:v>Asiel</c:v>
                </c:pt>
                <c:pt idx="2">
                  <c:v>{@} kwam als zwerfkat in mijn tuin en is niet meer weggegaan</c:v>
                </c:pt>
                <c:pt idx="3">
                  <c:v>Erkende fokker</c:v>
                </c:pt>
                <c:pt idx="4">
                  <c:v>Uit een nestje van mijn andere kat</c:v>
                </c:pt>
                <c:pt idx="5">
                  <c:v>Gevonden op straat</c:v>
                </c:pt>
                <c:pt idx="6">
                  <c:v>Uit een nestje dat ik gevonden heb (bv in de tuin, op straat, etc.)</c:v>
                </c:pt>
                <c:pt idx="7">
                  <c:v>Online (bv tweedehands.be, groep op facebook, fora, etc.)</c:v>
                </c:pt>
                <c:pt idx="8">
                  <c:v>Niet-erkende fokker</c:v>
                </c:pt>
                <c:pt idx="9">
                  <c:v>Dierenwinkel</c:v>
                </c:pt>
                <c:pt idx="10">
                  <c:v>Van een boerderij</c:v>
                </c:pt>
                <c:pt idx="11">
                  <c:v>Via dierenarts</c:v>
                </c:pt>
                <c:pt idx="12">
                  <c:v>Andere:</c:v>
                </c:pt>
              </c:strCache>
            </c:strRef>
          </c:cat>
          <c:val>
            <c:numRef>
              <c:f>Sheet1!$C$2:$C$14</c:f>
              <c:numCache>
                <c:formatCode>General</c:formatCode>
                <c:ptCount val="13"/>
              </c:numCache>
            </c:numRef>
          </c:val>
          <c:extLst>
            <c:ext xmlns:c16="http://schemas.microsoft.com/office/drawing/2014/chart" uri="{C3380CC4-5D6E-409C-BE32-E72D297353CC}">
              <c16:uniqueId val="{00000001-14DB-4BC5-BAE0-C73313E36BD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Sheet1!$A$2:$A$14</c:f>
              <c:strCache>
                <c:ptCount val="13"/>
                <c:pt idx="0">
                  <c:v>Vrienden</c:v>
                </c:pt>
                <c:pt idx="1">
                  <c:v>Asiel</c:v>
                </c:pt>
                <c:pt idx="2">
                  <c:v>{@} kwam als zwerfkat in mijn tuin en is niet meer weggegaan</c:v>
                </c:pt>
                <c:pt idx="3">
                  <c:v>Erkende fokker</c:v>
                </c:pt>
                <c:pt idx="4">
                  <c:v>Uit een nestje van mijn andere kat</c:v>
                </c:pt>
                <c:pt idx="5">
                  <c:v>Gevonden op straat</c:v>
                </c:pt>
                <c:pt idx="6">
                  <c:v>Uit een nestje dat ik gevonden heb (bv in de tuin, op straat, etc.)</c:v>
                </c:pt>
                <c:pt idx="7">
                  <c:v>Online (bv tweedehands.be, groep op facebook, fora, etc.)</c:v>
                </c:pt>
                <c:pt idx="8">
                  <c:v>Niet-erkende fokker</c:v>
                </c:pt>
                <c:pt idx="9">
                  <c:v>Dierenwinkel</c:v>
                </c:pt>
                <c:pt idx="10">
                  <c:v>Van een boerderij</c:v>
                </c:pt>
                <c:pt idx="11">
                  <c:v>Via dierenarts</c:v>
                </c:pt>
                <c:pt idx="12">
                  <c:v>Andere:</c:v>
                </c:pt>
              </c:strCache>
            </c:strRef>
          </c:cat>
          <c:val>
            <c:numRef>
              <c:f>Sheet1!$D$2:$D$14</c:f>
              <c:numCache>
                <c:formatCode>General</c:formatCode>
                <c:ptCount val="13"/>
                <c:pt idx="12">
                  <c:v>0.69</c:v>
                </c:pt>
              </c:numCache>
            </c:numRef>
          </c:val>
          <c:extLst>
            <c:ext xmlns:c16="http://schemas.microsoft.com/office/drawing/2014/chart" uri="{C3380CC4-5D6E-409C-BE32-E72D297353CC}">
              <c16:uniqueId val="{00000002-14DB-4BC5-BAE0-C73313E36BD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latin typeface="Arial" panose="020B0604020202020204" pitchFamily="34" charset="0"/>
              </a:rPr>
              <a:pPr algn="ctr"/>
              <a:t>‹#›</a:t>
            </a:fld>
            <a:endParaRPr lang="en-GB" dirty="0">
              <a:latin typeface="Arial" panose="020B0604020202020204" pitchFamily="34" charset="0"/>
            </a:endParaRPr>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atin typeface="Arial" panose="020B0604020202020204" pitchFamily="34" charset="0"/>
              </a:defRPr>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a:t>
            </a:fld>
            <a:endParaRPr lang="en-GB" dirty="0"/>
          </a:p>
        </p:txBody>
      </p:sp>
    </p:spTree>
    <p:extLst>
      <p:ext uri="{BB962C8B-B14F-4D97-AF65-F5344CB8AC3E}">
        <p14:creationId xmlns:p14="http://schemas.microsoft.com/office/powerpoint/2010/main" val="6767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23</a:t>
            </a:fld>
            <a:endParaRPr lang="en-GB" dirty="0"/>
          </a:p>
        </p:txBody>
      </p:sp>
    </p:spTree>
    <p:extLst>
      <p:ext uri="{BB962C8B-B14F-4D97-AF65-F5344CB8AC3E}">
        <p14:creationId xmlns:p14="http://schemas.microsoft.com/office/powerpoint/2010/main" val="1042999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24</a:t>
            </a:fld>
            <a:endParaRPr lang="en-GB" dirty="0"/>
          </a:p>
        </p:txBody>
      </p:sp>
    </p:spTree>
    <p:extLst>
      <p:ext uri="{BB962C8B-B14F-4D97-AF65-F5344CB8AC3E}">
        <p14:creationId xmlns:p14="http://schemas.microsoft.com/office/powerpoint/2010/main" val="13235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7</a:t>
            </a:fld>
            <a:endParaRPr lang="en-GB" dirty="0"/>
          </a:p>
        </p:txBody>
      </p:sp>
    </p:spTree>
    <p:extLst>
      <p:ext uri="{BB962C8B-B14F-4D97-AF65-F5344CB8AC3E}">
        <p14:creationId xmlns:p14="http://schemas.microsoft.com/office/powerpoint/2010/main" val="24575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9</a:t>
            </a:fld>
            <a:endParaRPr lang="en-GB" dirty="0"/>
          </a:p>
        </p:txBody>
      </p:sp>
    </p:spTree>
    <p:extLst>
      <p:ext uri="{BB962C8B-B14F-4D97-AF65-F5344CB8AC3E}">
        <p14:creationId xmlns:p14="http://schemas.microsoft.com/office/powerpoint/2010/main" val="386771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13</a:t>
            </a:fld>
            <a:endParaRPr lang="en-GB" dirty="0"/>
          </a:p>
        </p:txBody>
      </p:sp>
    </p:spTree>
    <p:extLst>
      <p:ext uri="{BB962C8B-B14F-4D97-AF65-F5344CB8AC3E}">
        <p14:creationId xmlns:p14="http://schemas.microsoft.com/office/powerpoint/2010/main" val="1936479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15</a:t>
            </a:fld>
            <a:endParaRPr lang="en-GB" dirty="0"/>
          </a:p>
        </p:txBody>
      </p:sp>
    </p:spTree>
    <p:extLst>
      <p:ext uri="{BB962C8B-B14F-4D97-AF65-F5344CB8AC3E}">
        <p14:creationId xmlns:p14="http://schemas.microsoft.com/office/powerpoint/2010/main" val="3409353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18</a:t>
            </a:fld>
            <a:endParaRPr lang="en-GB" dirty="0"/>
          </a:p>
        </p:txBody>
      </p:sp>
    </p:spTree>
    <p:extLst>
      <p:ext uri="{BB962C8B-B14F-4D97-AF65-F5344CB8AC3E}">
        <p14:creationId xmlns:p14="http://schemas.microsoft.com/office/powerpoint/2010/main" val="223128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19</a:t>
            </a:fld>
            <a:endParaRPr lang="en-GB" dirty="0"/>
          </a:p>
        </p:txBody>
      </p:sp>
    </p:spTree>
    <p:extLst>
      <p:ext uri="{BB962C8B-B14F-4D97-AF65-F5344CB8AC3E}">
        <p14:creationId xmlns:p14="http://schemas.microsoft.com/office/powerpoint/2010/main" val="201240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20</a:t>
            </a:fld>
            <a:endParaRPr lang="en-GB" dirty="0"/>
          </a:p>
        </p:txBody>
      </p:sp>
    </p:spTree>
    <p:extLst>
      <p:ext uri="{BB962C8B-B14F-4D97-AF65-F5344CB8AC3E}">
        <p14:creationId xmlns:p14="http://schemas.microsoft.com/office/powerpoint/2010/main" val="1540737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21</a:t>
            </a:fld>
            <a:endParaRPr lang="en-GB" dirty="0"/>
          </a:p>
        </p:txBody>
      </p:sp>
    </p:spTree>
    <p:extLst>
      <p:ext uri="{BB962C8B-B14F-4D97-AF65-F5344CB8AC3E}">
        <p14:creationId xmlns:p14="http://schemas.microsoft.com/office/powerpoint/2010/main" val="3255654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 name="Angled stripes">
            <a:extLst>
              <a:ext uri="{FF2B5EF4-FFF2-40B4-BE49-F238E27FC236}">
                <a16:creationId xmlns:a16="http://schemas.microsoft.com/office/drawing/2014/main" id="{A8EA68A2-B3CB-46BE-94E3-EBB01F4103C8}"/>
              </a:ext>
            </a:extLst>
          </p:cNvPr>
          <p:cNvGrpSpPr/>
          <p:nvPr userDrawn="1"/>
        </p:nvGrpSpPr>
        <p:grpSpPr>
          <a:xfrm>
            <a:off x="3254052" y="0"/>
            <a:ext cx="8937949" cy="6858001"/>
            <a:chOff x="3254052" y="0"/>
            <a:chExt cx="8937949" cy="6858001"/>
          </a:xfrm>
        </p:grpSpPr>
        <p:sp>
          <p:nvSpPr>
            <p:cNvPr id="18" name="Angled stripe 1">
              <a:extLst>
                <a:ext uri="{FF2B5EF4-FFF2-40B4-BE49-F238E27FC236}">
                  <a16:creationId xmlns:a16="http://schemas.microsoft.com/office/drawing/2014/main" id="{C012E8E7-7252-4438-A68B-CADE1F561D2D}"/>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0" name="Angled stripe 2">
              <a:extLst>
                <a:ext uri="{FF2B5EF4-FFF2-40B4-BE49-F238E27FC236}">
                  <a16:creationId xmlns:a16="http://schemas.microsoft.com/office/drawing/2014/main" id="{27B5733E-7515-4407-8570-8EB72A299589}"/>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cxnSp>
        <p:nvCxnSpPr>
          <p:cNvPr id="17" name="Connecteur droit 16">
            <a:extLst>
              <a:ext uri="{FF2B5EF4-FFF2-40B4-BE49-F238E27FC236}">
                <a16:creationId xmlns:a16="http://schemas.microsoft.com/office/drawing/2014/main" id="{79935D5E-B7ED-4F9D-A894-6B0811A25EEF}"/>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07368" y="521852"/>
            <a:ext cx="7551997" cy="2479650"/>
          </a:xfrm>
        </p:spPr>
        <p:txBody>
          <a:bodyPr lIns="72000" rIns="72000" anchor="t">
            <a:noAutofit/>
          </a:bodyPr>
          <a:lstStyle>
            <a:lvl1pPr algn="l">
              <a:lnSpc>
                <a:spcPct val="80000"/>
              </a:lnSpc>
              <a:defRPr sz="6000" b="1" cap="all" spc="-200" baseline="0">
                <a:solidFill>
                  <a:schemeClr val="bg1"/>
                </a:solidFill>
                <a:latin typeface="+mj-lt"/>
              </a:defRPr>
            </a:lvl1pPr>
          </a:lstStyle>
          <a:p>
            <a:r>
              <a:rPr lang="en-US" noProof="0" dirty="0"/>
              <a:t>TITLE OF THE Presentation</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0736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0736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Month 20##</a:t>
            </a:r>
          </a:p>
        </p:txBody>
      </p:sp>
      <p:sp>
        <p:nvSpPr>
          <p:cNvPr id="35" name="Game Changers">
            <a:extLst>
              <a:ext uri="{FF2B5EF4-FFF2-40B4-BE49-F238E27FC236}">
                <a16:creationId xmlns:a16="http://schemas.microsoft.com/office/drawing/2014/main" id="{EB66571D-7053-4674-B8FB-39C28B00D88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11" name="Graphique 12">
            <a:extLst>
              <a:ext uri="{FF2B5EF4-FFF2-40B4-BE49-F238E27FC236}">
                <a16:creationId xmlns:a16="http://schemas.microsoft.com/office/drawing/2014/main" id="{E01017A4-D304-441E-9D3A-D03E5A1B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3" userDrawn="1">
          <p15:clr>
            <a:srgbClr val="FBAE40"/>
          </p15:clr>
        </p15:guide>
        <p15:guide id="2" orient="horz" pos="1888" userDrawn="1">
          <p15:clr>
            <a:srgbClr val="FBAE40"/>
          </p15:clr>
        </p15:guide>
        <p15:guide id="4" orient="horz" pos="3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Photo">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 name="Picture Placeholder 4">
            <a:extLst>
              <a:ext uri="{FF2B5EF4-FFF2-40B4-BE49-F238E27FC236}">
                <a16:creationId xmlns:a16="http://schemas.microsoft.com/office/drawing/2014/main" id="{464F111C-F2CE-409B-81CA-DA64A4FE4F74}"/>
              </a:ext>
            </a:extLst>
          </p:cNvPr>
          <p:cNvSpPr>
            <a:spLocks noGrp="1"/>
          </p:cNvSpPr>
          <p:nvPr>
            <p:ph type="pic" sz="quarter" idx="15"/>
          </p:nvPr>
        </p:nvSpPr>
        <p:spPr>
          <a:xfrm>
            <a:off x="0" y="0"/>
            <a:ext cx="12192000" cy="4500563"/>
          </a:xfrm>
          <a:solidFill>
            <a:schemeClr val="bg1">
              <a:lumMod val="75000"/>
            </a:schemeClr>
          </a:solidFill>
        </p:spPr>
        <p:txBody>
          <a:bodyPr anchor="ctr"/>
          <a:lstStyle>
            <a:lvl1pPr algn="ctr">
              <a:defRPr/>
            </a:lvl1pPr>
          </a:lstStyle>
          <a:p>
            <a:r>
              <a:rPr lang="en-US" noProof="0"/>
              <a:t>Click icon to add picture</a:t>
            </a:r>
            <a:endParaRPr lang="en-US" noProof="0" dirty="0"/>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147692523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_Photo">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2" name="Picture Placeholder 4">
            <a:extLst>
              <a:ext uri="{FF2B5EF4-FFF2-40B4-BE49-F238E27FC236}">
                <a16:creationId xmlns:a16="http://schemas.microsoft.com/office/drawing/2014/main" id="{5FA53FC1-6779-4EFF-968A-438AB9422C06}"/>
              </a:ext>
            </a:extLst>
          </p:cNvPr>
          <p:cNvSpPr>
            <a:spLocks noGrp="1"/>
          </p:cNvSpPr>
          <p:nvPr>
            <p:ph type="pic" sz="quarter" idx="15"/>
          </p:nvPr>
        </p:nvSpPr>
        <p:spPr>
          <a:xfrm>
            <a:off x="0" y="1"/>
            <a:ext cx="12192000" cy="3428998"/>
          </a:xfrm>
          <a:solidFill>
            <a:schemeClr val="bg1">
              <a:lumMod val="75000"/>
            </a:schemeClr>
          </a:solidFill>
        </p:spPr>
        <p:txBody>
          <a:bodyPr anchor="ctr"/>
          <a:lstStyle>
            <a:lvl1pPr algn="ctr">
              <a:defRPr/>
            </a:lvl1pPr>
          </a:lstStyle>
          <a:p>
            <a:r>
              <a:rPr lang="en-US" noProof="0"/>
              <a:t>Click icon to add picture</a:t>
            </a:r>
            <a:endParaRPr lang="en-US" noProof="0" dirty="0"/>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2452685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_Blue-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A134F88B-81D1-4561-899C-8B7B398059EB}"/>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AFBC13EB-0E3E-4829-B8A9-F0348843A43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157402CB-1C5C-42E9-9418-B285250D4D2C}"/>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0E3AF183-7529-45AE-BA6C-FCFD64D46F2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0" name="Straight Connector 19">
            <a:extLst>
              <a:ext uri="{FF2B5EF4-FFF2-40B4-BE49-F238E27FC236}">
                <a16:creationId xmlns:a16="http://schemas.microsoft.com/office/drawing/2014/main" id="{FE900502-0372-498A-8D71-AC3148D4088E}"/>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84A220-3693-41A4-88AB-7A010CD4D1A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8" name="Espace réservé du texte 11">
            <a:extLst>
              <a:ext uri="{FF2B5EF4-FFF2-40B4-BE49-F238E27FC236}">
                <a16:creationId xmlns:a16="http://schemas.microsoft.com/office/drawing/2014/main" id="{C161AD07-223F-45B9-B7EA-00D1AC02D6FA}"/>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86523215-4708-494B-BA9C-1324D9A73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1133029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_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95651411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_Teal-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58E352CC-E2DF-4CB8-9509-70258E90D1A3}"/>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257EC01D-610A-4C18-AA53-D21A858AE25C}"/>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D0D902F0-F2E2-41CA-BE3D-34200C5D79F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E15AB4B8-00AD-4664-A57E-9CD9FD4BE87B}"/>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8" name="Straight Connector 17">
            <a:extLst>
              <a:ext uri="{FF2B5EF4-FFF2-40B4-BE49-F238E27FC236}">
                <a16:creationId xmlns:a16="http://schemas.microsoft.com/office/drawing/2014/main" id="{B1AA3A5F-68B2-4F54-A8B3-48220ECB1C12}"/>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7F64D87-2D1F-4B1D-8CC4-637E1704F85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20" name="Espace réservé du texte 11">
            <a:extLst>
              <a:ext uri="{FF2B5EF4-FFF2-40B4-BE49-F238E27FC236}">
                <a16:creationId xmlns:a16="http://schemas.microsoft.com/office/drawing/2014/main" id="{A44B8640-0097-49FD-843B-67DFAA250E2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0F7049A3-9A6E-4810-B270-6C4F2D060C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_Teal-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 Chapter Title</a:t>
            </a:r>
            <a:endParaRPr lang="en-US" dirty="0"/>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92845281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_Teal-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 Section Title</a:t>
            </a:r>
            <a:endParaRPr lang="en-US" dirty="0"/>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59433338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ter_Dark-Blue-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7BC2DA58-A64A-4949-B395-B06BC7F10FF1}"/>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909719A4-8170-41D4-B58A-C5B39528DF6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3AD54AD0-0FE8-4219-B7AE-A4436C30AAFB}"/>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A207640A-1C2E-4FD2-B2B2-CA642538871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0" name="Straight Connector 19">
            <a:extLst>
              <a:ext uri="{FF2B5EF4-FFF2-40B4-BE49-F238E27FC236}">
                <a16:creationId xmlns:a16="http://schemas.microsoft.com/office/drawing/2014/main" id="{EB4A2E35-CDCB-4039-A178-E7208C506F38}"/>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17FD762-7621-4D72-959C-E91D4446EEA0}"/>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8" name="Espace réservé du texte 11">
            <a:extLst>
              <a:ext uri="{FF2B5EF4-FFF2-40B4-BE49-F238E27FC236}">
                <a16:creationId xmlns:a16="http://schemas.microsoft.com/office/drawing/2014/main" id="{77B58897-4D75-42BF-982E-7C85D3D6B7F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C59E4F79-FFB1-4E04-BB16-63A79C61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_Dark-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10310541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hoto">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C11655-880F-43AF-AA97-11A750EA2FF7}"/>
              </a:ext>
            </a:extLst>
          </p:cNvPr>
          <p:cNvSpPr/>
          <p:nvPr userDrawn="1"/>
        </p:nvSpPr>
        <p:spPr>
          <a:xfrm>
            <a:off x="407988" y="3812870"/>
            <a:ext cx="896937" cy="201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 name="Rectangle 2">
            <a:extLst>
              <a:ext uri="{FF2B5EF4-FFF2-40B4-BE49-F238E27FC236}">
                <a16:creationId xmlns:a16="http://schemas.microsoft.com/office/drawing/2014/main" id="{38CE37B0-312D-4CA7-8F0F-248DA45AFA43}"/>
              </a:ext>
            </a:extLst>
          </p:cNvPr>
          <p:cNvSpPr/>
          <p:nvPr userDrawn="1"/>
        </p:nvSpPr>
        <p:spPr>
          <a:xfrm>
            <a:off x="7315200" y="4905375"/>
            <a:ext cx="4876800" cy="195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2" name="Picture Placeholder">
            <a:extLst>
              <a:ext uri="{FF2B5EF4-FFF2-40B4-BE49-F238E27FC236}">
                <a16:creationId xmlns:a16="http://schemas.microsoft.com/office/drawing/2014/main" id="{CA3FC745-F193-4157-848D-3DCF42D82335}"/>
              </a:ext>
            </a:extLst>
          </p:cNvPr>
          <p:cNvSpPr>
            <a:spLocks noGrp="1"/>
          </p:cNvSpPr>
          <p:nvPr>
            <p:ph type="pic" sz="quarter" idx="13"/>
          </p:nvPr>
        </p:nvSpPr>
        <p:spPr>
          <a:xfrm>
            <a:off x="0" y="0"/>
            <a:ext cx="12192000" cy="6858000"/>
          </a:xfrm>
          <a:custGeom>
            <a:avLst/>
            <a:gdLst>
              <a:gd name="connsiteX0" fmla="*/ 9241634 w 12192000"/>
              <a:gd name="connsiteY0" fmla="*/ 5848905 h 6858000"/>
              <a:gd name="connsiteX1" fmla="*/ 9268904 w 12192000"/>
              <a:gd name="connsiteY1" fmla="*/ 5928225 h 6858000"/>
              <a:gd name="connsiteX2" fmla="*/ 9213492 w 12192000"/>
              <a:gd name="connsiteY2" fmla="*/ 5928225 h 6858000"/>
              <a:gd name="connsiteX3" fmla="*/ 8032300 w 12192000"/>
              <a:gd name="connsiteY3" fmla="*/ 5848905 h 6858000"/>
              <a:gd name="connsiteX4" fmla="*/ 8059570 w 12192000"/>
              <a:gd name="connsiteY4" fmla="*/ 5928225 h 6858000"/>
              <a:gd name="connsiteX5" fmla="*/ 8003536 w 12192000"/>
              <a:gd name="connsiteY5" fmla="*/ 5928225 h 6858000"/>
              <a:gd name="connsiteX6" fmla="*/ 10063464 w 12192000"/>
              <a:gd name="connsiteY6" fmla="*/ 5832591 h 6858000"/>
              <a:gd name="connsiteX7" fmla="*/ 10115389 w 12192000"/>
              <a:gd name="connsiteY7" fmla="*/ 5832591 h 6858000"/>
              <a:gd name="connsiteX8" fmla="*/ 10148137 w 12192000"/>
              <a:gd name="connsiteY8" fmla="*/ 5862602 h 6858000"/>
              <a:gd name="connsiteX9" fmla="*/ 10115389 w 12192000"/>
              <a:gd name="connsiteY9" fmla="*/ 5893483 h 6858000"/>
              <a:gd name="connsiteX10" fmla="*/ 10063464 w 12192000"/>
              <a:gd name="connsiteY10" fmla="*/ 5893483 h 6858000"/>
              <a:gd name="connsiteX11" fmla="*/ 10136682 w 12192000"/>
              <a:gd name="connsiteY11" fmla="*/ 5796232 h 6858000"/>
              <a:gd name="connsiteX12" fmla="*/ 10132448 w 12192000"/>
              <a:gd name="connsiteY12" fmla="*/ 5796356 h 6858000"/>
              <a:gd name="connsiteX13" fmla="*/ 10015897 w 12192000"/>
              <a:gd name="connsiteY13" fmla="*/ 5796356 h 6858000"/>
              <a:gd name="connsiteX14" fmla="*/ 10015897 w 12192000"/>
              <a:gd name="connsiteY14" fmla="*/ 6011653 h 6858000"/>
              <a:gd name="connsiteX15" fmla="*/ 10063464 w 12192000"/>
              <a:gd name="connsiteY15" fmla="*/ 6011653 h 6858000"/>
              <a:gd name="connsiteX16" fmla="*/ 10063464 w 12192000"/>
              <a:gd name="connsiteY16" fmla="*/ 5927352 h 6858000"/>
              <a:gd name="connsiteX17" fmla="*/ 10110906 w 12192000"/>
              <a:gd name="connsiteY17" fmla="*/ 5927352 h 6858000"/>
              <a:gd name="connsiteX18" fmla="*/ 10146891 w 12192000"/>
              <a:gd name="connsiteY18" fmla="*/ 5959976 h 6858000"/>
              <a:gd name="connsiteX19" fmla="*/ 10154487 w 12192000"/>
              <a:gd name="connsiteY19" fmla="*/ 6011653 h 6858000"/>
              <a:gd name="connsiteX20" fmla="*/ 10201929 w 12192000"/>
              <a:gd name="connsiteY20" fmla="*/ 6011653 h 6858000"/>
              <a:gd name="connsiteX21" fmla="*/ 10192840 w 12192000"/>
              <a:gd name="connsiteY21" fmla="*/ 5960599 h 6858000"/>
              <a:gd name="connsiteX22" fmla="*/ 10161460 w 12192000"/>
              <a:gd name="connsiteY22" fmla="*/ 5910044 h 6858000"/>
              <a:gd name="connsiteX23" fmla="*/ 10195579 w 12192000"/>
              <a:gd name="connsiteY23" fmla="*/ 5855878 h 6858000"/>
              <a:gd name="connsiteX24" fmla="*/ 10136682 w 12192000"/>
              <a:gd name="connsiteY24" fmla="*/ 5796232 h 6858000"/>
              <a:gd name="connsiteX25" fmla="*/ 9366154 w 12192000"/>
              <a:gd name="connsiteY25" fmla="*/ 5795735 h 6858000"/>
              <a:gd name="connsiteX26" fmla="*/ 9366154 w 12192000"/>
              <a:gd name="connsiteY26" fmla="*/ 6011653 h 6858000"/>
              <a:gd name="connsiteX27" fmla="*/ 9410608 w 12192000"/>
              <a:gd name="connsiteY27" fmla="*/ 6011653 h 6858000"/>
              <a:gd name="connsiteX28" fmla="*/ 9410608 w 12192000"/>
              <a:gd name="connsiteY28" fmla="*/ 5867084 h 6858000"/>
              <a:gd name="connsiteX29" fmla="*/ 9411230 w 12192000"/>
              <a:gd name="connsiteY29" fmla="*/ 5867084 h 6858000"/>
              <a:gd name="connsiteX30" fmla="*/ 9501134 w 12192000"/>
              <a:gd name="connsiteY30" fmla="*/ 6011653 h 6858000"/>
              <a:gd name="connsiteX31" fmla="*/ 9548576 w 12192000"/>
              <a:gd name="connsiteY31" fmla="*/ 6011653 h 6858000"/>
              <a:gd name="connsiteX32" fmla="*/ 9548576 w 12192000"/>
              <a:gd name="connsiteY32" fmla="*/ 5795735 h 6858000"/>
              <a:gd name="connsiteX33" fmla="*/ 9504122 w 12192000"/>
              <a:gd name="connsiteY33" fmla="*/ 5795735 h 6858000"/>
              <a:gd name="connsiteX34" fmla="*/ 9504122 w 12192000"/>
              <a:gd name="connsiteY34" fmla="*/ 5940552 h 6858000"/>
              <a:gd name="connsiteX35" fmla="*/ 9503500 w 12192000"/>
              <a:gd name="connsiteY35" fmla="*/ 5940552 h 6858000"/>
              <a:gd name="connsiteX36" fmla="*/ 9413346 w 12192000"/>
              <a:gd name="connsiteY36" fmla="*/ 5795735 h 6858000"/>
              <a:gd name="connsiteX37" fmla="*/ 8934569 w 12192000"/>
              <a:gd name="connsiteY37" fmla="*/ 5795735 h 6858000"/>
              <a:gd name="connsiteX38" fmla="*/ 8934942 w 12192000"/>
              <a:gd name="connsiteY38" fmla="*/ 6011653 h 6858000"/>
              <a:gd name="connsiteX39" fmla="*/ 8982510 w 12192000"/>
              <a:gd name="connsiteY39" fmla="*/ 6011653 h 6858000"/>
              <a:gd name="connsiteX40" fmla="*/ 8982510 w 12192000"/>
              <a:gd name="connsiteY40" fmla="*/ 5918511 h 6858000"/>
              <a:gd name="connsiteX41" fmla="*/ 9069672 w 12192000"/>
              <a:gd name="connsiteY41" fmla="*/ 5918511 h 6858000"/>
              <a:gd name="connsiteX42" fmla="*/ 9069672 w 12192000"/>
              <a:gd name="connsiteY42" fmla="*/ 6011653 h 6858000"/>
              <a:gd name="connsiteX43" fmla="*/ 9117115 w 12192000"/>
              <a:gd name="connsiteY43" fmla="*/ 6011653 h 6858000"/>
              <a:gd name="connsiteX44" fmla="*/ 9117115 w 12192000"/>
              <a:gd name="connsiteY44" fmla="*/ 5795735 h 6858000"/>
              <a:gd name="connsiteX45" fmla="*/ 9069672 w 12192000"/>
              <a:gd name="connsiteY45" fmla="*/ 5795735 h 6858000"/>
              <a:gd name="connsiteX46" fmla="*/ 9069672 w 12192000"/>
              <a:gd name="connsiteY46" fmla="*/ 5878540 h 6858000"/>
              <a:gd name="connsiteX47" fmla="*/ 8982510 w 12192000"/>
              <a:gd name="connsiteY47" fmla="*/ 5878540 h 6858000"/>
              <a:gd name="connsiteX48" fmla="*/ 8982510 w 12192000"/>
              <a:gd name="connsiteY48" fmla="*/ 5795735 h 6858000"/>
              <a:gd name="connsiteX49" fmla="*/ 8157193 w 12192000"/>
              <a:gd name="connsiteY49" fmla="*/ 5795735 h 6858000"/>
              <a:gd name="connsiteX50" fmla="*/ 8156820 w 12192000"/>
              <a:gd name="connsiteY50" fmla="*/ 6011653 h 6858000"/>
              <a:gd name="connsiteX51" fmla="*/ 8201274 w 12192000"/>
              <a:gd name="connsiteY51" fmla="*/ 6011653 h 6858000"/>
              <a:gd name="connsiteX52" fmla="*/ 8201274 w 12192000"/>
              <a:gd name="connsiteY52" fmla="*/ 5860110 h 6858000"/>
              <a:gd name="connsiteX53" fmla="*/ 8254194 w 12192000"/>
              <a:gd name="connsiteY53" fmla="*/ 6011653 h 6858000"/>
              <a:gd name="connsiteX54" fmla="*/ 8290804 w 12192000"/>
              <a:gd name="connsiteY54" fmla="*/ 6011653 h 6858000"/>
              <a:gd name="connsiteX55" fmla="*/ 8343848 w 12192000"/>
              <a:gd name="connsiteY55" fmla="*/ 5858617 h 6858000"/>
              <a:gd name="connsiteX56" fmla="*/ 8343848 w 12192000"/>
              <a:gd name="connsiteY56" fmla="*/ 6011653 h 6858000"/>
              <a:gd name="connsiteX57" fmla="*/ 8388302 w 12192000"/>
              <a:gd name="connsiteY57" fmla="*/ 6011653 h 6858000"/>
              <a:gd name="connsiteX58" fmla="*/ 8388302 w 12192000"/>
              <a:gd name="connsiteY58" fmla="*/ 5795735 h 6858000"/>
              <a:gd name="connsiteX59" fmla="*/ 8321559 w 12192000"/>
              <a:gd name="connsiteY59" fmla="*/ 5795735 h 6858000"/>
              <a:gd name="connsiteX60" fmla="*/ 8274616 w 12192000"/>
              <a:gd name="connsiteY60" fmla="*/ 5944287 h 6858000"/>
              <a:gd name="connsiteX61" fmla="*/ 8224061 w 12192000"/>
              <a:gd name="connsiteY61" fmla="*/ 5795735 h 6858000"/>
              <a:gd name="connsiteX62" fmla="*/ 8008019 w 12192000"/>
              <a:gd name="connsiteY62" fmla="*/ 5795735 h 6858000"/>
              <a:gd name="connsiteX63" fmla="*/ 7925961 w 12192000"/>
              <a:gd name="connsiteY63" fmla="*/ 6011653 h 6858000"/>
              <a:gd name="connsiteX64" fmla="*/ 7974024 w 12192000"/>
              <a:gd name="connsiteY64" fmla="*/ 6011653 h 6858000"/>
              <a:gd name="connsiteX65" fmla="*/ 7991085 w 12192000"/>
              <a:gd name="connsiteY65" fmla="*/ 5963214 h 6858000"/>
              <a:gd name="connsiteX66" fmla="*/ 8071897 w 12192000"/>
              <a:gd name="connsiteY66" fmla="*/ 5963214 h 6858000"/>
              <a:gd name="connsiteX67" fmla="*/ 8087836 w 12192000"/>
              <a:gd name="connsiteY67" fmla="*/ 6011653 h 6858000"/>
              <a:gd name="connsiteX68" fmla="*/ 8137644 w 12192000"/>
              <a:gd name="connsiteY68" fmla="*/ 6011653 h 6858000"/>
              <a:gd name="connsiteX69" fmla="*/ 8056705 w 12192000"/>
              <a:gd name="connsiteY69" fmla="*/ 5795735 h 6858000"/>
              <a:gd name="connsiteX70" fmla="*/ 9819530 w 12192000"/>
              <a:gd name="connsiteY70" fmla="*/ 5795360 h 6858000"/>
              <a:gd name="connsiteX71" fmla="*/ 9819904 w 12192000"/>
              <a:gd name="connsiteY71" fmla="*/ 6011653 h 6858000"/>
              <a:gd name="connsiteX72" fmla="*/ 9983896 w 12192000"/>
              <a:gd name="connsiteY72" fmla="*/ 6011653 h 6858000"/>
              <a:gd name="connsiteX73" fmla="*/ 9983896 w 12192000"/>
              <a:gd name="connsiteY73" fmla="*/ 5971806 h 6858000"/>
              <a:gd name="connsiteX74" fmla="*/ 9867470 w 12192000"/>
              <a:gd name="connsiteY74" fmla="*/ 5971806 h 6858000"/>
              <a:gd name="connsiteX75" fmla="*/ 9867470 w 12192000"/>
              <a:gd name="connsiteY75" fmla="*/ 5918884 h 6858000"/>
              <a:gd name="connsiteX76" fmla="*/ 9972066 w 12192000"/>
              <a:gd name="connsiteY76" fmla="*/ 5918884 h 6858000"/>
              <a:gd name="connsiteX77" fmla="*/ 9972066 w 12192000"/>
              <a:gd name="connsiteY77" fmla="*/ 5881529 h 6858000"/>
              <a:gd name="connsiteX78" fmla="*/ 9867470 w 12192000"/>
              <a:gd name="connsiteY78" fmla="*/ 5881529 h 6858000"/>
              <a:gd name="connsiteX79" fmla="*/ 9867470 w 12192000"/>
              <a:gd name="connsiteY79" fmla="*/ 5835206 h 6858000"/>
              <a:gd name="connsiteX80" fmla="*/ 9981405 w 12192000"/>
              <a:gd name="connsiteY80" fmla="*/ 5835206 h 6858000"/>
              <a:gd name="connsiteX81" fmla="*/ 9981405 w 12192000"/>
              <a:gd name="connsiteY81" fmla="*/ 5795360 h 6858000"/>
              <a:gd name="connsiteX82" fmla="*/ 9218473 w 12192000"/>
              <a:gd name="connsiteY82" fmla="*/ 5795360 h 6858000"/>
              <a:gd name="connsiteX83" fmla="*/ 9136167 w 12192000"/>
              <a:gd name="connsiteY83" fmla="*/ 6011653 h 6858000"/>
              <a:gd name="connsiteX84" fmla="*/ 9183608 w 12192000"/>
              <a:gd name="connsiteY84" fmla="*/ 6011653 h 6858000"/>
              <a:gd name="connsiteX85" fmla="*/ 9201041 w 12192000"/>
              <a:gd name="connsiteY85" fmla="*/ 5963214 h 6858000"/>
              <a:gd name="connsiteX86" fmla="*/ 9281854 w 12192000"/>
              <a:gd name="connsiteY86" fmla="*/ 5963214 h 6858000"/>
              <a:gd name="connsiteX87" fmla="*/ 9298166 w 12192000"/>
              <a:gd name="connsiteY87" fmla="*/ 6011279 h 6858000"/>
              <a:gd name="connsiteX88" fmla="*/ 9347974 w 12192000"/>
              <a:gd name="connsiteY88" fmla="*/ 6011279 h 6858000"/>
              <a:gd name="connsiteX89" fmla="*/ 9267161 w 12192000"/>
              <a:gd name="connsiteY89" fmla="*/ 5795360 h 6858000"/>
              <a:gd name="connsiteX90" fmla="*/ 8430389 w 12192000"/>
              <a:gd name="connsiteY90" fmla="*/ 5795360 h 6858000"/>
              <a:gd name="connsiteX91" fmla="*/ 8430763 w 12192000"/>
              <a:gd name="connsiteY91" fmla="*/ 6011653 h 6858000"/>
              <a:gd name="connsiteX92" fmla="*/ 8594631 w 12192000"/>
              <a:gd name="connsiteY92" fmla="*/ 6011653 h 6858000"/>
              <a:gd name="connsiteX93" fmla="*/ 8594631 w 12192000"/>
              <a:gd name="connsiteY93" fmla="*/ 5971806 h 6858000"/>
              <a:gd name="connsiteX94" fmla="*/ 8478205 w 12192000"/>
              <a:gd name="connsiteY94" fmla="*/ 5971806 h 6858000"/>
              <a:gd name="connsiteX95" fmla="*/ 8478205 w 12192000"/>
              <a:gd name="connsiteY95" fmla="*/ 5918884 h 6858000"/>
              <a:gd name="connsiteX96" fmla="*/ 8582925 w 12192000"/>
              <a:gd name="connsiteY96" fmla="*/ 5918884 h 6858000"/>
              <a:gd name="connsiteX97" fmla="*/ 8582925 w 12192000"/>
              <a:gd name="connsiteY97" fmla="*/ 5881529 h 6858000"/>
              <a:gd name="connsiteX98" fmla="*/ 8478205 w 12192000"/>
              <a:gd name="connsiteY98" fmla="*/ 5881529 h 6858000"/>
              <a:gd name="connsiteX99" fmla="*/ 8478205 w 12192000"/>
              <a:gd name="connsiteY99" fmla="*/ 5835206 h 6858000"/>
              <a:gd name="connsiteX100" fmla="*/ 8592264 w 12192000"/>
              <a:gd name="connsiteY100" fmla="*/ 5835206 h 6858000"/>
              <a:gd name="connsiteX101" fmla="*/ 8592264 w 12192000"/>
              <a:gd name="connsiteY101" fmla="*/ 5795360 h 6858000"/>
              <a:gd name="connsiteX102" fmla="*/ 9686916 w 12192000"/>
              <a:gd name="connsiteY102" fmla="*/ 5790505 h 6858000"/>
              <a:gd name="connsiteX103" fmla="*/ 9580701 w 12192000"/>
              <a:gd name="connsiteY103" fmla="*/ 5904564 h 6858000"/>
              <a:gd name="connsiteX104" fmla="*/ 9686916 w 12192000"/>
              <a:gd name="connsiteY104" fmla="*/ 6016634 h 6858000"/>
              <a:gd name="connsiteX105" fmla="*/ 9746188 w 12192000"/>
              <a:gd name="connsiteY105" fmla="*/ 5986873 h 6858000"/>
              <a:gd name="connsiteX106" fmla="*/ 9751293 w 12192000"/>
              <a:gd name="connsiteY106" fmla="*/ 6011653 h 6858000"/>
              <a:gd name="connsiteX107" fmla="*/ 9781303 w 12192000"/>
              <a:gd name="connsiteY107" fmla="*/ 6011653 h 6858000"/>
              <a:gd name="connsiteX108" fmla="*/ 9781303 w 12192000"/>
              <a:gd name="connsiteY108" fmla="*/ 5894976 h 6858000"/>
              <a:gd name="connsiteX109" fmla="*/ 9690528 w 12192000"/>
              <a:gd name="connsiteY109" fmla="*/ 5894976 h 6858000"/>
              <a:gd name="connsiteX110" fmla="*/ 9690528 w 12192000"/>
              <a:gd name="connsiteY110" fmla="*/ 5930341 h 6858000"/>
              <a:gd name="connsiteX111" fmla="*/ 9738343 w 12192000"/>
              <a:gd name="connsiteY111" fmla="*/ 5930341 h 6858000"/>
              <a:gd name="connsiteX112" fmla="*/ 9691499 w 12192000"/>
              <a:gd name="connsiteY112" fmla="*/ 5977135 h 6858000"/>
              <a:gd name="connsiteX113" fmla="*/ 9686916 w 12192000"/>
              <a:gd name="connsiteY113" fmla="*/ 5976911 h 6858000"/>
              <a:gd name="connsiteX114" fmla="*/ 9628143 w 12192000"/>
              <a:gd name="connsiteY114" fmla="*/ 5904564 h 6858000"/>
              <a:gd name="connsiteX115" fmla="*/ 9686916 w 12192000"/>
              <a:gd name="connsiteY115" fmla="*/ 5830475 h 6858000"/>
              <a:gd name="connsiteX116" fmla="*/ 9732616 w 12192000"/>
              <a:gd name="connsiteY116" fmla="*/ 5866836 h 6858000"/>
              <a:gd name="connsiteX117" fmla="*/ 9777940 w 12192000"/>
              <a:gd name="connsiteY117" fmla="*/ 5866836 h 6858000"/>
              <a:gd name="connsiteX118" fmla="*/ 9686916 w 12192000"/>
              <a:gd name="connsiteY118" fmla="*/ 5790505 h 6858000"/>
              <a:gd name="connsiteX119" fmla="*/ 8807683 w 12192000"/>
              <a:gd name="connsiteY119" fmla="*/ 5790505 h 6858000"/>
              <a:gd name="connsiteX120" fmla="*/ 8701468 w 12192000"/>
              <a:gd name="connsiteY120" fmla="*/ 5904564 h 6858000"/>
              <a:gd name="connsiteX121" fmla="*/ 8807683 w 12192000"/>
              <a:gd name="connsiteY121" fmla="*/ 6016634 h 6858000"/>
              <a:gd name="connsiteX122" fmla="*/ 8902568 w 12192000"/>
              <a:gd name="connsiteY122" fmla="*/ 5928225 h 6858000"/>
              <a:gd name="connsiteX123" fmla="*/ 8856620 w 12192000"/>
              <a:gd name="connsiteY123" fmla="*/ 5928225 h 6858000"/>
              <a:gd name="connsiteX124" fmla="*/ 8807683 w 12192000"/>
              <a:gd name="connsiteY124" fmla="*/ 5976662 h 6858000"/>
              <a:gd name="connsiteX125" fmla="*/ 8748910 w 12192000"/>
              <a:gd name="connsiteY125" fmla="*/ 5904317 h 6858000"/>
              <a:gd name="connsiteX126" fmla="*/ 8807683 w 12192000"/>
              <a:gd name="connsiteY126" fmla="*/ 5830226 h 6858000"/>
              <a:gd name="connsiteX127" fmla="*/ 8854752 w 12192000"/>
              <a:gd name="connsiteY127" fmla="*/ 5867582 h 6858000"/>
              <a:gd name="connsiteX128" fmla="*/ 8900825 w 12192000"/>
              <a:gd name="connsiteY128" fmla="*/ 5868329 h 6858000"/>
              <a:gd name="connsiteX129" fmla="*/ 8807683 w 12192000"/>
              <a:gd name="connsiteY129" fmla="*/ 5790505 h 6858000"/>
              <a:gd name="connsiteX130" fmla="*/ 7810034 w 12192000"/>
              <a:gd name="connsiteY130" fmla="*/ 5790505 h 6858000"/>
              <a:gd name="connsiteX131" fmla="*/ 7703818 w 12192000"/>
              <a:gd name="connsiteY131" fmla="*/ 5904564 h 6858000"/>
              <a:gd name="connsiteX132" fmla="*/ 7810034 w 12192000"/>
              <a:gd name="connsiteY132" fmla="*/ 6016634 h 6858000"/>
              <a:gd name="connsiteX133" fmla="*/ 7869304 w 12192000"/>
              <a:gd name="connsiteY133" fmla="*/ 5986873 h 6858000"/>
              <a:gd name="connsiteX134" fmla="*/ 7874285 w 12192000"/>
              <a:gd name="connsiteY134" fmla="*/ 6011653 h 6858000"/>
              <a:gd name="connsiteX135" fmla="*/ 7904543 w 12192000"/>
              <a:gd name="connsiteY135" fmla="*/ 6011653 h 6858000"/>
              <a:gd name="connsiteX136" fmla="*/ 7904543 w 12192000"/>
              <a:gd name="connsiteY136" fmla="*/ 5894976 h 6858000"/>
              <a:gd name="connsiteX137" fmla="*/ 7813893 w 12192000"/>
              <a:gd name="connsiteY137" fmla="*/ 5894976 h 6858000"/>
              <a:gd name="connsiteX138" fmla="*/ 7813893 w 12192000"/>
              <a:gd name="connsiteY138" fmla="*/ 5930341 h 6858000"/>
              <a:gd name="connsiteX139" fmla="*/ 7861708 w 12192000"/>
              <a:gd name="connsiteY139" fmla="*/ 5930341 h 6858000"/>
              <a:gd name="connsiteX140" fmla="*/ 7814867 w 12192000"/>
              <a:gd name="connsiteY140" fmla="*/ 5977135 h 6858000"/>
              <a:gd name="connsiteX141" fmla="*/ 7810281 w 12192000"/>
              <a:gd name="connsiteY141" fmla="*/ 5976911 h 6858000"/>
              <a:gd name="connsiteX142" fmla="*/ 7751634 w 12192000"/>
              <a:gd name="connsiteY142" fmla="*/ 5904564 h 6858000"/>
              <a:gd name="connsiteX143" fmla="*/ 7810281 w 12192000"/>
              <a:gd name="connsiteY143" fmla="*/ 5830475 h 6858000"/>
              <a:gd name="connsiteX144" fmla="*/ 7855981 w 12192000"/>
              <a:gd name="connsiteY144" fmla="*/ 5866836 h 6858000"/>
              <a:gd name="connsiteX145" fmla="*/ 7901057 w 12192000"/>
              <a:gd name="connsiteY145" fmla="*/ 5866836 h 6858000"/>
              <a:gd name="connsiteX146" fmla="*/ 7810034 w 12192000"/>
              <a:gd name="connsiteY146" fmla="*/ 5790505 h 6858000"/>
              <a:gd name="connsiteX147" fmla="*/ 10308768 w 12192000"/>
              <a:gd name="connsiteY147" fmla="*/ 5790131 h 6858000"/>
              <a:gd name="connsiteX148" fmla="*/ 10227955 w 12192000"/>
              <a:gd name="connsiteY148" fmla="*/ 5855505 h 6858000"/>
              <a:gd name="connsiteX149" fmla="*/ 10292332 w 12192000"/>
              <a:gd name="connsiteY149" fmla="*/ 5916892 h 6858000"/>
              <a:gd name="connsiteX150" fmla="*/ 10356583 w 12192000"/>
              <a:gd name="connsiteY150" fmla="*/ 5952630 h 6858000"/>
              <a:gd name="connsiteX151" fmla="*/ 10314495 w 12192000"/>
              <a:gd name="connsiteY151" fmla="*/ 5979526 h 6858000"/>
              <a:gd name="connsiteX152" fmla="*/ 10266680 w 12192000"/>
              <a:gd name="connsiteY152" fmla="*/ 5939680 h 6858000"/>
              <a:gd name="connsiteX153" fmla="*/ 10220732 w 12192000"/>
              <a:gd name="connsiteY153" fmla="*/ 5940053 h 6858000"/>
              <a:gd name="connsiteX154" fmla="*/ 10312628 w 12192000"/>
              <a:gd name="connsiteY154" fmla="*/ 6016883 h 6858000"/>
              <a:gd name="connsiteX155" fmla="*/ 10402532 w 12192000"/>
              <a:gd name="connsiteY155" fmla="*/ 5947525 h 6858000"/>
              <a:gd name="connsiteX156" fmla="*/ 10338403 w 12192000"/>
              <a:gd name="connsiteY156" fmla="*/ 5884641 h 6858000"/>
              <a:gd name="connsiteX157" fmla="*/ 10273902 w 12192000"/>
              <a:gd name="connsiteY157" fmla="*/ 5852017 h 6858000"/>
              <a:gd name="connsiteX158" fmla="*/ 10306651 w 12192000"/>
              <a:gd name="connsiteY158" fmla="*/ 5827113 h 6858000"/>
              <a:gd name="connsiteX159" fmla="*/ 10349236 w 12192000"/>
              <a:gd name="connsiteY159" fmla="*/ 5859737 h 6858000"/>
              <a:gd name="connsiteX160" fmla="*/ 10395184 w 12192000"/>
              <a:gd name="connsiteY160" fmla="*/ 5859737 h 6858000"/>
              <a:gd name="connsiteX161" fmla="*/ 10308768 w 12192000"/>
              <a:gd name="connsiteY161" fmla="*/ 5790131 h 6858000"/>
              <a:gd name="connsiteX162" fmla="*/ 10730261 w 12192000"/>
              <a:gd name="connsiteY162" fmla="*/ 5358931 h 6858000"/>
              <a:gd name="connsiteX163" fmla="*/ 10730261 w 12192000"/>
              <a:gd name="connsiteY163" fmla="*/ 6010827 h 6858000"/>
              <a:gd name="connsiteX164" fmla="*/ 10730261 w 12192000"/>
              <a:gd name="connsiteY164" fmla="*/ 6148387 h 6858000"/>
              <a:gd name="connsiteX165" fmla="*/ 11488607 w 12192000"/>
              <a:gd name="connsiteY165" fmla="*/ 6148387 h 6858000"/>
              <a:gd name="connsiteX166" fmla="*/ 11551819 w 12192000"/>
              <a:gd name="connsiteY166" fmla="*/ 5946883 h 6858000"/>
              <a:gd name="connsiteX167" fmla="*/ 11572315 w 12192000"/>
              <a:gd name="connsiteY167" fmla="*/ 5358931 h 6858000"/>
              <a:gd name="connsiteX168" fmla="*/ 10730261 w 12192000"/>
              <a:gd name="connsiteY168" fmla="*/ 5358931 h 6858000"/>
              <a:gd name="connsiteX169" fmla="*/ 492295 w 12192000"/>
              <a:gd name="connsiteY169" fmla="*/ 3931468 h 6858000"/>
              <a:gd name="connsiteX170" fmla="*/ 492295 w 12192000"/>
              <a:gd name="connsiteY170" fmla="*/ 3937818 h 6858000"/>
              <a:gd name="connsiteX171" fmla="*/ 1156255 w 12192000"/>
              <a:gd name="connsiteY171" fmla="*/ 3937818 h 6858000"/>
              <a:gd name="connsiteX172" fmla="*/ 1156255 w 12192000"/>
              <a:gd name="connsiteY172" fmla="*/ 3931468 h 6858000"/>
              <a:gd name="connsiteX173" fmla="*/ 0 w 12192000"/>
              <a:gd name="connsiteY173" fmla="*/ 0 h 6858000"/>
              <a:gd name="connsiteX174" fmla="*/ 12192000 w 12192000"/>
              <a:gd name="connsiteY174" fmla="*/ 0 h 6858000"/>
              <a:gd name="connsiteX175" fmla="*/ 12192000 w 12192000"/>
              <a:gd name="connsiteY175" fmla="*/ 6858000 h 6858000"/>
              <a:gd name="connsiteX176" fmla="*/ 0 w 12192000"/>
              <a:gd name="connsiteY176" fmla="*/ 6858000 h 6858000"/>
              <a:gd name="connsiteX177" fmla="*/ 0 w 12192000"/>
              <a:gd name="connsiteY177" fmla="*/ 3763147 h 6858000"/>
              <a:gd name="connsiteX178" fmla="*/ 3834808 w 12192000"/>
              <a:gd name="connsiteY178" fmla="*/ 1 h 6858000"/>
              <a:gd name="connsiteX179" fmla="*/ 3077457 w 12192000"/>
              <a:gd name="connsiteY179" fmla="*/ 1 h 6858000"/>
              <a:gd name="connsiteX180" fmla="*/ 0 w 12192000"/>
              <a:gd name="connsiteY180" fmla="*/ 3019948 h 6858000"/>
              <a:gd name="connsiteX181" fmla="*/ 0 w 12192000"/>
              <a:gd name="connsiteY181" fmla="*/ 2688191 h 6858000"/>
              <a:gd name="connsiteX182" fmla="*/ 2739382 w 12192000"/>
              <a:gd name="connsiteY182" fmla="*/ 1 h 6858000"/>
              <a:gd name="connsiteX183" fmla="*/ 1982031 w 12192000"/>
              <a:gd name="connsiteY183" fmla="*/ 1 h 6858000"/>
              <a:gd name="connsiteX184" fmla="*/ 0 w 12192000"/>
              <a:gd name="connsiteY184"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6858000">
                <a:moveTo>
                  <a:pt x="9241634" y="5848905"/>
                </a:moveTo>
                <a:lnTo>
                  <a:pt x="9268904" y="5928225"/>
                </a:lnTo>
                <a:lnTo>
                  <a:pt x="9213492" y="5928225"/>
                </a:lnTo>
                <a:close/>
                <a:moveTo>
                  <a:pt x="8032300" y="5848905"/>
                </a:moveTo>
                <a:lnTo>
                  <a:pt x="8059570" y="5928225"/>
                </a:lnTo>
                <a:lnTo>
                  <a:pt x="8003536" y="5928225"/>
                </a:lnTo>
                <a:close/>
                <a:moveTo>
                  <a:pt x="10063464" y="5832591"/>
                </a:moveTo>
                <a:lnTo>
                  <a:pt x="10115389" y="5832591"/>
                </a:lnTo>
                <a:cubicBezTo>
                  <a:pt x="10136682" y="5832591"/>
                  <a:pt x="10148137" y="5841682"/>
                  <a:pt x="10148137" y="5862602"/>
                </a:cubicBezTo>
                <a:cubicBezTo>
                  <a:pt x="10148137" y="5883521"/>
                  <a:pt x="10136682" y="5893483"/>
                  <a:pt x="10115389" y="5893483"/>
                </a:cubicBezTo>
                <a:lnTo>
                  <a:pt x="10063464" y="5893483"/>
                </a:lnTo>
                <a:close/>
                <a:moveTo>
                  <a:pt x="10136682" y="5796232"/>
                </a:moveTo>
                <a:cubicBezTo>
                  <a:pt x="10135274" y="5796220"/>
                  <a:pt x="10133855" y="5796270"/>
                  <a:pt x="10132448" y="5796356"/>
                </a:cubicBezTo>
                <a:lnTo>
                  <a:pt x="10015897" y="5796356"/>
                </a:lnTo>
                <a:lnTo>
                  <a:pt x="10015897" y="6011653"/>
                </a:lnTo>
                <a:lnTo>
                  <a:pt x="10063464" y="6011653"/>
                </a:lnTo>
                <a:lnTo>
                  <a:pt x="10063464" y="5927352"/>
                </a:lnTo>
                <a:lnTo>
                  <a:pt x="10110906" y="5927352"/>
                </a:lnTo>
                <a:cubicBezTo>
                  <a:pt x="10134813" y="5927352"/>
                  <a:pt x="10143529" y="5937314"/>
                  <a:pt x="10146891" y="5959976"/>
                </a:cubicBezTo>
                <a:cubicBezTo>
                  <a:pt x="10147514" y="5977435"/>
                  <a:pt x="10150055" y="5994756"/>
                  <a:pt x="10154487" y="6011653"/>
                </a:cubicBezTo>
                <a:lnTo>
                  <a:pt x="10201929" y="6011653"/>
                </a:lnTo>
                <a:cubicBezTo>
                  <a:pt x="10193463" y="5999200"/>
                  <a:pt x="10193836" y="5974296"/>
                  <a:pt x="10192840" y="5960599"/>
                </a:cubicBezTo>
                <a:cubicBezTo>
                  <a:pt x="10191345" y="5938807"/>
                  <a:pt x="10184747" y="5916145"/>
                  <a:pt x="10161460" y="5910044"/>
                </a:cubicBezTo>
                <a:cubicBezTo>
                  <a:pt x="10183675" y="5901664"/>
                  <a:pt x="10197609" y="5879536"/>
                  <a:pt x="10195579" y="5855878"/>
                </a:cubicBezTo>
                <a:cubicBezTo>
                  <a:pt x="10195791" y="5823141"/>
                  <a:pt x="10169418" y="5796444"/>
                  <a:pt x="10136682" y="5796232"/>
                </a:cubicBezTo>
                <a:close/>
                <a:moveTo>
                  <a:pt x="9366154" y="5795735"/>
                </a:moveTo>
                <a:lnTo>
                  <a:pt x="9366154" y="6011653"/>
                </a:lnTo>
                <a:lnTo>
                  <a:pt x="9410608" y="6011653"/>
                </a:lnTo>
                <a:lnTo>
                  <a:pt x="9410608" y="5867084"/>
                </a:lnTo>
                <a:lnTo>
                  <a:pt x="9411230" y="5867084"/>
                </a:lnTo>
                <a:lnTo>
                  <a:pt x="9501134" y="6011653"/>
                </a:lnTo>
                <a:lnTo>
                  <a:pt x="9548576" y="6011653"/>
                </a:lnTo>
                <a:lnTo>
                  <a:pt x="9548576" y="5795735"/>
                </a:lnTo>
                <a:lnTo>
                  <a:pt x="9504122" y="5795735"/>
                </a:lnTo>
                <a:lnTo>
                  <a:pt x="9504122" y="5940552"/>
                </a:lnTo>
                <a:lnTo>
                  <a:pt x="9503500" y="5940552"/>
                </a:lnTo>
                <a:lnTo>
                  <a:pt x="9413346" y="5795735"/>
                </a:lnTo>
                <a:close/>
                <a:moveTo>
                  <a:pt x="8934569" y="5795735"/>
                </a:moveTo>
                <a:lnTo>
                  <a:pt x="8934942" y="6011653"/>
                </a:lnTo>
                <a:lnTo>
                  <a:pt x="8982510" y="6011653"/>
                </a:lnTo>
                <a:lnTo>
                  <a:pt x="8982510" y="5918511"/>
                </a:lnTo>
                <a:lnTo>
                  <a:pt x="9069672" y="5918511"/>
                </a:lnTo>
                <a:lnTo>
                  <a:pt x="9069672" y="6011653"/>
                </a:lnTo>
                <a:lnTo>
                  <a:pt x="9117115" y="6011653"/>
                </a:lnTo>
                <a:lnTo>
                  <a:pt x="9117115" y="5795735"/>
                </a:lnTo>
                <a:lnTo>
                  <a:pt x="9069672" y="5795735"/>
                </a:lnTo>
                <a:lnTo>
                  <a:pt x="9069672" y="5878540"/>
                </a:lnTo>
                <a:lnTo>
                  <a:pt x="8982510" y="5878540"/>
                </a:lnTo>
                <a:lnTo>
                  <a:pt x="8982510" y="5795735"/>
                </a:lnTo>
                <a:close/>
                <a:moveTo>
                  <a:pt x="8157193" y="5795735"/>
                </a:moveTo>
                <a:lnTo>
                  <a:pt x="8156820" y="6011653"/>
                </a:lnTo>
                <a:lnTo>
                  <a:pt x="8201274" y="6011653"/>
                </a:lnTo>
                <a:lnTo>
                  <a:pt x="8201274" y="5860110"/>
                </a:lnTo>
                <a:lnTo>
                  <a:pt x="8254194" y="6011653"/>
                </a:lnTo>
                <a:lnTo>
                  <a:pt x="8290804" y="6011653"/>
                </a:lnTo>
                <a:lnTo>
                  <a:pt x="8343848" y="5858617"/>
                </a:lnTo>
                <a:lnTo>
                  <a:pt x="8343848" y="6011653"/>
                </a:lnTo>
                <a:lnTo>
                  <a:pt x="8388302" y="6011653"/>
                </a:lnTo>
                <a:lnTo>
                  <a:pt x="8388302" y="5795735"/>
                </a:lnTo>
                <a:lnTo>
                  <a:pt x="8321559" y="5795735"/>
                </a:lnTo>
                <a:lnTo>
                  <a:pt x="8274616" y="5944287"/>
                </a:lnTo>
                <a:lnTo>
                  <a:pt x="8224061" y="5795735"/>
                </a:lnTo>
                <a:close/>
                <a:moveTo>
                  <a:pt x="8008019" y="5795735"/>
                </a:moveTo>
                <a:lnTo>
                  <a:pt x="7925961" y="6011653"/>
                </a:lnTo>
                <a:lnTo>
                  <a:pt x="7974024" y="6011653"/>
                </a:lnTo>
                <a:lnTo>
                  <a:pt x="7991085" y="5963214"/>
                </a:lnTo>
                <a:lnTo>
                  <a:pt x="8071897" y="5963214"/>
                </a:lnTo>
                <a:lnTo>
                  <a:pt x="8087836" y="6011653"/>
                </a:lnTo>
                <a:lnTo>
                  <a:pt x="8137644" y="6011653"/>
                </a:lnTo>
                <a:lnTo>
                  <a:pt x="8056705" y="5795735"/>
                </a:lnTo>
                <a:close/>
                <a:moveTo>
                  <a:pt x="9819530" y="5795360"/>
                </a:moveTo>
                <a:lnTo>
                  <a:pt x="9819904" y="6011653"/>
                </a:lnTo>
                <a:lnTo>
                  <a:pt x="9983896" y="6011653"/>
                </a:lnTo>
                <a:lnTo>
                  <a:pt x="9983896" y="5971806"/>
                </a:lnTo>
                <a:lnTo>
                  <a:pt x="9867470" y="5971806"/>
                </a:lnTo>
                <a:lnTo>
                  <a:pt x="9867470" y="5918884"/>
                </a:lnTo>
                <a:lnTo>
                  <a:pt x="9972066" y="5918884"/>
                </a:lnTo>
                <a:lnTo>
                  <a:pt x="9972066" y="5881529"/>
                </a:lnTo>
                <a:lnTo>
                  <a:pt x="9867470" y="5881529"/>
                </a:lnTo>
                <a:lnTo>
                  <a:pt x="9867470" y="5835206"/>
                </a:lnTo>
                <a:lnTo>
                  <a:pt x="9981405" y="5835206"/>
                </a:lnTo>
                <a:lnTo>
                  <a:pt x="9981405" y="5795360"/>
                </a:lnTo>
                <a:close/>
                <a:moveTo>
                  <a:pt x="9218473" y="5795360"/>
                </a:moveTo>
                <a:lnTo>
                  <a:pt x="9136167" y="6011653"/>
                </a:lnTo>
                <a:lnTo>
                  <a:pt x="9183608" y="6011653"/>
                </a:lnTo>
                <a:lnTo>
                  <a:pt x="9201041" y="5963214"/>
                </a:lnTo>
                <a:lnTo>
                  <a:pt x="9281854" y="5963214"/>
                </a:lnTo>
                <a:lnTo>
                  <a:pt x="9298166" y="6011279"/>
                </a:lnTo>
                <a:lnTo>
                  <a:pt x="9347974" y="6011279"/>
                </a:lnTo>
                <a:lnTo>
                  <a:pt x="9267161" y="5795360"/>
                </a:lnTo>
                <a:close/>
                <a:moveTo>
                  <a:pt x="8430389" y="5795360"/>
                </a:moveTo>
                <a:lnTo>
                  <a:pt x="8430763" y="6011653"/>
                </a:lnTo>
                <a:lnTo>
                  <a:pt x="8594631" y="6011653"/>
                </a:lnTo>
                <a:lnTo>
                  <a:pt x="8594631" y="5971806"/>
                </a:lnTo>
                <a:lnTo>
                  <a:pt x="8478205" y="5971806"/>
                </a:lnTo>
                <a:lnTo>
                  <a:pt x="8478205" y="5918884"/>
                </a:lnTo>
                <a:lnTo>
                  <a:pt x="8582925" y="5918884"/>
                </a:lnTo>
                <a:lnTo>
                  <a:pt x="8582925" y="5881529"/>
                </a:lnTo>
                <a:lnTo>
                  <a:pt x="8478205" y="5881529"/>
                </a:lnTo>
                <a:lnTo>
                  <a:pt x="8478205" y="5835206"/>
                </a:lnTo>
                <a:lnTo>
                  <a:pt x="8592264" y="5835206"/>
                </a:lnTo>
                <a:lnTo>
                  <a:pt x="8592264" y="5795360"/>
                </a:lnTo>
                <a:close/>
                <a:moveTo>
                  <a:pt x="9686916" y="5790505"/>
                </a:moveTo>
                <a:cubicBezTo>
                  <a:pt x="9620050" y="5790505"/>
                  <a:pt x="9580701" y="5840313"/>
                  <a:pt x="9580701" y="5904564"/>
                </a:cubicBezTo>
                <a:cubicBezTo>
                  <a:pt x="9580701" y="5968818"/>
                  <a:pt x="9620050" y="6016634"/>
                  <a:pt x="9686916" y="6016634"/>
                </a:cubicBezTo>
                <a:cubicBezTo>
                  <a:pt x="9710289" y="6016745"/>
                  <a:pt x="9732316" y="6005688"/>
                  <a:pt x="9746188" y="5986873"/>
                </a:cubicBezTo>
                <a:lnTo>
                  <a:pt x="9751293" y="6011653"/>
                </a:lnTo>
                <a:lnTo>
                  <a:pt x="9781303" y="6011653"/>
                </a:lnTo>
                <a:lnTo>
                  <a:pt x="9781303" y="5894976"/>
                </a:lnTo>
                <a:lnTo>
                  <a:pt x="9690528" y="5894976"/>
                </a:lnTo>
                <a:lnTo>
                  <a:pt x="9690528" y="5930341"/>
                </a:lnTo>
                <a:lnTo>
                  <a:pt x="9738343" y="5930341"/>
                </a:lnTo>
                <a:cubicBezTo>
                  <a:pt x="9738330" y="5956203"/>
                  <a:pt x="9717362" y="5977148"/>
                  <a:pt x="9691499" y="5977135"/>
                </a:cubicBezTo>
                <a:cubicBezTo>
                  <a:pt x="9689968" y="5977135"/>
                  <a:pt x="9688436" y="5977060"/>
                  <a:pt x="9686916" y="5976911"/>
                </a:cubicBezTo>
                <a:cubicBezTo>
                  <a:pt x="9644207" y="5976911"/>
                  <a:pt x="9628143" y="5940552"/>
                  <a:pt x="9628143" y="5904564"/>
                </a:cubicBezTo>
                <a:cubicBezTo>
                  <a:pt x="9628143" y="5868579"/>
                  <a:pt x="9644207" y="5830475"/>
                  <a:pt x="9686916" y="5830475"/>
                </a:cubicBezTo>
                <a:cubicBezTo>
                  <a:pt x="9709094" y="5829491"/>
                  <a:pt x="9728593" y="5845006"/>
                  <a:pt x="9732616" y="5866836"/>
                </a:cubicBezTo>
                <a:lnTo>
                  <a:pt x="9777940" y="5866836"/>
                </a:lnTo>
                <a:cubicBezTo>
                  <a:pt x="9772835" y="5817774"/>
                  <a:pt x="9730997" y="5790505"/>
                  <a:pt x="9686916" y="5790505"/>
                </a:cubicBezTo>
                <a:close/>
                <a:moveTo>
                  <a:pt x="8807683" y="5790505"/>
                </a:moveTo>
                <a:cubicBezTo>
                  <a:pt x="8740817" y="5790505"/>
                  <a:pt x="8701468" y="5840313"/>
                  <a:pt x="8701468" y="5904564"/>
                </a:cubicBezTo>
                <a:cubicBezTo>
                  <a:pt x="8701468" y="5968818"/>
                  <a:pt x="8740817" y="6016634"/>
                  <a:pt x="8807683" y="6016634"/>
                </a:cubicBezTo>
                <a:cubicBezTo>
                  <a:pt x="8860605" y="6016634"/>
                  <a:pt x="8897711" y="5982141"/>
                  <a:pt x="8902568" y="5928225"/>
                </a:cubicBezTo>
                <a:lnTo>
                  <a:pt x="8856620" y="5928225"/>
                </a:lnTo>
                <a:cubicBezTo>
                  <a:pt x="8853009" y="5956738"/>
                  <a:pt x="8836697" y="5976662"/>
                  <a:pt x="8807683" y="5976662"/>
                </a:cubicBezTo>
                <a:cubicBezTo>
                  <a:pt x="8764974" y="5976662"/>
                  <a:pt x="8748910" y="5940302"/>
                  <a:pt x="8748910" y="5904317"/>
                </a:cubicBezTo>
                <a:cubicBezTo>
                  <a:pt x="8748910" y="5868329"/>
                  <a:pt x="8764974" y="5830226"/>
                  <a:pt x="8807683" y="5830226"/>
                </a:cubicBezTo>
                <a:cubicBezTo>
                  <a:pt x="8830383" y="5829542"/>
                  <a:pt x="8850269" y="5845319"/>
                  <a:pt x="8854752" y="5867582"/>
                </a:cubicBezTo>
                <a:lnTo>
                  <a:pt x="8900825" y="5868329"/>
                </a:lnTo>
                <a:cubicBezTo>
                  <a:pt x="8895097" y="5818521"/>
                  <a:pt x="8855126" y="5790505"/>
                  <a:pt x="8807683" y="5790505"/>
                </a:cubicBezTo>
                <a:close/>
                <a:moveTo>
                  <a:pt x="7810034" y="5790505"/>
                </a:moveTo>
                <a:cubicBezTo>
                  <a:pt x="7743166" y="5790505"/>
                  <a:pt x="7703818" y="5840313"/>
                  <a:pt x="7703818" y="5904564"/>
                </a:cubicBezTo>
                <a:cubicBezTo>
                  <a:pt x="7703818" y="5968818"/>
                  <a:pt x="7743166" y="6016634"/>
                  <a:pt x="7810034" y="6016634"/>
                </a:cubicBezTo>
                <a:cubicBezTo>
                  <a:pt x="7833417" y="6016783"/>
                  <a:pt x="7855458" y="6005713"/>
                  <a:pt x="7869304" y="5986873"/>
                </a:cubicBezTo>
                <a:lnTo>
                  <a:pt x="7874285" y="6011653"/>
                </a:lnTo>
                <a:lnTo>
                  <a:pt x="7904543" y="6011653"/>
                </a:lnTo>
                <a:lnTo>
                  <a:pt x="7904543" y="5894976"/>
                </a:lnTo>
                <a:lnTo>
                  <a:pt x="7813893" y="5894976"/>
                </a:lnTo>
                <a:lnTo>
                  <a:pt x="7813893" y="5930341"/>
                </a:lnTo>
                <a:lnTo>
                  <a:pt x="7861708" y="5930341"/>
                </a:lnTo>
                <a:cubicBezTo>
                  <a:pt x="7861696" y="5956203"/>
                  <a:pt x="7840725" y="5977148"/>
                  <a:pt x="7814867" y="5977135"/>
                </a:cubicBezTo>
                <a:cubicBezTo>
                  <a:pt x="7813336" y="5977135"/>
                  <a:pt x="7811806" y="5977060"/>
                  <a:pt x="7810281" y="5976911"/>
                </a:cubicBezTo>
                <a:cubicBezTo>
                  <a:pt x="7767572" y="5976911"/>
                  <a:pt x="7751634" y="5940552"/>
                  <a:pt x="7751634" y="5904564"/>
                </a:cubicBezTo>
                <a:cubicBezTo>
                  <a:pt x="7751634" y="5868579"/>
                  <a:pt x="7767572" y="5830475"/>
                  <a:pt x="7810281" y="5830475"/>
                </a:cubicBezTo>
                <a:cubicBezTo>
                  <a:pt x="7832474" y="5829429"/>
                  <a:pt x="7852012" y="5844981"/>
                  <a:pt x="7855981" y="5866836"/>
                </a:cubicBezTo>
                <a:lnTo>
                  <a:pt x="7901057" y="5866836"/>
                </a:lnTo>
                <a:cubicBezTo>
                  <a:pt x="7895951" y="5817774"/>
                  <a:pt x="7854238" y="5790505"/>
                  <a:pt x="7810034" y="5790505"/>
                </a:cubicBezTo>
                <a:close/>
                <a:moveTo>
                  <a:pt x="10308768" y="5790131"/>
                </a:moveTo>
                <a:cubicBezTo>
                  <a:pt x="10269668" y="5790131"/>
                  <a:pt x="10227955" y="5811424"/>
                  <a:pt x="10227955" y="5855505"/>
                </a:cubicBezTo>
                <a:cubicBezTo>
                  <a:pt x="10227955" y="5896098"/>
                  <a:pt x="10260329" y="5908425"/>
                  <a:pt x="10292332" y="5916892"/>
                </a:cubicBezTo>
                <a:cubicBezTo>
                  <a:pt x="10324332" y="5925360"/>
                  <a:pt x="10356583" y="5929345"/>
                  <a:pt x="10356583" y="5952630"/>
                </a:cubicBezTo>
                <a:cubicBezTo>
                  <a:pt x="10356583" y="5975915"/>
                  <a:pt x="10331056" y="5979526"/>
                  <a:pt x="10314495" y="5979526"/>
                </a:cubicBezTo>
                <a:cubicBezTo>
                  <a:pt x="10289591" y="5979526"/>
                  <a:pt x="10266680" y="5968319"/>
                  <a:pt x="10266680" y="5939680"/>
                </a:cubicBezTo>
                <a:lnTo>
                  <a:pt x="10220732" y="5940053"/>
                </a:lnTo>
                <a:cubicBezTo>
                  <a:pt x="10220110" y="5993223"/>
                  <a:pt x="10264812" y="6016883"/>
                  <a:pt x="10312628" y="6016883"/>
                </a:cubicBezTo>
                <a:cubicBezTo>
                  <a:pt x="10371401" y="6016883"/>
                  <a:pt x="10402532" y="5987122"/>
                  <a:pt x="10402532" y="5947525"/>
                </a:cubicBezTo>
                <a:cubicBezTo>
                  <a:pt x="10402532" y="5898587"/>
                  <a:pt x="10354093" y="5888626"/>
                  <a:pt x="10338403" y="5884641"/>
                </a:cubicBezTo>
                <a:cubicBezTo>
                  <a:pt x="10284237" y="5870695"/>
                  <a:pt x="10273902" y="5868579"/>
                  <a:pt x="10273902" y="5852017"/>
                </a:cubicBezTo>
                <a:cubicBezTo>
                  <a:pt x="10273902" y="5835456"/>
                  <a:pt x="10291459" y="5827113"/>
                  <a:pt x="10306651" y="5827113"/>
                </a:cubicBezTo>
                <a:cubicBezTo>
                  <a:pt x="10329313" y="5827113"/>
                  <a:pt x="10347742" y="5833713"/>
                  <a:pt x="10349236" y="5859737"/>
                </a:cubicBezTo>
                <a:lnTo>
                  <a:pt x="10395184" y="5859737"/>
                </a:lnTo>
                <a:cubicBezTo>
                  <a:pt x="10395184" y="5809929"/>
                  <a:pt x="10353844" y="5790131"/>
                  <a:pt x="10308768" y="5790131"/>
                </a:cubicBezTo>
                <a:close/>
                <a:moveTo>
                  <a:pt x="10730261" y="5358931"/>
                </a:moveTo>
                <a:cubicBezTo>
                  <a:pt x="10730261" y="5358931"/>
                  <a:pt x="10730261" y="5358931"/>
                  <a:pt x="10730261" y="6010827"/>
                </a:cubicBezTo>
                <a:lnTo>
                  <a:pt x="10730261" y="6148387"/>
                </a:lnTo>
                <a:lnTo>
                  <a:pt x="11488607" y="6148387"/>
                </a:lnTo>
                <a:lnTo>
                  <a:pt x="11551819" y="5946883"/>
                </a:lnTo>
                <a:cubicBezTo>
                  <a:pt x="11599433" y="5747310"/>
                  <a:pt x="11600551" y="5556815"/>
                  <a:pt x="11572315" y="5358931"/>
                </a:cubicBezTo>
                <a:cubicBezTo>
                  <a:pt x="11572315" y="5358931"/>
                  <a:pt x="11572315" y="5358931"/>
                  <a:pt x="10730261" y="5358931"/>
                </a:cubicBezTo>
                <a:close/>
                <a:moveTo>
                  <a:pt x="492295" y="3931468"/>
                </a:moveTo>
                <a:lnTo>
                  <a:pt x="492295" y="3937818"/>
                </a:lnTo>
                <a:lnTo>
                  <a:pt x="1156255" y="3937818"/>
                </a:lnTo>
                <a:lnTo>
                  <a:pt x="1156255" y="3931468"/>
                </a:lnTo>
                <a:close/>
                <a:moveTo>
                  <a:pt x="0" y="0"/>
                </a:moveTo>
                <a:lnTo>
                  <a:pt x="12192000" y="0"/>
                </a:lnTo>
                <a:lnTo>
                  <a:pt x="12192000"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0798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07988" y="521852"/>
            <a:ext cx="7551997" cy="2475348"/>
          </a:xfrm>
        </p:spPr>
        <p:txBody>
          <a:bodyPr lIns="72000" rIns="72000" anchor="t">
            <a:noAutofit/>
          </a:bodyPr>
          <a:lstStyle>
            <a:lvl1pPr algn="l">
              <a:lnSpc>
                <a:spcPct val="80000"/>
              </a:lnSpc>
              <a:defRPr sz="6000" b="1" cap="all" spc="-200" baseline="0">
                <a:solidFill>
                  <a:schemeClr val="bg1"/>
                </a:solidFill>
                <a:latin typeface="+mj-lt"/>
              </a:defRPr>
            </a:lvl1pPr>
          </a:lstStyle>
          <a:p>
            <a:r>
              <a:rPr lang="en-US" noProof="0" dirty="0"/>
              <a:t>TITLE OF THE presentation</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0798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Month 20##</a:t>
            </a:r>
          </a:p>
        </p:txBody>
      </p:sp>
      <p:cxnSp>
        <p:nvCxnSpPr>
          <p:cNvPr id="15" name="Connecteur droit 16">
            <a:extLst>
              <a:ext uri="{FF2B5EF4-FFF2-40B4-BE49-F238E27FC236}">
                <a16:creationId xmlns:a16="http://schemas.microsoft.com/office/drawing/2014/main" id="{CED59184-1FCB-491C-B108-0C922F0CD544}"/>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Game 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40" name="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18" name="Ipsos Logo">
            <a:extLst>
              <a:ext uri="{FF2B5EF4-FFF2-40B4-BE49-F238E27FC236}">
                <a16:creationId xmlns:a16="http://schemas.microsoft.com/office/drawing/2014/main" id="{F6B28205-A4BA-4684-BCF0-CEAB02D80D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813527460"/>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section_Dark-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81342323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hapter_Purple-Bg">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A0FD9A31-3B57-4E64-9A25-74C1F66819BC}"/>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0ECAA9D5-D309-43D3-917A-9B4F3AF3E50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Angled stripe 2">
              <a:extLst>
                <a:ext uri="{FF2B5EF4-FFF2-40B4-BE49-F238E27FC236}">
                  <a16:creationId xmlns:a16="http://schemas.microsoft.com/office/drawing/2014/main" id="{DE3686A9-EBE0-4639-9051-31EC987AA07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2" name="Slide Number Placeholder 1">
            <a:extLst>
              <a:ext uri="{FF2B5EF4-FFF2-40B4-BE49-F238E27FC236}">
                <a16:creationId xmlns:a16="http://schemas.microsoft.com/office/drawing/2014/main" id="{52670095-27C6-473E-A80D-301F4F557DE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6" name="TextBox 15">
            <a:extLst>
              <a:ext uri="{FF2B5EF4-FFF2-40B4-BE49-F238E27FC236}">
                <a16:creationId xmlns:a16="http://schemas.microsoft.com/office/drawing/2014/main" id="{2D2330DD-2034-4107-9E6E-20F0C3CA9719}"/>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8" name="Straight Connector 17">
            <a:extLst>
              <a:ext uri="{FF2B5EF4-FFF2-40B4-BE49-F238E27FC236}">
                <a16:creationId xmlns:a16="http://schemas.microsoft.com/office/drawing/2014/main" id="{92E181BD-EBEE-47F3-9A85-BAC07DB2C780}"/>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Espace réservé du texte 11">
            <a:extLst>
              <a:ext uri="{FF2B5EF4-FFF2-40B4-BE49-F238E27FC236}">
                <a16:creationId xmlns:a16="http://schemas.microsoft.com/office/drawing/2014/main" id="{338A27D8-3971-4694-A006-C67BD5F424E3}"/>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36C9F6C1-D89C-4446-9248-A41D7AC009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_Purpl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84913448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section_Purpl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419193578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en-US" dirty="0"/>
              <a:t>Subtitle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3387174204"/>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mp;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en-US" dirty="0"/>
              <a:t>Subtitle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4" name="Title 3">
            <a:extLst>
              <a:ext uri="{FF2B5EF4-FFF2-40B4-BE49-F238E27FC236}">
                <a16:creationId xmlns:a16="http://schemas.microsoft.com/office/drawing/2014/main" id="{28896B27-1A15-4FDF-9DC5-297A56AF7E1C}"/>
              </a:ext>
            </a:extLst>
          </p:cNvPr>
          <p:cNvSpPr>
            <a:spLocks noGrp="1"/>
          </p:cNvSpPr>
          <p:nvPr>
            <p:ph type="title" hasCustomPrompt="1"/>
          </p:nvPr>
        </p:nvSpPr>
        <p:spPr/>
        <p:txBody>
          <a:bodyPr/>
          <a:lstStyle>
            <a:lvl1pPr>
              <a:defRPr/>
            </a:lvl1pPr>
          </a:lstStyle>
          <a:p>
            <a:r>
              <a:rPr lang="en-US" dirty="0"/>
              <a:t>TITLE OF THE SLIDE – one line</a:t>
            </a:r>
          </a:p>
        </p:txBody>
      </p:sp>
      <p:sp>
        <p:nvSpPr>
          <p:cNvPr id="7" name="Text Placeholder 6">
            <a:extLst>
              <a:ext uri="{FF2B5EF4-FFF2-40B4-BE49-F238E27FC236}">
                <a16:creationId xmlns:a16="http://schemas.microsoft.com/office/drawing/2014/main" id="{56CEC2CB-400F-4AB5-B2CB-F5CD847AB4AB}"/>
              </a:ext>
            </a:extLst>
          </p:cNvPr>
          <p:cNvSpPr>
            <a:spLocks noGrp="1"/>
          </p:cNvSpPr>
          <p:nvPr>
            <p:ph type="body" sz="quarter" idx="19"/>
          </p:nvPr>
        </p:nvSpPr>
        <p:spPr>
          <a:xfrm>
            <a:off x="407987" y="1484313"/>
            <a:ext cx="11376025"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userDrawn="1">
          <p15:clr>
            <a:srgbClr val="FBAE40"/>
          </p15:clr>
        </p15:guide>
        <p15:guide id="9" orient="horz" pos="93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80115390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3" name="Text Placeholder 2">
            <a:extLst>
              <a:ext uri="{FF2B5EF4-FFF2-40B4-BE49-F238E27FC236}">
                <a16:creationId xmlns:a16="http://schemas.microsoft.com/office/drawing/2014/main" id="{7D27530B-B982-466D-AAAE-1BB2BE1FA1CC}"/>
              </a:ext>
            </a:extLst>
          </p:cNvPr>
          <p:cNvSpPr>
            <a:spLocks noGrp="1"/>
          </p:cNvSpPr>
          <p:nvPr>
            <p:ph type="body" sz="quarter" idx="19"/>
          </p:nvPr>
        </p:nvSpPr>
        <p:spPr>
          <a:xfrm>
            <a:off x="407988" y="1196975"/>
            <a:ext cx="11376025" cy="4716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67CD7DEC-0498-4527-AE9A-37F2F59C581F}"/>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1501790898"/>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Footer">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2BFC839B-8CF0-4FE4-BE39-64E2208DEEB7}"/>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19250816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guide id="9" orient="horz" pos="1117" userDrawn="1">
          <p15:clr>
            <a:srgbClr val="FBAE40"/>
          </p15:clr>
        </p15:guide>
        <p15:guide id="10" orient="horz" pos="1344" userDrawn="1">
          <p15:clr>
            <a:srgbClr val="FBAE40"/>
          </p15:clr>
        </p15:guide>
        <p15:guide id="11" orient="horz" pos="1434" userDrawn="1">
          <p15:clr>
            <a:srgbClr val="FBAE40"/>
          </p15:clr>
        </p15:guide>
        <p15:guide id="12" orient="horz" pos="3543" userDrawn="1">
          <p15:clr>
            <a:srgbClr val="FBAE40"/>
          </p15:clr>
        </p15:guide>
        <p15:guide id="13" pos="1572" userDrawn="1">
          <p15:clr>
            <a:srgbClr val="FBAE40"/>
          </p15:clr>
        </p15:guide>
        <p15:guide id="14" pos="610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clusion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765175"/>
            <a:ext cx="11376025" cy="719138"/>
          </a:xfrm>
          <a:noFill/>
        </p:spPr>
        <p:txBody>
          <a:bodyPr wrap="square" lIns="0" tIns="36000" rIns="0" bIns="0">
            <a:noAutofit/>
          </a:bodyPr>
          <a:lstStyle>
            <a:lvl1pPr marL="0" indent="0">
              <a:spcBef>
                <a:spcPts val="0"/>
              </a:spcBef>
              <a:buNone/>
              <a:defRPr sz="1400">
                <a:solidFill>
                  <a:schemeClr val="tx2"/>
                </a:solidFill>
              </a:defRPr>
            </a:lvl1pPr>
          </a:lstStyle>
          <a:p>
            <a:pPr lvl="0"/>
            <a:r>
              <a:rPr lang="en-US" dirty="0"/>
              <a:t>Conclusion.</a:t>
            </a:r>
          </a:p>
          <a:p>
            <a:pPr lvl="0"/>
            <a:r>
              <a:rPr lang="en-US" dirty="0"/>
              <a:t>Conclusion.</a:t>
            </a:r>
          </a:p>
          <a:p>
            <a:pPr lvl="0"/>
            <a:r>
              <a:rPr lang="en-US" dirty="0"/>
              <a:t>Conclusion.</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1B271E15-A032-4BDE-BAF8-DCFCAEF4F2C2}"/>
              </a:ext>
            </a:extLst>
          </p:cNvPr>
          <p:cNvSpPr>
            <a:spLocks noGrp="1"/>
          </p:cNvSpPr>
          <p:nvPr>
            <p:ph type="title" hasCustomPrompt="1"/>
          </p:nvPr>
        </p:nvSpPr>
        <p:spPr/>
        <p:txBody>
          <a:bodyPr/>
          <a:lstStyle>
            <a:lvl1pPr>
              <a:defRPr/>
            </a:lvl1pPr>
          </a:lstStyle>
          <a:p>
            <a:r>
              <a:rPr lang="en-US"/>
              <a:t>TITLE OF THE SLIDE – one line</a:t>
            </a:r>
            <a:endParaRPr lang="en-US" dirty="0"/>
          </a:p>
        </p:txBody>
      </p:sp>
    </p:spTree>
    <p:extLst>
      <p:ext uri="{BB962C8B-B14F-4D97-AF65-F5344CB8AC3E}">
        <p14:creationId xmlns:p14="http://schemas.microsoft.com/office/powerpoint/2010/main" val="628297886"/>
      </p:ext>
    </p:extLst>
  </p:cSld>
  <p:clrMapOvr>
    <a:masterClrMapping/>
  </p:clrMapOvr>
  <p:extLst>
    <p:ext uri="{DCECCB84-F9BA-43D5-87BE-67443E8EF086}">
      <p15:sldGuideLst xmlns:p15="http://schemas.microsoft.com/office/powerpoint/2012/main">
        <p15:guide id="5" orient="horz" pos="935" userDrawn="1">
          <p15:clr>
            <a:srgbClr val="FBAE40"/>
          </p15:clr>
        </p15:guide>
        <p15:guide id="6" orient="horz" pos="3725" userDrawn="1">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6108" userDrawn="1">
          <p15:clr>
            <a:srgbClr val="FBAE40"/>
          </p15:clr>
        </p15:guide>
        <p15:guide id="12" pos="15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Photo_Side">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199B631-D4E4-40AE-8B17-25099B2DFED2}"/>
              </a:ext>
            </a:extLst>
          </p:cNvPr>
          <p:cNvSpPr/>
          <p:nvPr userDrawn="1"/>
        </p:nvSpPr>
        <p:spPr>
          <a:xfrm>
            <a:off x="5123892" y="0"/>
            <a:ext cx="706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0" name="Picture Placeholder 19">
            <a:extLst>
              <a:ext uri="{FF2B5EF4-FFF2-40B4-BE49-F238E27FC236}">
                <a16:creationId xmlns:a16="http://schemas.microsoft.com/office/drawing/2014/main" id="{5AA16183-5A93-412C-A78C-718A5A8B238E}"/>
              </a:ext>
            </a:extLst>
          </p:cNvPr>
          <p:cNvSpPr>
            <a:spLocks noGrp="1"/>
          </p:cNvSpPr>
          <p:nvPr>
            <p:ph type="pic" sz="quarter" idx="13"/>
          </p:nvPr>
        </p:nvSpPr>
        <p:spPr>
          <a:xfrm>
            <a:off x="0" y="0"/>
            <a:ext cx="5123892"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en-US"/>
              <a:t>Click icon to add picture</a:t>
            </a:r>
            <a:endParaRPr lang="en-US"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5414156" y="3001503"/>
            <a:ext cx="6369857" cy="811367"/>
          </a:xfrm>
        </p:spPr>
        <p:txBody>
          <a:bodyPr wrap="square" lIns="72000" tIns="36000" rIns="72000" bIns="36000">
            <a:noAutofit/>
          </a:bodyPr>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5414156" y="521852"/>
            <a:ext cx="6369857" cy="2475348"/>
          </a:xfrm>
        </p:spPr>
        <p:txBody>
          <a:bodyPr lIns="72000" rIns="72000" anchor="t">
            <a:noAutofit/>
          </a:bodyPr>
          <a:lstStyle>
            <a:lvl1pPr algn="l">
              <a:lnSpc>
                <a:spcPct val="80000"/>
              </a:lnSpc>
              <a:defRPr sz="5400" b="1" cap="all" spc="-200" baseline="0">
                <a:solidFill>
                  <a:schemeClr val="bg2"/>
                </a:solidFill>
                <a:latin typeface="+mj-lt"/>
              </a:defRPr>
            </a:lvl1pPr>
          </a:lstStyle>
          <a:p>
            <a:r>
              <a:rPr lang="en-US" dirty="0"/>
              <a:t>TITLE OF THE presentation</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5414156" y="4014515"/>
            <a:ext cx="1363688" cy="349702"/>
          </a:xfrm>
        </p:spPr>
        <p:txBody>
          <a:bodyPr wrap="none" lIns="72000" tIns="36000" rIns="72000" bIns="36000">
            <a:spAutoFit/>
          </a:bodyPr>
          <a:lstStyle>
            <a:lvl1pPr marL="0" indent="0">
              <a:spcBef>
                <a:spcPts val="0"/>
              </a:spcBef>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Month 20##</a:t>
            </a:r>
          </a:p>
        </p:txBody>
      </p:sp>
      <p:cxnSp>
        <p:nvCxnSpPr>
          <p:cNvPr id="15" name="Connecteur droit 16">
            <a:extLst>
              <a:ext uri="{FF2B5EF4-FFF2-40B4-BE49-F238E27FC236}">
                <a16:creationId xmlns:a16="http://schemas.microsoft.com/office/drawing/2014/main" id="{CED59184-1FCB-491C-B108-0C922F0CD544}"/>
              </a:ext>
            </a:extLst>
          </p:cNvPr>
          <p:cNvCxnSpPr>
            <a:cxnSpLocks/>
          </p:cNvCxnSpPr>
          <p:nvPr userDrawn="1"/>
        </p:nvCxnSpPr>
        <p:spPr>
          <a:xfrm>
            <a:off x="5498463" y="3933056"/>
            <a:ext cx="6639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Game 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2"/>
          </a:solidFill>
          <a:ln w="7921" cap="flat">
            <a:noFill/>
            <a:prstDash val="solid"/>
            <a:miter/>
          </a:ln>
        </p:spPr>
        <p:txBody>
          <a:bodyPr rtlCol="0" anchor="ctr"/>
          <a:lstStyle/>
          <a:p>
            <a:endParaRPr lang="en-US"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40" name="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16" name="Ipsos Logo">
            <a:extLst>
              <a:ext uri="{FF2B5EF4-FFF2-40B4-BE49-F238E27FC236}">
                <a16:creationId xmlns:a16="http://schemas.microsoft.com/office/drawing/2014/main" id="{C1B8EB55-E36D-488C-9A31-C0FE08E681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536964595"/>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guide id="6" pos="340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Title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indent="0">
              <a:spcBef>
                <a:spcPts val="0"/>
              </a:spcBef>
              <a:buNone/>
              <a:defRPr sz="1400">
                <a:solidFill>
                  <a:schemeClr val="tx2"/>
                </a:solidFill>
              </a:defRPr>
            </a:lvl1pPr>
          </a:lstStyle>
          <a:p>
            <a:pPr lvl="0"/>
            <a:r>
              <a:rPr lang="en-US" dirty="0"/>
              <a:t>Conclusion.</a:t>
            </a:r>
          </a:p>
          <a:p>
            <a:pPr lvl="0"/>
            <a:r>
              <a:rPr lang="en-US" dirty="0"/>
              <a:t>Conclusion.</a:t>
            </a:r>
          </a:p>
          <a:p>
            <a:pPr lvl="0"/>
            <a:r>
              <a:rPr lang="en-US" dirty="0"/>
              <a:t>Conclusion.</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anchor="t">
            <a:noAutofit/>
          </a:bodyPr>
          <a:lstStyle>
            <a:lvl1pPr>
              <a:defRPr sz="2400"/>
            </a:lvl1pPr>
          </a:lstStyle>
          <a:p>
            <a:r>
              <a:rPr lang="en-US" dirty="0"/>
              <a:t>TITLE OF THE SLIDE – one line</a:t>
            </a:r>
          </a:p>
        </p:txBody>
      </p:sp>
    </p:spTree>
    <p:extLst>
      <p:ext uri="{BB962C8B-B14F-4D97-AF65-F5344CB8AC3E}">
        <p14:creationId xmlns:p14="http://schemas.microsoft.com/office/powerpoint/2010/main" val="1691899289"/>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Title &amp; Footer - Presentation Sty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indent="0">
              <a:spcBef>
                <a:spcPts val="0"/>
              </a:spcBef>
              <a:buNone/>
              <a:defRPr sz="2000">
                <a:solidFill>
                  <a:schemeClr val="tx2"/>
                </a:solidFill>
              </a:defRPr>
            </a:lvl1pPr>
          </a:lstStyle>
          <a:p>
            <a:pPr lvl="0"/>
            <a:r>
              <a:rPr lang="en-US" dirty="0"/>
              <a:t>Large conclusion (presentation style).</a:t>
            </a:r>
          </a:p>
          <a:p>
            <a:pPr lvl="0"/>
            <a:r>
              <a:rPr lang="en-US" dirty="0"/>
              <a:t>Two lines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bIns="79200" anchor="b">
            <a:noAutofit/>
          </a:bodyPr>
          <a:lstStyle>
            <a:lvl1pPr>
              <a:defRPr sz="1600"/>
            </a:lvl1pPr>
          </a:lstStyle>
          <a:p>
            <a:r>
              <a:rPr lang="en-US" dirty="0"/>
              <a:t>TITLE OF THE SLIDE – one line</a:t>
            </a:r>
          </a:p>
        </p:txBody>
      </p:sp>
    </p:spTree>
    <p:extLst>
      <p:ext uri="{BB962C8B-B14F-4D97-AF65-F5344CB8AC3E}">
        <p14:creationId xmlns:p14="http://schemas.microsoft.com/office/powerpoint/2010/main" val="3089867524"/>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mp; Visu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368300"/>
            <a:ext cx="4428000" cy="997196"/>
          </a:xfrm>
        </p:spPr>
        <p:txBody>
          <a:bodyPr>
            <a:noAutofit/>
          </a:bodyPr>
          <a:lstStyle>
            <a:lvl1pPr>
              <a:defRPr/>
            </a:lvl1pPr>
          </a:lstStyle>
          <a:p>
            <a:r>
              <a:rPr lang="en-US" dirty="0"/>
              <a:t>TITLE OF THE SLIDE</a:t>
            </a:r>
            <a:br>
              <a:rPr lang="en-US" dirty="0"/>
            </a:br>
            <a:r>
              <a:rPr lang="en-US" dirty="0"/>
              <a:t>Two lines</a:t>
            </a:r>
            <a:br>
              <a:rPr lang="en-US" dirty="0"/>
            </a:br>
            <a:r>
              <a:rPr lang="en-US" dirty="0"/>
              <a:t>or three</a:t>
            </a:r>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07988" y="1484313"/>
            <a:ext cx="44280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5427F0-1F6E-43BD-B5FB-29417006F77C}"/>
              </a:ext>
            </a:extLst>
          </p:cNvPr>
          <p:cNvSpPr>
            <a:spLocks noGrp="1"/>
          </p:cNvSpPr>
          <p:nvPr>
            <p:ph type="pic" sz="quarter" idx="15"/>
          </p:nvPr>
        </p:nvSpPr>
        <p:spPr>
          <a:xfrm>
            <a:off x="5123891" y="1"/>
            <a:ext cx="7068110" cy="6858000"/>
          </a:xfrm>
          <a:custGeom>
            <a:avLst/>
            <a:gdLst>
              <a:gd name="connsiteX0" fmla="*/ 6518675 w 7068110"/>
              <a:gd name="connsiteY0" fmla="*/ 6696375 h 6858000"/>
              <a:gd name="connsiteX1" fmla="*/ 6531093 w 7068110"/>
              <a:gd name="connsiteY1" fmla="*/ 6702043 h 6858000"/>
              <a:gd name="connsiteX2" fmla="*/ 6536088 w 7068110"/>
              <a:gd name="connsiteY2" fmla="*/ 6718710 h 6858000"/>
              <a:gd name="connsiteX3" fmla="*/ 6531121 w 7068110"/>
              <a:gd name="connsiteY3" fmla="*/ 6736075 h 6858000"/>
              <a:gd name="connsiteX4" fmla="*/ 6518675 w 7068110"/>
              <a:gd name="connsiteY4" fmla="*/ 6741770 h 6858000"/>
              <a:gd name="connsiteX5" fmla="*/ 6506173 w 7068110"/>
              <a:gd name="connsiteY5" fmla="*/ 6736103 h 6858000"/>
              <a:gd name="connsiteX6" fmla="*/ 6501206 w 7068110"/>
              <a:gd name="connsiteY6" fmla="*/ 6719045 h 6858000"/>
              <a:gd name="connsiteX7" fmla="*/ 6506173 w 7068110"/>
              <a:gd name="connsiteY7" fmla="*/ 6702015 h 6858000"/>
              <a:gd name="connsiteX8" fmla="*/ 6518675 w 7068110"/>
              <a:gd name="connsiteY8" fmla="*/ 6696375 h 6858000"/>
              <a:gd name="connsiteX9" fmla="*/ 6398569 w 7068110"/>
              <a:gd name="connsiteY9" fmla="*/ 6695928 h 6858000"/>
              <a:gd name="connsiteX10" fmla="*/ 6409703 w 7068110"/>
              <a:gd name="connsiteY10" fmla="*/ 6701568 h 6858000"/>
              <a:gd name="connsiteX11" fmla="*/ 6414364 w 7068110"/>
              <a:gd name="connsiteY11" fmla="*/ 6718543 h 6858000"/>
              <a:gd name="connsiteX12" fmla="*/ 6409592 w 7068110"/>
              <a:gd name="connsiteY12" fmla="*/ 6736103 h 6858000"/>
              <a:gd name="connsiteX13" fmla="*/ 6398123 w 7068110"/>
              <a:gd name="connsiteY13" fmla="*/ 6741770 h 6858000"/>
              <a:gd name="connsiteX14" fmla="*/ 6386905 w 7068110"/>
              <a:gd name="connsiteY14" fmla="*/ 6736298 h 6858000"/>
              <a:gd name="connsiteX15" fmla="*/ 6382273 w 7068110"/>
              <a:gd name="connsiteY15" fmla="*/ 6719380 h 6858000"/>
              <a:gd name="connsiteX16" fmla="*/ 6387212 w 7068110"/>
              <a:gd name="connsiteY16" fmla="*/ 6701931 h 6858000"/>
              <a:gd name="connsiteX17" fmla="*/ 6398569 w 7068110"/>
              <a:gd name="connsiteY17" fmla="*/ 6695928 h 6858000"/>
              <a:gd name="connsiteX18" fmla="*/ 6580773 w 7068110"/>
              <a:gd name="connsiteY18" fmla="*/ 6688056 h 6858000"/>
              <a:gd name="connsiteX19" fmla="*/ 6572095 w 7068110"/>
              <a:gd name="connsiteY19" fmla="*/ 6689256 h 6858000"/>
              <a:gd name="connsiteX20" fmla="*/ 6565704 w 7068110"/>
              <a:gd name="connsiteY20" fmla="*/ 6692187 h 6858000"/>
              <a:gd name="connsiteX21" fmla="*/ 6560765 w 7068110"/>
              <a:gd name="connsiteY21" fmla="*/ 6697799 h 6858000"/>
              <a:gd name="connsiteX22" fmla="*/ 6558951 w 7068110"/>
              <a:gd name="connsiteY22" fmla="*/ 6705141 h 6858000"/>
              <a:gd name="connsiteX23" fmla="*/ 6561156 w 7068110"/>
              <a:gd name="connsiteY23" fmla="*/ 6713098 h 6858000"/>
              <a:gd name="connsiteX24" fmla="*/ 6567630 w 7068110"/>
              <a:gd name="connsiteY24" fmla="*/ 6718738 h 6858000"/>
              <a:gd name="connsiteX25" fmla="*/ 6582950 w 7068110"/>
              <a:gd name="connsiteY25" fmla="*/ 6723568 h 6858000"/>
              <a:gd name="connsiteX26" fmla="*/ 6593219 w 7068110"/>
              <a:gd name="connsiteY26" fmla="*/ 6726974 h 6858000"/>
              <a:gd name="connsiteX27" fmla="*/ 6596177 w 7068110"/>
              <a:gd name="connsiteY27" fmla="*/ 6732334 h 6858000"/>
              <a:gd name="connsiteX28" fmla="*/ 6592828 w 7068110"/>
              <a:gd name="connsiteY28" fmla="*/ 6738950 h 6858000"/>
              <a:gd name="connsiteX29" fmla="*/ 6582559 w 7068110"/>
              <a:gd name="connsiteY29" fmla="*/ 6741770 h 6858000"/>
              <a:gd name="connsiteX30" fmla="*/ 6571872 w 7068110"/>
              <a:gd name="connsiteY30" fmla="*/ 6738588 h 6858000"/>
              <a:gd name="connsiteX31" fmla="*/ 6567211 w 7068110"/>
              <a:gd name="connsiteY31" fmla="*/ 6729431 h 6858000"/>
              <a:gd name="connsiteX32" fmla="*/ 6557277 w 7068110"/>
              <a:gd name="connsiteY32" fmla="*/ 6730993 h 6858000"/>
              <a:gd name="connsiteX33" fmla="*/ 6565007 w 7068110"/>
              <a:gd name="connsiteY33" fmla="*/ 6745232 h 6858000"/>
              <a:gd name="connsiteX34" fmla="*/ 6582615 w 7068110"/>
              <a:gd name="connsiteY34" fmla="*/ 6750034 h 6858000"/>
              <a:gd name="connsiteX35" fmla="*/ 6595117 w 7068110"/>
              <a:gd name="connsiteY35" fmla="*/ 6747605 h 6858000"/>
              <a:gd name="connsiteX36" fmla="*/ 6603572 w 7068110"/>
              <a:gd name="connsiteY36" fmla="*/ 6740737 h 6858000"/>
              <a:gd name="connsiteX37" fmla="*/ 6606502 w 7068110"/>
              <a:gd name="connsiteY37" fmla="*/ 6731273 h 6858000"/>
              <a:gd name="connsiteX38" fmla="*/ 6604102 w 7068110"/>
              <a:gd name="connsiteY38" fmla="*/ 6722675 h 6858000"/>
              <a:gd name="connsiteX39" fmla="*/ 6597489 w 7068110"/>
              <a:gd name="connsiteY39" fmla="*/ 6717397 h 6858000"/>
              <a:gd name="connsiteX40" fmla="*/ 6582615 w 7068110"/>
              <a:gd name="connsiteY40" fmla="*/ 6712735 h 6858000"/>
              <a:gd name="connsiteX41" fmla="*/ 6573741 w 7068110"/>
              <a:gd name="connsiteY41" fmla="*/ 6710167 h 6858000"/>
              <a:gd name="connsiteX42" fmla="*/ 6569890 w 7068110"/>
              <a:gd name="connsiteY42" fmla="*/ 6707487 h 6858000"/>
              <a:gd name="connsiteX43" fmla="*/ 6568662 w 7068110"/>
              <a:gd name="connsiteY43" fmla="*/ 6703969 h 6858000"/>
              <a:gd name="connsiteX44" fmla="*/ 6571620 w 7068110"/>
              <a:gd name="connsiteY44" fmla="*/ 6698608 h 6858000"/>
              <a:gd name="connsiteX45" fmla="*/ 6581499 w 7068110"/>
              <a:gd name="connsiteY45" fmla="*/ 6696319 h 6858000"/>
              <a:gd name="connsiteX46" fmla="*/ 6590568 w 7068110"/>
              <a:gd name="connsiteY46" fmla="*/ 6698888 h 6858000"/>
              <a:gd name="connsiteX47" fmla="*/ 6594447 w 7068110"/>
              <a:gd name="connsiteY47" fmla="*/ 6706035 h 6858000"/>
              <a:gd name="connsiteX48" fmla="*/ 6604270 w 7068110"/>
              <a:gd name="connsiteY48" fmla="*/ 6704695 h 6858000"/>
              <a:gd name="connsiteX49" fmla="*/ 6600809 w 7068110"/>
              <a:gd name="connsiteY49" fmla="*/ 6695510 h 6858000"/>
              <a:gd name="connsiteX50" fmla="*/ 6593024 w 7068110"/>
              <a:gd name="connsiteY50" fmla="*/ 6690065 h 6858000"/>
              <a:gd name="connsiteX51" fmla="*/ 6580773 w 7068110"/>
              <a:gd name="connsiteY51" fmla="*/ 6688056 h 6858000"/>
              <a:gd name="connsiteX52" fmla="*/ 6518675 w 7068110"/>
              <a:gd name="connsiteY52" fmla="*/ 6688056 h 6858000"/>
              <a:gd name="connsiteX53" fmla="*/ 6500034 w 7068110"/>
              <a:gd name="connsiteY53" fmla="*/ 6694645 h 6858000"/>
              <a:gd name="connsiteX54" fmla="*/ 6490881 w 7068110"/>
              <a:gd name="connsiteY54" fmla="*/ 6719045 h 6858000"/>
              <a:gd name="connsiteX55" fmla="*/ 6498555 w 7068110"/>
              <a:gd name="connsiteY55" fmla="*/ 6742050 h 6858000"/>
              <a:gd name="connsiteX56" fmla="*/ 6518675 w 7068110"/>
              <a:gd name="connsiteY56" fmla="*/ 6750034 h 6858000"/>
              <a:gd name="connsiteX57" fmla="*/ 6532990 w 7068110"/>
              <a:gd name="connsiteY57" fmla="*/ 6746405 h 6858000"/>
              <a:gd name="connsiteX58" fmla="*/ 6542980 w 7068110"/>
              <a:gd name="connsiteY58" fmla="*/ 6736215 h 6858000"/>
              <a:gd name="connsiteX59" fmla="*/ 6546413 w 7068110"/>
              <a:gd name="connsiteY59" fmla="*/ 6718208 h 6858000"/>
              <a:gd name="connsiteX60" fmla="*/ 6538655 w 7068110"/>
              <a:gd name="connsiteY60" fmla="*/ 6696068 h 6858000"/>
              <a:gd name="connsiteX61" fmla="*/ 6518675 w 7068110"/>
              <a:gd name="connsiteY61" fmla="*/ 6688056 h 6858000"/>
              <a:gd name="connsiteX62" fmla="*/ 6456947 w 7068110"/>
              <a:gd name="connsiteY62" fmla="*/ 6688056 h 6858000"/>
              <a:gd name="connsiteX63" fmla="*/ 6448269 w 7068110"/>
              <a:gd name="connsiteY63" fmla="*/ 6689256 h 6858000"/>
              <a:gd name="connsiteX64" fmla="*/ 6441878 w 7068110"/>
              <a:gd name="connsiteY64" fmla="*/ 6692187 h 6858000"/>
              <a:gd name="connsiteX65" fmla="*/ 6436939 w 7068110"/>
              <a:gd name="connsiteY65" fmla="*/ 6697799 h 6858000"/>
              <a:gd name="connsiteX66" fmla="*/ 6435125 w 7068110"/>
              <a:gd name="connsiteY66" fmla="*/ 6705141 h 6858000"/>
              <a:gd name="connsiteX67" fmla="*/ 6437330 w 7068110"/>
              <a:gd name="connsiteY67" fmla="*/ 6713098 h 6858000"/>
              <a:gd name="connsiteX68" fmla="*/ 6443804 w 7068110"/>
              <a:gd name="connsiteY68" fmla="*/ 6718738 h 6858000"/>
              <a:gd name="connsiteX69" fmla="*/ 6459124 w 7068110"/>
              <a:gd name="connsiteY69" fmla="*/ 6723568 h 6858000"/>
              <a:gd name="connsiteX70" fmla="*/ 6469393 w 7068110"/>
              <a:gd name="connsiteY70" fmla="*/ 6726974 h 6858000"/>
              <a:gd name="connsiteX71" fmla="*/ 6472351 w 7068110"/>
              <a:gd name="connsiteY71" fmla="*/ 6732334 h 6858000"/>
              <a:gd name="connsiteX72" fmla="*/ 6469002 w 7068110"/>
              <a:gd name="connsiteY72" fmla="*/ 6738950 h 6858000"/>
              <a:gd name="connsiteX73" fmla="*/ 6458733 w 7068110"/>
              <a:gd name="connsiteY73" fmla="*/ 6741770 h 6858000"/>
              <a:gd name="connsiteX74" fmla="*/ 6448046 w 7068110"/>
              <a:gd name="connsiteY74" fmla="*/ 6738588 h 6858000"/>
              <a:gd name="connsiteX75" fmla="*/ 6443385 w 7068110"/>
              <a:gd name="connsiteY75" fmla="*/ 6729431 h 6858000"/>
              <a:gd name="connsiteX76" fmla="*/ 6433451 w 7068110"/>
              <a:gd name="connsiteY76" fmla="*/ 6730993 h 6858000"/>
              <a:gd name="connsiteX77" fmla="*/ 6441181 w 7068110"/>
              <a:gd name="connsiteY77" fmla="*/ 6745232 h 6858000"/>
              <a:gd name="connsiteX78" fmla="*/ 6458789 w 7068110"/>
              <a:gd name="connsiteY78" fmla="*/ 6750034 h 6858000"/>
              <a:gd name="connsiteX79" fmla="*/ 6471291 w 7068110"/>
              <a:gd name="connsiteY79" fmla="*/ 6747605 h 6858000"/>
              <a:gd name="connsiteX80" fmla="*/ 6479746 w 7068110"/>
              <a:gd name="connsiteY80" fmla="*/ 6740737 h 6858000"/>
              <a:gd name="connsiteX81" fmla="*/ 6482676 w 7068110"/>
              <a:gd name="connsiteY81" fmla="*/ 6731273 h 6858000"/>
              <a:gd name="connsiteX82" fmla="*/ 6480276 w 7068110"/>
              <a:gd name="connsiteY82" fmla="*/ 6722675 h 6858000"/>
              <a:gd name="connsiteX83" fmla="*/ 6473663 w 7068110"/>
              <a:gd name="connsiteY83" fmla="*/ 6717397 h 6858000"/>
              <a:gd name="connsiteX84" fmla="*/ 6458789 w 7068110"/>
              <a:gd name="connsiteY84" fmla="*/ 6712735 h 6858000"/>
              <a:gd name="connsiteX85" fmla="*/ 6449915 w 7068110"/>
              <a:gd name="connsiteY85" fmla="*/ 6710167 h 6858000"/>
              <a:gd name="connsiteX86" fmla="*/ 6446064 w 7068110"/>
              <a:gd name="connsiteY86" fmla="*/ 6707487 h 6858000"/>
              <a:gd name="connsiteX87" fmla="*/ 6444836 w 7068110"/>
              <a:gd name="connsiteY87" fmla="*/ 6703969 h 6858000"/>
              <a:gd name="connsiteX88" fmla="*/ 6447794 w 7068110"/>
              <a:gd name="connsiteY88" fmla="*/ 6698608 h 6858000"/>
              <a:gd name="connsiteX89" fmla="*/ 6457673 w 7068110"/>
              <a:gd name="connsiteY89" fmla="*/ 6696319 h 6858000"/>
              <a:gd name="connsiteX90" fmla="*/ 6466742 w 7068110"/>
              <a:gd name="connsiteY90" fmla="*/ 6698888 h 6858000"/>
              <a:gd name="connsiteX91" fmla="*/ 6470621 w 7068110"/>
              <a:gd name="connsiteY91" fmla="*/ 6706035 h 6858000"/>
              <a:gd name="connsiteX92" fmla="*/ 6480444 w 7068110"/>
              <a:gd name="connsiteY92" fmla="*/ 6704695 h 6858000"/>
              <a:gd name="connsiteX93" fmla="*/ 6476983 w 7068110"/>
              <a:gd name="connsiteY93" fmla="*/ 6695510 h 6858000"/>
              <a:gd name="connsiteX94" fmla="*/ 6469198 w 7068110"/>
              <a:gd name="connsiteY94" fmla="*/ 6690065 h 6858000"/>
              <a:gd name="connsiteX95" fmla="*/ 6456947 w 7068110"/>
              <a:gd name="connsiteY95" fmla="*/ 6688056 h 6858000"/>
              <a:gd name="connsiteX96" fmla="*/ 6399518 w 7068110"/>
              <a:gd name="connsiteY96" fmla="*/ 6688056 h 6858000"/>
              <a:gd name="connsiteX97" fmla="*/ 6389640 w 7068110"/>
              <a:gd name="connsiteY97" fmla="*/ 6690317 h 6858000"/>
              <a:gd name="connsiteX98" fmla="*/ 6382328 w 7068110"/>
              <a:gd name="connsiteY98" fmla="*/ 6697101 h 6858000"/>
              <a:gd name="connsiteX99" fmla="*/ 6382328 w 7068110"/>
              <a:gd name="connsiteY99" fmla="*/ 6689395 h 6858000"/>
              <a:gd name="connsiteX100" fmla="*/ 6373175 w 7068110"/>
              <a:gd name="connsiteY100" fmla="*/ 6689395 h 6858000"/>
              <a:gd name="connsiteX101" fmla="*/ 6373175 w 7068110"/>
              <a:gd name="connsiteY101" fmla="*/ 6771419 h 6858000"/>
              <a:gd name="connsiteX102" fmla="*/ 6383221 w 7068110"/>
              <a:gd name="connsiteY102" fmla="*/ 6771419 h 6858000"/>
              <a:gd name="connsiteX103" fmla="*/ 6383221 w 7068110"/>
              <a:gd name="connsiteY103" fmla="*/ 6742552 h 6858000"/>
              <a:gd name="connsiteX104" fmla="*/ 6389779 w 7068110"/>
              <a:gd name="connsiteY104" fmla="*/ 6747912 h 6858000"/>
              <a:gd name="connsiteX105" fmla="*/ 6398792 w 7068110"/>
              <a:gd name="connsiteY105" fmla="*/ 6750034 h 6858000"/>
              <a:gd name="connsiteX106" fmla="*/ 6411880 w 7068110"/>
              <a:gd name="connsiteY106" fmla="*/ 6746153 h 6858000"/>
              <a:gd name="connsiteX107" fmla="*/ 6421368 w 7068110"/>
              <a:gd name="connsiteY107" fmla="*/ 6734986 h 6858000"/>
              <a:gd name="connsiteX108" fmla="*/ 6424633 w 7068110"/>
              <a:gd name="connsiteY108" fmla="*/ 6718598 h 6858000"/>
              <a:gd name="connsiteX109" fmla="*/ 6421675 w 7068110"/>
              <a:gd name="connsiteY109" fmla="*/ 6702991 h 6858000"/>
              <a:gd name="connsiteX110" fmla="*/ 6412913 w 7068110"/>
              <a:gd name="connsiteY110" fmla="*/ 6691964 h 6858000"/>
              <a:gd name="connsiteX111" fmla="*/ 6399518 w 7068110"/>
              <a:gd name="connsiteY111" fmla="*/ 6688056 h 6858000"/>
              <a:gd name="connsiteX112" fmla="*/ 6263192 w 7068110"/>
              <a:gd name="connsiteY112" fmla="*/ 6681542 h 6858000"/>
              <a:gd name="connsiteX113" fmla="*/ 6251388 w 7068110"/>
              <a:gd name="connsiteY113" fmla="*/ 6684306 h 6858000"/>
              <a:gd name="connsiteX114" fmla="*/ 6243435 w 7068110"/>
              <a:gd name="connsiteY114" fmla="*/ 6692514 h 6858000"/>
              <a:gd name="connsiteX115" fmla="*/ 6240644 w 7068110"/>
              <a:gd name="connsiteY115" fmla="*/ 6705328 h 6858000"/>
              <a:gd name="connsiteX116" fmla="*/ 6246783 w 7068110"/>
              <a:gd name="connsiteY116" fmla="*/ 6722972 h 6858000"/>
              <a:gd name="connsiteX117" fmla="*/ 6262745 w 7068110"/>
              <a:gd name="connsiteY117" fmla="*/ 6729338 h 6858000"/>
              <a:gd name="connsiteX118" fmla="*/ 6275944 w 7068110"/>
              <a:gd name="connsiteY118" fmla="*/ 6725178 h 6858000"/>
              <a:gd name="connsiteX119" fmla="*/ 6283060 w 7068110"/>
              <a:gd name="connsiteY119" fmla="*/ 6714039 h 6858000"/>
              <a:gd name="connsiteX120" fmla="*/ 6276196 w 7068110"/>
              <a:gd name="connsiteY120" fmla="*/ 6712029 h 6858000"/>
              <a:gd name="connsiteX121" fmla="*/ 6271173 w 7068110"/>
              <a:gd name="connsiteY121" fmla="*/ 6719901 h 6858000"/>
              <a:gd name="connsiteX122" fmla="*/ 6262355 w 7068110"/>
              <a:gd name="connsiteY122" fmla="*/ 6722805 h 6858000"/>
              <a:gd name="connsiteX123" fmla="*/ 6252169 w 7068110"/>
              <a:gd name="connsiteY123" fmla="*/ 6718422 h 6858000"/>
              <a:gd name="connsiteX124" fmla="*/ 6248234 w 7068110"/>
              <a:gd name="connsiteY124" fmla="*/ 6705496 h 6858000"/>
              <a:gd name="connsiteX125" fmla="*/ 6252392 w 7068110"/>
              <a:gd name="connsiteY125" fmla="*/ 6692374 h 6858000"/>
              <a:gd name="connsiteX126" fmla="*/ 6262968 w 7068110"/>
              <a:gd name="connsiteY126" fmla="*/ 6687795 h 6858000"/>
              <a:gd name="connsiteX127" fmla="*/ 6270642 w 7068110"/>
              <a:gd name="connsiteY127" fmla="*/ 6690000 h 6858000"/>
              <a:gd name="connsiteX128" fmla="*/ 6275582 w 7068110"/>
              <a:gd name="connsiteY128" fmla="*/ 6696338 h 6858000"/>
              <a:gd name="connsiteX129" fmla="*/ 6282223 w 7068110"/>
              <a:gd name="connsiteY129" fmla="*/ 6694719 h 6858000"/>
              <a:gd name="connsiteX130" fmla="*/ 6275526 w 7068110"/>
              <a:gd name="connsiteY130" fmla="*/ 6685087 h 6858000"/>
              <a:gd name="connsiteX131" fmla="*/ 6263192 w 7068110"/>
              <a:gd name="connsiteY131" fmla="*/ 6681542 h 6858000"/>
              <a:gd name="connsiteX132" fmla="*/ 6262689 w 7068110"/>
              <a:gd name="connsiteY132" fmla="*/ 6672421 h 6858000"/>
              <a:gd name="connsiteX133" fmla="*/ 6279935 w 7068110"/>
              <a:gd name="connsiteY133" fmla="*/ 6676972 h 6858000"/>
              <a:gd name="connsiteX134" fmla="*/ 6293078 w 7068110"/>
              <a:gd name="connsiteY134" fmla="*/ 6689981 h 6858000"/>
              <a:gd name="connsiteX135" fmla="*/ 6297794 w 7068110"/>
              <a:gd name="connsiteY135" fmla="*/ 6707599 h 6858000"/>
              <a:gd name="connsiteX136" fmla="*/ 6293162 w 7068110"/>
              <a:gd name="connsiteY136" fmla="*/ 6725047 h 6858000"/>
              <a:gd name="connsiteX137" fmla="*/ 6280158 w 7068110"/>
              <a:gd name="connsiteY137" fmla="*/ 6738057 h 6858000"/>
              <a:gd name="connsiteX138" fmla="*/ 6262689 w 7068110"/>
              <a:gd name="connsiteY138" fmla="*/ 6742720 h 6858000"/>
              <a:gd name="connsiteX139" fmla="*/ 6245221 w 7068110"/>
              <a:gd name="connsiteY139" fmla="*/ 6738057 h 6858000"/>
              <a:gd name="connsiteX140" fmla="*/ 6232189 w 7068110"/>
              <a:gd name="connsiteY140" fmla="*/ 6725047 h 6858000"/>
              <a:gd name="connsiteX141" fmla="*/ 6227529 w 7068110"/>
              <a:gd name="connsiteY141" fmla="*/ 6707599 h 6858000"/>
              <a:gd name="connsiteX142" fmla="*/ 6232273 w 7068110"/>
              <a:gd name="connsiteY142" fmla="*/ 6689981 h 6858000"/>
              <a:gd name="connsiteX143" fmla="*/ 6245416 w 7068110"/>
              <a:gd name="connsiteY143" fmla="*/ 6676972 h 6858000"/>
              <a:gd name="connsiteX144" fmla="*/ 6262689 w 7068110"/>
              <a:gd name="connsiteY144" fmla="*/ 6672421 h 6858000"/>
              <a:gd name="connsiteX145" fmla="*/ 6345345 w 7068110"/>
              <a:gd name="connsiteY145" fmla="*/ 6666838 h 6858000"/>
              <a:gd name="connsiteX146" fmla="*/ 6345345 w 7068110"/>
              <a:gd name="connsiteY146" fmla="*/ 6748694 h 6858000"/>
              <a:gd name="connsiteX147" fmla="*/ 6356172 w 7068110"/>
              <a:gd name="connsiteY147" fmla="*/ 6748694 h 6858000"/>
              <a:gd name="connsiteX148" fmla="*/ 6356172 w 7068110"/>
              <a:gd name="connsiteY148" fmla="*/ 6666838 h 6858000"/>
              <a:gd name="connsiteX149" fmla="*/ 6262689 w 7068110"/>
              <a:gd name="connsiteY149" fmla="*/ 6665442 h 6858000"/>
              <a:gd name="connsiteX150" fmla="*/ 6241984 w 7068110"/>
              <a:gd name="connsiteY150" fmla="*/ 6670886 h 6858000"/>
              <a:gd name="connsiteX151" fmla="*/ 6226217 w 7068110"/>
              <a:gd name="connsiteY151" fmla="*/ 6686464 h 6858000"/>
              <a:gd name="connsiteX152" fmla="*/ 6220552 w 7068110"/>
              <a:gd name="connsiteY152" fmla="*/ 6707599 h 6858000"/>
              <a:gd name="connsiteX153" fmla="*/ 6226133 w 7068110"/>
              <a:gd name="connsiteY153" fmla="*/ 6728537 h 6858000"/>
              <a:gd name="connsiteX154" fmla="*/ 6241733 w 7068110"/>
              <a:gd name="connsiteY154" fmla="*/ 6744144 h 6858000"/>
              <a:gd name="connsiteX155" fmla="*/ 6262689 w 7068110"/>
              <a:gd name="connsiteY155" fmla="*/ 6749699 h 6858000"/>
              <a:gd name="connsiteX156" fmla="*/ 6283646 w 7068110"/>
              <a:gd name="connsiteY156" fmla="*/ 6744144 h 6858000"/>
              <a:gd name="connsiteX157" fmla="*/ 6299217 w 7068110"/>
              <a:gd name="connsiteY157" fmla="*/ 6728537 h 6858000"/>
              <a:gd name="connsiteX158" fmla="*/ 6304771 w 7068110"/>
              <a:gd name="connsiteY158" fmla="*/ 6707599 h 6858000"/>
              <a:gd name="connsiteX159" fmla="*/ 6299134 w 7068110"/>
              <a:gd name="connsiteY159" fmla="*/ 6686464 h 6858000"/>
              <a:gd name="connsiteX160" fmla="*/ 6283395 w 7068110"/>
              <a:gd name="connsiteY160" fmla="*/ 6670886 h 6858000"/>
              <a:gd name="connsiteX161" fmla="*/ 6262689 w 7068110"/>
              <a:gd name="connsiteY161" fmla="*/ 6665442 h 6858000"/>
              <a:gd name="connsiteX162" fmla="*/ 6220386 w 7068110"/>
              <a:gd name="connsiteY162" fmla="*/ 6199510 h 6858000"/>
              <a:gd name="connsiteX163" fmla="*/ 6220386 w 7068110"/>
              <a:gd name="connsiteY163" fmla="*/ 6537672 h 6858000"/>
              <a:gd name="connsiteX164" fmla="*/ 6220386 w 7068110"/>
              <a:gd name="connsiteY164" fmla="*/ 6609029 h 6858000"/>
              <a:gd name="connsiteX165" fmla="*/ 6613618 w 7068110"/>
              <a:gd name="connsiteY165" fmla="*/ 6609029 h 6858000"/>
              <a:gd name="connsiteX166" fmla="*/ 6631966 w 7068110"/>
              <a:gd name="connsiteY166" fmla="*/ 6556697 h 6858000"/>
              <a:gd name="connsiteX167" fmla="*/ 6656987 w 7068110"/>
              <a:gd name="connsiteY167" fmla="*/ 6199510 h 6858000"/>
              <a:gd name="connsiteX168" fmla="*/ 6220386 w 7068110"/>
              <a:gd name="connsiteY168" fmla="*/ 6199510 h 6858000"/>
              <a:gd name="connsiteX169" fmla="*/ 0 w 7068110"/>
              <a:gd name="connsiteY169" fmla="*/ 0 h 6858000"/>
              <a:gd name="connsiteX170" fmla="*/ 7068110 w 7068110"/>
              <a:gd name="connsiteY170" fmla="*/ 0 h 6858000"/>
              <a:gd name="connsiteX171" fmla="*/ 7068110 w 7068110"/>
              <a:gd name="connsiteY171" fmla="*/ 6858000 h 6858000"/>
              <a:gd name="connsiteX172" fmla="*/ 0 w 706811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068110" h="6858000">
                <a:moveTo>
                  <a:pt x="6518675" y="6696375"/>
                </a:moveTo>
                <a:cubicBezTo>
                  <a:pt x="6523623" y="6696375"/>
                  <a:pt x="6527763" y="6698264"/>
                  <a:pt x="6531093" y="6702043"/>
                </a:cubicBezTo>
                <a:cubicBezTo>
                  <a:pt x="6534423" y="6705821"/>
                  <a:pt x="6536088" y="6711376"/>
                  <a:pt x="6536088" y="6718710"/>
                </a:cubicBezTo>
                <a:cubicBezTo>
                  <a:pt x="6536088" y="6726489"/>
                  <a:pt x="6534432" y="6732278"/>
                  <a:pt x="6531121" y="6736075"/>
                </a:cubicBezTo>
                <a:cubicBezTo>
                  <a:pt x="6527809" y="6739872"/>
                  <a:pt x="6523660" y="6741770"/>
                  <a:pt x="6518675" y="6741770"/>
                </a:cubicBezTo>
                <a:cubicBezTo>
                  <a:pt x="6513652" y="6741770"/>
                  <a:pt x="6509485" y="6739881"/>
                  <a:pt x="6506173" y="6736103"/>
                </a:cubicBezTo>
                <a:cubicBezTo>
                  <a:pt x="6502862" y="6732324"/>
                  <a:pt x="6501206" y="6726638"/>
                  <a:pt x="6501206" y="6719045"/>
                </a:cubicBezTo>
                <a:cubicBezTo>
                  <a:pt x="6501206" y="6711451"/>
                  <a:pt x="6502862" y="6705775"/>
                  <a:pt x="6506173" y="6702015"/>
                </a:cubicBezTo>
                <a:cubicBezTo>
                  <a:pt x="6509485" y="6698255"/>
                  <a:pt x="6513652" y="6696375"/>
                  <a:pt x="6518675" y="6696375"/>
                </a:cubicBezTo>
                <a:close/>
                <a:moveTo>
                  <a:pt x="6398569" y="6695928"/>
                </a:moveTo>
                <a:cubicBezTo>
                  <a:pt x="6402885" y="6695928"/>
                  <a:pt x="6406597" y="6697808"/>
                  <a:pt x="6409703" y="6701568"/>
                </a:cubicBezTo>
                <a:cubicBezTo>
                  <a:pt x="6412810" y="6705328"/>
                  <a:pt x="6414364" y="6710986"/>
                  <a:pt x="6414364" y="6718543"/>
                </a:cubicBezTo>
                <a:cubicBezTo>
                  <a:pt x="6414364" y="6726471"/>
                  <a:pt x="6412773" y="6732324"/>
                  <a:pt x="6409592" y="6736103"/>
                </a:cubicBezTo>
                <a:cubicBezTo>
                  <a:pt x="6406411" y="6739881"/>
                  <a:pt x="6402588" y="6741770"/>
                  <a:pt x="6398123" y="6741770"/>
                </a:cubicBezTo>
                <a:cubicBezTo>
                  <a:pt x="6393732" y="6741770"/>
                  <a:pt x="6389993" y="6739947"/>
                  <a:pt x="6386905" y="6736298"/>
                </a:cubicBezTo>
                <a:cubicBezTo>
                  <a:pt x="6383817" y="6732650"/>
                  <a:pt x="6382273" y="6727011"/>
                  <a:pt x="6382273" y="6719380"/>
                </a:cubicBezTo>
                <a:cubicBezTo>
                  <a:pt x="6382273" y="6711749"/>
                  <a:pt x="6383919" y="6705933"/>
                  <a:pt x="6387212" y="6701931"/>
                </a:cubicBezTo>
                <a:cubicBezTo>
                  <a:pt x="6390505" y="6697929"/>
                  <a:pt x="6394290" y="6695928"/>
                  <a:pt x="6398569" y="6695928"/>
                </a:cubicBezTo>
                <a:close/>
                <a:moveTo>
                  <a:pt x="6580773" y="6688056"/>
                </a:moveTo>
                <a:cubicBezTo>
                  <a:pt x="6577685" y="6688056"/>
                  <a:pt x="6574792" y="6688456"/>
                  <a:pt x="6572095" y="6689256"/>
                </a:cubicBezTo>
                <a:cubicBezTo>
                  <a:pt x="6569397" y="6690056"/>
                  <a:pt x="6567267" y="6691034"/>
                  <a:pt x="6565704" y="6692187"/>
                </a:cubicBezTo>
                <a:cubicBezTo>
                  <a:pt x="6563621" y="6693676"/>
                  <a:pt x="6561974" y="6695547"/>
                  <a:pt x="6560765" y="6697799"/>
                </a:cubicBezTo>
                <a:cubicBezTo>
                  <a:pt x="6559556" y="6700051"/>
                  <a:pt x="6558951" y="6702498"/>
                  <a:pt x="6558951" y="6705141"/>
                </a:cubicBezTo>
                <a:cubicBezTo>
                  <a:pt x="6558951" y="6708045"/>
                  <a:pt x="6559686" y="6710697"/>
                  <a:pt x="6561156" y="6713098"/>
                </a:cubicBezTo>
                <a:cubicBezTo>
                  <a:pt x="6562626" y="6715499"/>
                  <a:pt x="6564784" y="6717379"/>
                  <a:pt x="6567630" y="6718738"/>
                </a:cubicBezTo>
                <a:cubicBezTo>
                  <a:pt x="6570476" y="6720096"/>
                  <a:pt x="6575583" y="6721706"/>
                  <a:pt x="6582950" y="6723568"/>
                </a:cubicBezTo>
                <a:cubicBezTo>
                  <a:pt x="6588419" y="6724945"/>
                  <a:pt x="6591842" y="6726080"/>
                  <a:pt x="6593219" y="6726974"/>
                </a:cubicBezTo>
                <a:cubicBezTo>
                  <a:pt x="6595191" y="6728276"/>
                  <a:pt x="6596177" y="6730063"/>
                  <a:pt x="6596177" y="6732334"/>
                </a:cubicBezTo>
                <a:cubicBezTo>
                  <a:pt x="6596177" y="6734865"/>
                  <a:pt x="6595061" y="6737070"/>
                  <a:pt x="6592828" y="6738950"/>
                </a:cubicBezTo>
                <a:cubicBezTo>
                  <a:pt x="6590596" y="6740830"/>
                  <a:pt x="6587173" y="6741770"/>
                  <a:pt x="6582559" y="6741770"/>
                </a:cubicBezTo>
                <a:cubicBezTo>
                  <a:pt x="6577983" y="6741770"/>
                  <a:pt x="6574420" y="6740709"/>
                  <a:pt x="6571872" y="6738588"/>
                </a:cubicBezTo>
                <a:cubicBezTo>
                  <a:pt x="6569323" y="6736466"/>
                  <a:pt x="6567769" y="6733414"/>
                  <a:pt x="6567211" y="6729431"/>
                </a:cubicBezTo>
                <a:lnTo>
                  <a:pt x="6557277" y="6730993"/>
                </a:lnTo>
                <a:cubicBezTo>
                  <a:pt x="6558393" y="6737284"/>
                  <a:pt x="6560970" y="6742031"/>
                  <a:pt x="6565007" y="6745232"/>
                </a:cubicBezTo>
                <a:cubicBezTo>
                  <a:pt x="6569044" y="6748434"/>
                  <a:pt x="6574913" y="6750034"/>
                  <a:pt x="6582615" y="6750034"/>
                </a:cubicBezTo>
                <a:cubicBezTo>
                  <a:pt x="6587266" y="6750034"/>
                  <a:pt x="6591433" y="6749224"/>
                  <a:pt x="6595117" y="6747605"/>
                </a:cubicBezTo>
                <a:cubicBezTo>
                  <a:pt x="6598800" y="6745985"/>
                  <a:pt x="6601619" y="6743696"/>
                  <a:pt x="6603572" y="6740737"/>
                </a:cubicBezTo>
                <a:cubicBezTo>
                  <a:pt x="6605525" y="6737778"/>
                  <a:pt x="6606502" y="6734623"/>
                  <a:pt x="6606502" y="6731273"/>
                </a:cubicBezTo>
                <a:cubicBezTo>
                  <a:pt x="6606502" y="6727848"/>
                  <a:pt x="6605702" y="6724982"/>
                  <a:pt x="6604102" y="6722675"/>
                </a:cubicBezTo>
                <a:cubicBezTo>
                  <a:pt x="6602502" y="6720367"/>
                  <a:pt x="6600298" y="6718608"/>
                  <a:pt x="6597489" y="6717397"/>
                </a:cubicBezTo>
                <a:cubicBezTo>
                  <a:pt x="6594679" y="6716188"/>
                  <a:pt x="6589722" y="6714634"/>
                  <a:pt x="6582615" y="6712735"/>
                </a:cubicBezTo>
                <a:cubicBezTo>
                  <a:pt x="6577704" y="6711395"/>
                  <a:pt x="6574746" y="6710539"/>
                  <a:pt x="6573741" y="6710167"/>
                </a:cubicBezTo>
                <a:cubicBezTo>
                  <a:pt x="6571992" y="6709459"/>
                  <a:pt x="6570709" y="6708566"/>
                  <a:pt x="6569890" y="6707487"/>
                </a:cubicBezTo>
                <a:cubicBezTo>
                  <a:pt x="6569072" y="6706444"/>
                  <a:pt x="6568662" y="6705272"/>
                  <a:pt x="6568662" y="6703969"/>
                </a:cubicBezTo>
                <a:cubicBezTo>
                  <a:pt x="6568662" y="6701922"/>
                  <a:pt x="6569648" y="6700135"/>
                  <a:pt x="6571620" y="6698608"/>
                </a:cubicBezTo>
                <a:cubicBezTo>
                  <a:pt x="6573592" y="6697083"/>
                  <a:pt x="6576885" y="6696319"/>
                  <a:pt x="6581499" y="6696319"/>
                </a:cubicBezTo>
                <a:cubicBezTo>
                  <a:pt x="6585406" y="6696319"/>
                  <a:pt x="6588429" y="6697176"/>
                  <a:pt x="6590568" y="6698888"/>
                </a:cubicBezTo>
                <a:cubicBezTo>
                  <a:pt x="6592707" y="6700600"/>
                  <a:pt x="6594000" y="6702982"/>
                  <a:pt x="6594447" y="6706035"/>
                </a:cubicBezTo>
                <a:lnTo>
                  <a:pt x="6604270" y="6704695"/>
                </a:lnTo>
                <a:cubicBezTo>
                  <a:pt x="6603637" y="6700860"/>
                  <a:pt x="6602484" y="6697799"/>
                  <a:pt x="6600809" y="6695510"/>
                </a:cubicBezTo>
                <a:cubicBezTo>
                  <a:pt x="6599135" y="6693220"/>
                  <a:pt x="6596540" y="6691406"/>
                  <a:pt x="6593024" y="6690065"/>
                </a:cubicBezTo>
                <a:cubicBezTo>
                  <a:pt x="6589508" y="6688726"/>
                  <a:pt x="6585424" y="6688056"/>
                  <a:pt x="6580773" y="6688056"/>
                </a:cubicBezTo>
                <a:close/>
                <a:moveTo>
                  <a:pt x="6518675" y="6688056"/>
                </a:moveTo>
                <a:cubicBezTo>
                  <a:pt x="6511345" y="6688056"/>
                  <a:pt x="6505131" y="6690252"/>
                  <a:pt x="6500034" y="6694645"/>
                </a:cubicBezTo>
                <a:cubicBezTo>
                  <a:pt x="6493932" y="6699930"/>
                  <a:pt x="6490881" y="6708064"/>
                  <a:pt x="6490881" y="6719045"/>
                </a:cubicBezTo>
                <a:cubicBezTo>
                  <a:pt x="6490881" y="6729059"/>
                  <a:pt x="6493439" y="6736726"/>
                  <a:pt x="6498555" y="6742050"/>
                </a:cubicBezTo>
                <a:cubicBezTo>
                  <a:pt x="6503671" y="6747372"/>
                  <a:pt x="6510378" y="6750034"/>
                  <a:pt x="6518675" y="6750034"/>
                </a:cubicBezTo>
                <a:cubicBezTo>
                  <a:pt x="6523847" y="6750034"/>
                  <a:pt x="6528618" y="6748824"/>
                  <a:pt x="6532990" y="6746405"/>
                </a:cubicBezTo>
                <a:cubicBezTo>
                  <a:pt x="6537362" y="6743985"/>
                  <a:pt x="6540692" y="6740588"/>
                  <a:pt x="6542980" y="6736215"/>
                </a:cubicBezTo>
                <a:cubicBezTo>
                  <a:pt x="6545268" y="6731841"/>
                  <a:pt x="6546413" y="6725838"/>
                  <a:pt x="6546413" y="6718208"/>
                </a:cubicBezTo>
                <a:cubicBezTo>
                  <a:pt x="6546413" y="6708789"/>
                  <a:pt x="6543827" y="6701410"/>
                  <a:pt x="6538655" y="6696068"/>
                </a:cubicBezTo>
                <a:cubicBezTo>
                  <a:pt x="6533483" y="6690727"/>
                  <a:pt x="6526823" y="6688056"/>
                  <a:pt x="6518675" y="6688056"/>
                </a:cubicBezTo>
                <a:close/>
                <a:moveTo>
                  <a:pt x="6456947" y="6688056"/>
                </a:moveTo>
                <a:cubicBezTo>
                  <a:pt x="6453859" y="6688056"/>
                  <a:pt x="6450966" y="6688456"/>
                  <a:pt x="6448269" y="6689256"/>
                </a:cubicBezTo>
                <a:cubicBezTo>
                  <a:pt x="6445571" y="6690056"/>
                  <a:pt x="6443441" y="6691034"/>
                  <a:pt x="6441878" y="6692187"/>
                </a:cubicBezTo>
                <a:cubicBezTo>
                  <a:pt x="6439795" y="6693676"/>
                  <a:pt x="6438148" y="6695547"/>
                  <a:pt x="6436939" y="6697799"/>
                </a:cubicBezTo>
                <a:cubicBezTo>
                  <a:pt x="6435730" y="6700051"/>
                  <a:pt x="6435125" y="6702498"/>
                  <a:pt x="6435125" y="6705141"/>
                </a:cubicBezTo>
                <a:cubicBezTo>
                  <a:pt x="6435125" y="6708045"/>
                  <a:pt x="6435860" y="6710697"/>
                  <a:pt x="6437330" y="6713098"/>
                </a:cubicBezTo>
                <a:cubicBezTo>
                  <a:pt x="6438800" y="6715499"/>
                  <a:pt x="6440958" y="6717379"/>
                  <a:pt x="6443804" y="6718738"/>
                </a:cubicBezTo>
                <a:cubicBezTo>
                  <a:pt x="6446650" y="6720096"/>
                  <a:pt x="6451757" y="6721706"/>
                  <a:pt x="6459124" y="6723568"/>
                </a:cubicBezTo>
                <a:cubicBezTo>
                  <a:pt x="6464593" y="6724945"/>
                  <a:pt x="6468016" y="6726080"/>
                  <a:pt x="6469393" y="6726974"/>
                </a:cubicBezTo>
                <a:cubicBezTo>
                  <a:pt x="6471365" y="6728276"/>
                  <a:pt x="6472351" y="6730063"/>
                  <a:pt x="6472351" y="6732334"/>
                </a:cubicBezTo>
                <a:cubicBezTo>
                  <a:pt x="6472351" y="6734865"/>
                  <a:pt x="6471235" y="6737070"/>
                  <a:pt x="6469002" y="6738950"/>
                </a:cubicBezTo>
                <a:cubicBezTo>
                  <a:pt x="6466770" y="6740830"/>
                  <a:pt x="6463347" y="6741770"/>
                  <a:pt x="6458733" y="6741770"/>
                </a:cubicBezTo>
                <a:cubicBezTo>
                  <a:pt x="6454157" y="6741770"/>
                  <a:pt x="6450594" y="6740709"/>
                  <a:pt x="6448046" y="6738588"/>
                </a:cubicBezTo>
                <a:cubicBezTo>
                  <a:pt x="6445497" y="6736466"/>
                  <a:pt x="6443943" y="6733414"/>
                  <a:pt x="6443385" y="6729431"/>
                </a:cubicBezTo>
                <a:lnTo>
                  <a:pt x="6433451" y="6730993"/>
                </a:lnTo>
                <a:cubicBezTo>
                  <a:pt x="6434567" y="6737284"/>
                  <a:pt x="6437144" y="6742031"/>
                  <a:pt x="6441181" y="6745232"/>
                </a:cubicBezTo>
                <a:cubicBezTo>
                  <a:pt x="6445218" y="6748434"/>
                  <a:pt x="6451087" y="6750034"/>
                  <a:pt x="6458789" y="6750034"/>
                </a:cubicBezTo>
                <a:cubicBezTo>
                  <a:pt x="6463440" y="6750034"/>
                  <a:pt x="6467607" y="6749224"/>
                  <a:pt x="6471291" y="6747605"/>
                </a:cubicBezTo>
                <a:cubicBezTo>
                  <a:pt x="6474974" y="6745985"/>
                  <a:pt x="6477793" y="6743696"/>
                  <a:pt x="6479746" y="6740737"/>
                </a:cubicBezTo>
                <a:cubicBezTo>
                  <a:pt x="6481699" y="6737778"/>
                  <a:pt x="6482676" y="6734623"/>
                  <a:pt x="6482676" y="6731273"/>
                </a:cubicBezTo>
                <a:cubicBezTo>
                  <a:pt x="6482676" y="6727848"/>
                  <a:pt x="6481876" y="6724982"/>
                  <a:pt x="6480276" y="6722675"/>
                </a:cubicBezTo>
                <a:cubicBezTo>
                  <a:pt x="6478676" y="6720367"/>
                  <a:pt x="6476472" y="6718608"/>
                  <a:pt x="6473663" y="6717397"/>
                </a:cubicBezTo>
                <a:cubicBezTo>
                  <a:pt x="6470853" y="6716188"/>
                  <a:pt x="6465896" y="6714634"/>
                  <a:pt x="6458789" y="6712735"/>
                </a:cubicBezTo>
                <a:cubicBezTo>
                  <a:pt x="6453878" y="6711395"/>
                  <a:pt x="6450920" y="6710539"/>
                  <a:pt x="6449915" y="6710167"/>
                </a:cubicBezTo>
                <a:cubicBezTo>
                  <a:pt x="6448166" y="6709459"/>
                  <a:pt x="6446883" y="6708566"/>
                  <a:pt x="6446064" y="6707487"/>
                </a:cubicBezTo>
                <a:cubicBezTo>
                  <a:pt x="6445246" y="6706444"/>
                  <a:pt x="6444836" y="6705272"/>
                  <a:pt x="6444836" y="6703969"/>
                </a:cubicBezTo>
                <a:cubicBezTo>
                  <a:pt x="6444836" y="6701922"/>
                  <a:pt x="6445822" y="6700135"/>
                  <a:pt x="6447794" y="6698608"/>
                </a:cubicBezTo>
                <a:cubicBezTo>
                  <a:pt x="6449766" y="6697083"/>
                  <a:pt x="6453059" y="6696319"/>
                  <a:pt x="6457673" y="6696319"/>
                </a:cubicBezTo>
                <a:cubicBezTo>
                  <a:pt x="6461580" y="6696319"/>
                  <a:pt x="6464603" y="6697176"/>
                  <a:pt x="6466742" y="6698888"/>
                </a:cubicBezTo>
                <a:cubicBezTo>
                  <a:pt x="6468881" y="6700600"/>
                  <a:pt x="6470174" y="6702982"/>
                  <a:pt x="6470621" y="6706035"/>
                </a:cubicBezTo>
                <a:lnTo>
                  <a:pt x="6480444" y="6704695"/>
                </a:lnTo>
                <a:cubicBezTo>
                  <a:pt x="6479811" y="6700860"/>
                  <a:pt x="6478658" y="6697799"/>
                  <a:pt x="6476983" y="6695510"/>
                </a:cubicBezTo>
                <a:cubicBezTo>
                  <a:pt x="6475309" y="6693220"/>
                  <a:pt x="6472714" y="6691406"/>
                  <a:pt x="6469198" y="6690065"/>
                </a:cubicBezTo>
                <a:cubicBezTo>
                  <a:pt x="6465682" y="6688726"/>
                  <a:pt x="6461598" y="6688056"/>
                  <a:pt x="6456947" y="6688056"/>
                </a:cubicBezTo>
                <a:close/>
                <a:moveTo>
                  <a:pt x="6399518" y="6688056"/>
                </a:moveTo>
                <a:cubicBezTo>
                  <a:pt x="6395648" y="6688056"/>
                  <a:pt x="6392356" y="6688809"/>
                  <a:pt x="6389640" y="6690317"/>
                </a:cubicBezTo>
                <a:cubicBezTo>
                  <a:pt x="6386923" y="6691824"/>
                  <a:pt x="6384486" y="6694086"/>
                  <a:pt x="6382328" y="6697101"/>
                </a:cubicBezTo>
                <a:lnTo>
                  <a:pt x="6382328" y="6689395"/>
                </a:lnTo>
                <a:lnTo>
                  <a:pt x="6373175" y="6689395"/>
                </a:lnTo>
                <a:lnTo>
                  <a:pt x="6373175" y="6771419"/>
                </a:lnTo>
                <a:lnTo>
                  <a:pt x="6383221" y="6771419"/>
                </a:lnTo>
                <a:lnTo>
                  <a:pt x="6383221" y="6742552"/>
                </a:lnTo>
                <a:cubicBezTo>
                  <a:pt x="6384933" y="6744711"/>
                  <a:pt x="6387119" y="6746498"/>
                  <a:pt x="6389779" y="6747912"/>
                </a:cubicBezTo>
                <a:cubicBezTo>
                  <a:pt x="6392439" y="6749327"/>
                  <a:pt x="6395444" y="6750034"/>
                  <a:pt x="6398792" y="6750034"/>
                </a:cubicBezTo>
                <a:cubicBezTo>
                  <a:pt x="6403369" y="6750034"/>
                  <a:pt x="6407731" y="6748741"/>
                  <a:pt x="6411880" y="6746153"/>
                </a:cubicBezTo>
                <a:cubicBezTo>
                  <a:pt x="6416029" y="6743566"/>
                  <a:pt x="6419191" y="6739844"/>
                  <a:pt x="6421368" y="6734986"/>
                </a:cubicBezTo>
                <a:cubicBezTo>
                  <a:pt x="6423544" y="6730128"/>
                  <a:pt x="6424633" y="6724666"/>
                  <a:pt x="6424633" y="6718598"/>
                </a:cubicBezTo>
                <a:cubicBezTo>
                  <a:pt x="6424633" y="6712940"/>
                  <a:pt x="6423647" y="6707738"/>
                  <a:pt x="6421675" y="6702991"/>
                </a:cubicBezTo>
                <a:cubicBezTo>
                  <a:pt x="6419703" y="6698245"/>
                  <a:pt x="6416782" y="6694570"/>
                  <a:pt x="6412913" y="6691964"/>
                </a:cubicBezTo>
                <a:cubicBezTo>
                  <a:pt x="6409043" y="6689358"/>
                  <a:pt x="6404578" y="6688056"/>
                  <a:pt x="6399518" y="6688056"/>
                </a:cubicBezTo>
                <a:close/>
                <a:moveTo>
                  <a:pt x="6263192" y="6681542"/>
                </a:moveTo>
                <a:cubicBezTo>
                  <a:pt x="6258764" y="6681542"/>
                  <a:pt x="6254829" y="6682463"/>
                  <a:pt x="6251388" y="6684306"/>
                </a:cubicBezTo>
                <a:cubicBezTo>
                  <a:pt x="6247946" y="6686148"/>
                  <a:pt x="6245295" y="6688884"/>
                  <a:pt x="6243435" y="6692514"/>
                </a:cubicBezTo>
                <a:cubicBezTo>
                  <a:pt x="6241574" y="6696142"/>
                  <a:pt x="6240644" y="6700414"/>
                  <a:pt x="6240644" y="6705328"/>
                </a:cubicBezTo>
                <a:cubicBezTo>
                  <a:pt x="6240644" y="6712847"/>
                  <a:pt x="6242691" y="6718729"/>
                  <a:pt x="6246783" y="6722972"/>
                </a:cubicBezTo>
                <a:cubicBezTo>
                  <a:pt x="6250876" y="6727216"/>
                  <a:pt x="6256197" y="6729338"/>
                  <a:pt x="6262745" y="6729338"/>
                </a:cubicBezTo>
                <a:cubicBezTo>
                  <a:pt x="6267917" y="6729338"/>
                  <a:pt x="6272317" y="6727951"/>
                  <a:pt x="6275944" y="6725178"/>
                </a:cubicBezTo>
                <a:cubicBezTo>
                  <a:pt x="6279572" y="6722404"/>
                  <a:pt x="6281944" y="6718692"/>
                  <a:pt x="6283060" y="6714039"/>
                </a:cubicBezTo>
                <a:lnTo>
                  <a:pt x="6276196" y="6712029"/>
                </a:lnTo>
                <a:cubicBezTo>
                  <a:pt x="6275377" y="6715341"/>
                  <a:pt x="6273703" y="6717965"/>
                  <a:pt x="6271173" y="6719901"/>
                </a:cubicBezTo>
                <a:cubicBezTo>
                  <a:pt x="6268643" y="6721837"/>
                  <a:pt x="6265703" y="6722805"/>
                  <a:pt x="6262355" y="6722805"/>
                </a:cubicBezTo>
                <a:cubicBezTo>
                  <a:pt x="6258187" y="6722805"/>
                  <a:pt x="6254792" y="6721344"/>
                  <a:pt x="6252169" y="6718422"/>
                </a:cubicBezTo>
                <a:cubicBezTo>
                  <a:pt x="6249546" y="6715499"/>
                  <a:pt x="6248234" y="6711190"/>
                  <a:pt x="6248234" y="6705496"/>
                </a:cubicBezTo>
                <a:cubicBezTo>
                  <a:pt x="6248234" y="6699800"/>
                  <a:pt x="6249620" y="6695426"/>
                  <a:pt x="6252392" y="6692374"/>
                </a:cubicBezTo>
                <a:cubicBezTo>
                  <a:pt x="6255164" y="6689321"/>
                  <a:pt x="6258690" y="6687795"/>
                  <a:pt x="6262968" y="6687795"/>
                </a:cubicBezTo>
                <a:cubicBezTo>
                  <a:pt x="6265908" y="6687795"/>
                  <a:pt x="6268466" y="6688531"/>
                  <a:pt x="6270642" y="6690000"/>
                </a:cubicBezTo>
                <a:cubicBezTo>
                  <a:pt x="6272819" y="6691471"/>
                  <a:pt x="6274465" y="6693583"/>
                  <a:pt x="6275582" y="6696338"/>
                </a:cubicBezTo>
                <a:lnTo>
                  <a:pt x="6282223" y="6694719"/>
                </a:lnTo>
                <a:cubicBezTo>
                  <a:pt x="6281032" y="6690662"/>
                  <a:pt x="6278800" y="6687451"/>
                  <a:pt x="6275526" y="6685087"/>
                </a:cubicBezTo>
                <a:cubicBezTo>
                  <a:pt x="6272252" y="6682723"/>
                  <a:pt x="6268140" y="6681542"/>
                  <a:pt x="6263192" y="6681542"/>
                </a:cubicBezTo>
                <a:close/>
                <a:moveTo>
                  <a:pt x="6262689" y="6672421"/>
                </a:moveTo>
                <a:cubicBezTo>
                  <a:pt x="6268568" y="6672421"/>
                  <a:pt x="6274317" y="6673938"/>
                  <a:pt x="6279935" y="6676972"/>
                </a:cubicBezTo>
                <a:cubicBezTo>
                  <a:pt x="6285553" y="6680006"/>
                  <a:pt x="6289934" y="6684343"/>
                  <a:pt x="6293078" y="6689981"/>
                </a:cubicBezTo>
                <a:cubicBezTo>
                  <a:pt x="6296222" y="6695621"/>
                  <a:pt x="6297794" y="6701494"/>
                  <a:pt x="6297794" y="6707599"/>
                </a:cubicBezTo>
                <a:cubicBezTo>
                  <a:pt x="6297794" y="6713665"/>
                  <a:pt x="6296250" y="6719482"/>
                  <a:pt x="6293162" y="6725047"/>
                </a:cubicBezTo>
                <a:cubicBezTo>
                  <a:pt x="6290074" y="6730612"/>
                  <a:pt x="6285739" y="6734949"/>
                  <a:pt x="6280158" y="6738057"/>
                </a:cubicBezTo>
                <a:cubicBezTo>
                  <a:pt x="6274577" y="6741165"/>
                  <a:pt x="6268754" y="6742720"/>
                  <a:pt x="6262689" y="6742720"/>
                </a:cubicBezTo>
                <a:cubicBezTo>
                  <a:pt x="6256625" y="6742720"/>
                  <a:pt x="6250802" y="6741165"/>
                  <a:pt x="6245221" y="6738057"/>
                </a:cubicBezTo>
                <a:cubicBezTo>
                  <a:pt x="6239640" y="6734949"/>
                  <a:pt x="6235296" y="6730612"/>
                  <a:pt x="6232189" y="6725047"/>
                </a:cubicBezTo>
                <a:cubicBezTo>
                  <a:pt x="6229082" y="6719482"/>
                  <a:pt x="6227529" y="6713665"/>
                  <a:pt x="6227529" y="6707599"/>
                </a:cubicBezTo>
                <a:cubicBezTo>
                  <a:pt x="6227529" y="6701494"/>
                  <a:pt x="6229110" y="6695621"/>
                  <a:pt x="6232273" y="6689981"/>
                </a:cubicBezTo>
                <a:cubicBezTo>
                  <a:pt x="6235435" y="6684343"/>
                  <a:pt x="6239816" y="6680006"/>
                  <a:pt x="6245416" y="6676972"/>
                </a:cubicBezTo>
                <a:cubicBezTo>
                  <a:pt x="6251016" y="6673938"/>
                  <a:pt x="6256773" y="6672421"/>
                  <a:pt x="6262689" y="6672421"/>
                </a:cubicBezTo>
                <a:close/>
                <a:moveTo>
                  <a:pt x="6345345" y="6666838"/>
                </a:moveTo>
                <a:lnTo>
                  <a:pt x="6345345" y="6748694"/>
                </a:lnTo>
                <a:lnTo>
                  <a:pt x="6356172" y="6748694"/>
                </a:lnTo>
                <a:lnTo>
                  <a:pt x="6356172" y="6666838"/>
                </a:lnTo>
                <a:close/>
                <a:moveTo>
                  <a:pt x="6262689" y="6665442"/>
                </a:moveTo>
                <a:cubicBezTo>
                  <a:pt x="6255620" y="6665442"/>
                  <a:pt x="6248718" y="6667257"/>
                  <a:pt x="6241984" y="6670886"/>
                </a:cubicBezTo>
                <a:cubicBezTo>
                  <a:pt x="6235249" y="6674515"/>
                  <a:pt x="6229994" y="6679708"/>
                  <a:pt x="6226217" y="6686464"/>
                </a:cubicBezTo>
                <a:cubicBezTo>
                  <a:pt x="6222441" y="6693220"/>
                  <a:pt x="6220552" y="6700265"/>
                  <a:pt x="6220552" y="6707599"/>
                </a:cubicBezTo>
                <a:cubicBezTo>
                  <a:pt x="6220552" y="6714857"/>
                  <a:pt x="6222413" y="6721836"/>
                  <a:pt x="6226133" y="6728537"/>
                </a:cubicBezTo>
                <a:cubicBezTo>
                  <a:pt x="6229854" y="6735237"/>
                  <a:pt x="6235054" y="6740440"/>
                  <a:pt x="6241733" y="6744144"/>
                </a:cubicBezTo>
                <a:cubicBezTo>
                  <a:pt x="6248411" y="6747847"/>
                  <a:pt x="6255397" y="6749699"/>
                  <a:pt x="6262689" y="6749699"/>
                </a:cubicBezTo>
                <a:cubicBezTo>
                  <a:pt x="6269982" y="6749699"/>
                  <a:pt x="6276968" y="6747847"/>
                  <a:pt x="6283646" y="6744144"/>
                </a:cubicBezTo>
                <a:cubicBezTo>
                  <a:pt x="6290325" y="6740440"/>
                  <a:pt x="6295515" y="6735237"/>
                  <a:pt x="6299217" y="6728537"/>
                </a:cubicBezTo>
                <a:cubicBezTo>
                  <a:pt x="6302920" y="6721836"/>
                  <a:pt x="6304771" y="6714857"/>
                  <a:pt x="6304771" y="6707599"/>
                </a:cubicBezTo>
                <a:cubicBezTo>
                  <a:pt x="6304771" y="6700265"/>
                  <a:pt x="6302892" y="6693220"/>
                  <a:pt x="6299134" y="6686464"/>
                </a:cubicBezTo>
                <a:cubicBezTo>
                  <a:pt x="6295376" y="6679708"/>
                  <a:pt x="6290130" y="6674515"/>
                  <a:pt x="6283395" y="6670886"/>
                </a:cubicBezTo>
                <a:cubicBezTo>
                  <a:pt x="6276661" y="6667257"/>
                  <a:pt x="6269759" y="6665442"/>
                  <a:pt x="6262689" y="6665442"/>
                </a:cubicBezTo>
                <a:close/>
                <a:moveTo>
                  <a:pt x="6220386" y="6199510"/>
                </a:moveTo>
                <a:cubicBezTo>
                  <a:pt x="6220386" y="6199510"/>
                  <a:pt x="6220386" y="6199510"/>
                  <a:pt x="6220386" y="6537672"/>
                </a:cubicBezTo>
                <a:lnTo>
                  <a:pt x="6220386" y="6609029"/>
                </a:lnTo>
                <a:lnTo>
                  <a:pt x="6613618" y="6609029"/>
                </a:lnTo>
                <a:lnTo>
                  <a:pt x="6631966" y="6556697"/>
                </a:lnTo>
                <a:cubicBezTo>
                  <a:pt x="6670432" y="6433809"/>
                  <a:pt x="6674067" y="6319269"/>
                  <a:pt x="6656987" y="6199510"/>
                </a:cubicBezTo>
                <a:cubicBezTo>
                  <a:pt x="6656987" y="6199510"/>
                  <a:pt x="6656987" y="6199510"/>
                  <a:pt x="6220386" y="6199510"/>
                </a:cubicBezTo>
                <a:close/>
                <a:moveTo>
                  <a:pt x="0" y="0"/>
                </a:moveTo>
                <a:lnTo>
                  <a:pt x="7068110" y="0"/>
                </a:lnTo>
                <a:lnTo>
                  <a:pt x="7068110" y="6858000"/>
                </a:lnTo>
                <a:lnTo>
                  <a:pt x="0" y="6858000"/>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2494874931"/>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30CA53-698F-485C-95DE-2FF6E6AF579C}"/>
              </a:ext>
            </a:extLst>
          </p:cNvPr>
          <p:cNvSpPr>
            <a:spLocks noGrp="1"/>
          </p:cNvSpPr>
          <p:nvPr>
            <p:ph type="sldNum" sz="quarter" idx="10"/>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1)">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8" name="Group 137">
            <a:extLst>
              <a:ext uri="{FF2B5EF4-FFF2-40B4-BE49-F238E27FC236}">
                <a16:creationId xmlns:a16="http://schemas.microsoft.com/office/drawing/2014/main" id="{2C7D02DF-E40B-48DB-A58C-ADE211B36244}"/>
              </a:ext>
            </a:extLst>
          </p:cNvPr>
          <p:cNvGrpSpPr/>
          <p:nvPr userDrawn="1"/>
        </p:nvGrpSpPr>
        <p:grpSpPr>
          <a:xfrm>
            <a:off x="631150" y="4043586"/>
            <a:ext cx="464690" cy="562031"/>
            <a:chOff x="698818" y="3436355"/>
            <a:chExt cx="464690" cy="562031"/>
          </a:xfrm>
        </p:grpSpPr>
        <p:cxnSp>
          <p:nvCxnSpPr>
            <p:cNvPr id="139" name="Straight Connector 138">
              <a:extLst>
                <a:ext uri="{FF2B5EF4-FFF2-40B4-BE49-F238E27FC236}">
                  <a16:creationId xmlns:a16="http://schemas.microsoft.com/office/drawing/2014/main" id="{F9951622-9DCB-4EDE-AB06-074072E00F89}"/>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46E5E11-DA76-4BF9-BB1E-D012E1C45F4A}"/>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5CFB9EFF-3059-4F2C-B758-010039D4BF75}"/>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CA6EDA0F-2CDC-4422-81EB-FBC0023609D5}"/>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F43C5EB0-96D8-4896-92BB-154617B4019D}"/>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BCB534B6-09EA-44D3-BFF9-551B320259F0}"/>
              </a:ext>
            </a:extLst>
          </p:cNvPr>
          <p:cNvSpPr>
            <a:spLocks noGrp="1"/>
          </p:cNvSpPr>
          <p:nvPr>
            <p:ph type="body" sz="quarter" idx="12"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888684B9-CD4A-4886-8509-C2567DBF6773}"/>
              </a:ext>
            </a:extLst>
          </p:cNvPr>
          <p:cNvSpPr>
            <a:spLocks noGrp="1"/>
          </p:cNvSpPr>
          <p:nvPr>
            <p:ph type="body" sz="quarter" idx="13"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46" name="ZoneTexte 9">
            <a:extLst>
              <a:ext uri="{FF2B5EF4-FFF2-40B4-BE49-F238E27FC236}">
                <a16:creationId xmlns:a16="http://schemas.microsoft.com/office/drawing/2014/main" id="{601BBF54-2EA0-4535-B5C7-3E533B5AB9A4}"/>
              </a:ext>
            </a:extLst>
          </p:cNvPr>
          <p:cNvSpPr txBox="1"/>
          <p:nvPr userDrawn="1"/>
        </p:nvSpPr>
        <p:spPr>
          <a:xfrm>
            <a:off x="631150" y="534745"/>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47" name="ZoneTexte 19">
            <a:extLst>
              <a:ext uri="{FF2B5EF4-FFF2-40B4-BE49-F238E27FC236}">
                <a16:creationId xmlns:a16="http://schemas.microsoft.com/office/drawing/2014/main" id="{D0D4156D-3B20-4A9F-8188-B689789B85AD}"/>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sp>
        <p:nvSpPr>
          <p:cNvPr id="27" name="Game Changers">
            <a:extLst>
              <a:ext uri="{FF2B5EF4-FFF2-40B4-BE49-F238E27FC236}">
                <a16:creationId xmlns:a16="http://schemas.microsoft.com/office/drawing/2014/main" id="{FB7FEBB2-1ED6-4A73-9FD0-14F04828ED4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28" name="Graphique 12">
            <a:extLst>
              <a:ext uri="{FF2B5EF4-FFF2-40B4-BE49-F238E27FC236}">
                <a16:creationId xmlns:a16="http://schemas.microsoft.com/office/drawing/2014/main" id="{766306CE-117B-4980-B6FE-E25BE04BFE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4183269078"/>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2)">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3679E569-0047-4049-9164-B3DB42B8D3C5}"/>
              </a:ext>
            </a:extLst>
          </p:cNvPr>
          <p:cNvGrpSpPr/>
          <p:nvPr userDrawn="1"/>
        </p:nvGrpSpPr>
        <p:grpSpPr>
          <a:xfrm>
            <a:off x="5267422" y="4043586"/>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ZoneTexte 9">
            <a:extLst>
              <a:ext uri="{FF2B5EF4-FFF2-40B4-BE49-F238E27FC236}">
                <a16:creationId xmlns:a16="http://schemas.microsoft.com/office/drawing/2014/main" id="{37267F19-9CAB-43F8-851E-7B2B1419C481}"/>
              </a:ext>
            </a:extLst>
          </p:cNvPr>
          <p:cNvSpPr txBox="1"/>
          <p:nvPr userDrawn="1"/>
        </p:nvSpPr>
        <p:spPr>
          <a:xfrm>
            <a:off x="631150" y="534745"/>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137" name="ZoneTexte 19">
            <a:extLst>
              <a:ext uri="{FF2B5EF4-FFF2-40B4-BE49-F238E27FC236}">
                <a16:creationId xmlns:a16="http://schemas.microsoft.com/office/drawing/2014/main" id="{6C81E08B-3C93-4F63-802B-6D62B4905D6E}"/>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grpSp>
        <p:nvGrpSpPr>
          <p:cNvPr id="138" name="Group 137">
            <a:extLst>
              <a:ext uri="{FF2B5EF4-FFF2-40B4-BE49-F238E27FC236}">
                <a16:creationId xmlns:a16="http://schemas.microsoft.com/office/drawing/2014/main" id="{2C7D02DF-E40B-48DB-A58C-ADE211B36244}"/>
              </a:ext>
            </a:extLst>
          </p:cNvPr>
          <p:cNvGrpSpPr/>
          <p:nvPr userDrawn="1"/>
        </p:nvGrpSpPr>
        <p:grpSpPr>
          <a:xfrm>
            <a:off x="631150" y="4043586"/>
            <a:ext cx="464690" cy="562031"/>
            <a:chOff x="698818" y="3436355"/>
            <a:chExt cx="464690" cy="562031"/>
          </a:xfrm>
        </p:grpSpPr>
        <p:cxnSp>
          <p:nvCxnSpPr>
            <p:cNvPr id="139" name="Straight Connector 138">
              <a:extLst>
                <a:ext uri="{FF2B5EF4-FFF2-40B4-BE49-F238E27FC236}">
                  <a16:creationId xmlns:a16="http://schemas.microsoft.com/office/drawing/2014/main" id="{F9951622-9DCB-4EDE-AB06-074072E00F89}"/>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46E5E11-DA76-4BF9-BB1E-D012E1C45F4A}"/>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5CFB9EFF-3059-4F2C-B758-010039D4BF75}"/>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CA6EDA0F-2CDC-4422-81EB-FBC0023609D5}"/>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F43C5EB0-96D8-4896-92BB-154617B4019D}"/>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BCB534B6-09EA-44D3-BFF9-551B320259F0}"/>
              </a:ext>
            </a:extLst>
          </p:cNvPr>
          <p:cNvSpPr>
            <a:spLocks noGrp="1"/>
          </p:cNvSpPr>
          <p:nvPr>
            <p:ph type="body" sz="quarter" idx="12"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888684B9-CD4A-4886-8509-C2567DBF6773}"/>
              </a:ext>
            </a:extLst>
          </p:cNvPr>
          <p:cNvSpPr>
            <a:spLocks noGrp="1"/>
          </p:cNvSpPr>
          <p:nvPr>
            <p:ph type="body" sz="quarter" idx="13"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46" name="Game Changers">
            <a:extLst>
              <a:ext uri="{FF2B5EF4-FFF2-40B4-BE49-F238E27FC236}">
                <a16:creationId xmlns:a16="http://schemas.microsoft.com/office/drawing/2014/main" id="{49822BB1-F991-479E-97CA-6AB22B537D9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47" name="Graphique 12">
            <a:extLst>
              <a:ext uri="{FF2B5EF4-FFF2-40B4-BE49-F238E27FC236}">
                <a16:creationId xmlns:a16="http://schemas.microsoft.com/office/drawing/2014/main" id="{D28102F3-F52E-4202-95F9-FC55796CDD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65069937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3)">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3679E569-0047-4049-9164-B3DB42B8D3C5}"/>
              </a:ext>
            </a:extLst>
          </p:cNvPr>
          <p:cNvGrpSpPr/>
          <p:nvPr userDrawn="1"/>
        </p:nvGrpSpPr>
        <p:grpSpPr>
          <a:xfrm>
            <a:off x="5267422" y="3436355"/>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ZoneTexte 9">
            <a:extLst>
              <a:ext uri="{FF2B5EF4-FFF2-40B4-BE49-F238E27FC236}">
                <a16:creationId xmlns:a16="http://schemas.microsoft.com/office/drawing/2014/main" id="{C0820950-AE2F-4837-88D3-A2C0A532DA63}"/>
              </a:ext>
            </a:extLst>
          </p:cNvPr>
          <p:cNvSpPr txBox="1"/>
          <p:nvPr userDrawn="1"/>
        </p:nvSpPr>
        <p:spPr>
          <a:xfrm>
            <a:off x="631150" y="156304"/>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137" name="ZoneTexte 19">
            <a:extLst>
              <a:ext uri="{FF2B5EF4-FFF2-40B4-BE49-F238E27FC236}">
                <a16:creationId xmlns:a16="http://schemas.microsoft.com/office/drawing/2014/main" id="{DDDC6352-A020-4B44-92AD-FF8486AAAF22}"/>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grpSp>
        <p:nvGrpSpPr>
          <p:cNvPr id="138" name="Group 137">
            <a:extLst>
              <a:ext uri="{FF2B5EF4-FFF2-40B4-BE49-F238E27FC236}">
                <a16:creationId xmlns:a16="http://schemas.microsoft.com/office/drawing/2014/main" id="{82077939-F3AE-457B-9031-96D6DFC5DF36}"/>
              </a:ext>
            </a:extLst>
          </p:cNvPr>
          <p:cNvGrpSpPr/>
          <p:nvPr userDrawn="1"/>
        </p:nvGrpSpPr>
        <p:grpSpPr>
          <a:xfrm>
            <a:off x="631150" y="3436355"/>
            <a:ext cx="464690" cy="562031"/>
            <a:chOff x="698818" y="3436355"/>
            <a:chExt cx="464690" cy="562031"/>
          </a:xfrm>
        </p:grpSpPr>
        <p:cxnSp>
          <p:nvCxnSpPr>
            <p:cNvPr id="139" name="Straight Connector 138">
              <a:extLst>
                <a:ext uri="{FF2B5EF4-FFF2-40B4-BE49-F238E27FC236}">
                  <a16:creationId xmlns:a16="http://schemas.microsoft.com/office/drawing/2014/main" id="{0506130A-E866-45E7-8740-F6715833B244}"/>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20F456CA-99EF-4F02-A0DB-F45C36D76352}"/>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E09CAA28-9F30-44B0-92F1-A84DDAC4C96E}"/>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AA9AA898-AD4C-44E8-A6DB-64DAED10B836}"/>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710F57FA-00E3-437E-8D9A-DB883BE2C0CF}"/>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248867DA-01F5-4865-8B41-024D09C46AA9}"/>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75EFFFB-43DF-43AD-8963-59962829E862}"/>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0F800784-E13F-4329-A287-B49831C51A33}"/>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6F3B19A5-A4E5-4197-957F-86096366DB3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95B638D7-6D24-4825-8680-83501D60A4EA}"/>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3C7E8667-89DC-4ED6-955F-BB44E6E816E2}"/>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94A407AD-8727-41A7-9768-12481BFA8FB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7BF2CEF8-BADC-4EF3-964B-F1333E5D218A}"/>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B72661CF-427E-4038-BA8F-FD5BC3429560}"/>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6A56365E-6103-456B-A0C6-AF68A11F2681}"/>
              </a:ext>
            </a:extLst>
          </p:cNvPr>
          <p:cNvSpPr>
            <a:spLocks noGrp="1"/>
          </p:cNvSpPr>
          <p:nvPr>
            <p:ph type="body" sz="quarter" idx="10" hasCustomPrompt="1"/>
          </p:nvPr>
        </p:nvSpPr>
        <p:spPr>
          <a:xfrm>
            <a:off x="631150"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07EA7E61-68A1-462F-9E99-AC12B23E410A}"/>
              </a:ext>
            </a:extLst>
          </p:cNvPr>
          <p:cNvSpPr>
            <a:spLocks noGrp="1"/>
          </p:cNvSpPr>
          <p:nvPr>
            <p:ph type="body" sz="quarter" idx="11" hasCustomPrompt="1"/>
          </p:nvPr>
        </p:nvSpPr>
        <p:spPr>
          <a:xfrm>
            <a:off x="631150"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2AA1FCD4-1A03-40A1-A4FF-9990DB030765}"/>
              </a:ext>
            </a:extLst>
          </p:cNvPr>
          <p:cNvSpPr>
            <a:spLocks noGrp="1"/>
          </p:cNvSpPr>
          <p:nvPr>
            <p:ph type="body" sz="quarter" idx="12" hasCustomPrompt="1"/>
          </p:nvPr>
        </p:nvSpPr>
        <p:spPr>
          <a:xfrm>
            <a:off x="900707"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D6CD883F-FDB1-43D7-9AC5-C646AD9E6F6A}"/>
              </a:ext>
            </a:extLst>
          </p:cNvPr>
          <p:cNvSpPr>
            <a:spLocks noGrp="1"/>
          </p:cNvSpPr>
          <p:nvPr>
            <p:ph type="body" sz="quarter" idx="13" hasCustomPrompt="1"/>
          </p:nvPr>
        </p:nvSpPr>
        <p:spPr>
          <a:xfrm>
            <a:off x="900707"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157" name="Group 156">
            <a:extLst>
              <a:ext uri="{FF2B5EF4-FFF2-40B4-BE49-F238E27FC236}">
                <a16:creationId xmlns:a16="http://schemas.microsoft.com/office/drawing/2014/main" id="{C0065377-01AA-4FDF-B142-2108B9FC508C}"/>
              </a:ext>
            </a:extLst>
          </p:cNvPr>
          <p:cNvGrpSpPr/>
          <p:nvPr userDrawn="1"/>
        </p:nvGrpSpPr>
        <p:grpSpPr>
          <a:xfrm>
            <a:off x="631150" y="4875303"/>
            <a:ext cx="464690" cy="562031"/>
            <a:chOff x="698818" y="3436355"/>
            <a:chExt cx="464690" cy="562031"/>
          </a:xfrm>
        </p:grpSpPr>
        <p:cxnSp>
          <p:nvCxnSpPr>
            <p:cNvPr id="158" name="Straight Connector 157">
              <a:extLst>
                <a:ext uri="{FF2B5EF4-FFF2-40B4-BE49-F238E27FC236}">
                  <a16:creationId xmlns:a16="http://schemas.microsoft.com/office/drawing/2014/main" id="{C38F80E9-94A4-4F88-9B00-59332AC509F1}"/>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B2908D38-FC42-412D-8D4F-DEB6F3C2E0F3}"/>
                </a:ext>
              </a:extLst>
            </p:cNvPr>
            <p:cNvGrpSpPr>
              <a:grpSpLocks noChangeAspect="1"/>
            </p:cNvGrpSpPr>
            <p:nvPr/>
          </p:nvGrpSpPr>
          <p:grpSpPr>
            <a:xfrm>
              <a:off x="698818" y="3555334"/>
              <a:ext cx="180000" cy="180000"/>
              <a:chOff x="2703390" y="3158472"/>
              <a:chExt cx="960114" cy="960114"/>
            </a:xfrm>
          </p:grpSpPr>
          <p:sp>
            <p:nvSpPr>
              <p:cNvPr id="167" name="Ellipse 125">
                <a:extLst>
                  <a:ext uri="{FF2B5EF4-FFF2-40B4-BE49-F238E27FC236}">
                    <a16:creationId xmlns:a16="http://schemas.microsoft.com/office/drawing/2014/main" id="{16EFEBC7-AB45-450C-886B-A613467CC3A2}"/>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8" name="Group 4">
                <a:extLst>
                  <a:ext uri="{FF2B5EF4-FFF2-40B4-BE49-F238E27FC236}">
                    <a16:creationId xmlns:a16="http://schemas.microsoft.com/office/drawing/2014/main" id="{2F4ED14B-864B-4C19-BB37-BDE38D543AF7}"/>
                  </a:ext>
                </a:extLst>
              </p:cNvPr>
              <p:cNvGrpSpPr>
                <a:grpSpLocks noChangeAspect="1"/>
              </p:cNvGrpSpPr>
              <p:nvPr/>
            </p:nvGrpSpPr>
            <p:grpSpPr bwMode="auto">
              <a:xfrm>
                <a:off x="2912386" y="3366720"/>
                <a:ext cx="542122" cy="543618"/>
                <a:chOff x="2638" y="958"/>
                <a:chExt cx="1087" cy="1090"/>
              </a:xfrm>
              <a:noFill/>
            </p:grpSpPr>
            <p:sp>
              <p:nvSpPr>
                <p:cNvPr id="169" name="Freeform 5">
                  <a:extLst>
                    <a:ext uri="{FF2B5EF4-FFF2-40B4-BE49-F238E27FC236}">
                      <a16:creationId xmlns:a16="http://schemas.microsoft.com/office/drawing/2014/main" id="{D0D9428F-337F-4318-99CB-B27ADB9410A0}"/>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Freeform 6">
                  <a:extLst>
                    <a:ext uri="{FF2B5EF4-FFF2-40B4-BE49-F238E27FC236}">
                      <a16:creationId xmlns:a16="http://schemas.microsoft.com/office/drawing/2014/main" id="{3725F957-55DB-417A-B51E-0FEC09A2A695}"/>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Freeform 7">
                  <a:extLst>
                    <a:ext uri="{FF2B5EF4-FFF2-40B4-BE49-F238E27FC236}">
                      <a16:creationId xmlns:a16="http://schemas.microsoft.com/office/drawing/2014/main" id="{E7E60D3B-16A5-4D5C-A056-9C0BCD74F298}"/>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60" name="Group 159">
              <a:extLst>
                <a:ext uri="{FF2B5EF4-FFF2-40B4-BE49-F238E27FC236}">
                  <a16:creationId xmlns:a16="http://schemas.microsoft.com/office/drawing/2014/main" id="{487FAC66-AC67-443C-B7A3-00EEAE15530F}"/>
                </a:ext>
              </a:extLst>
            </p:cNvPr>
            <p:cNvGrpSpPr>
              <a:grpSpLocks noChangeAspect="1"/>
            </p:cNvGrpSpPr>
            <p:nvPr/>
          </p:nvGrpSpPr>
          <p:grpSpPr>
            <a:xfrm>
              <a:off x="698818" y="3818386"/>
              <a:ext cx="180000" cy="180000"/>
              <a:chOff x="2703390" y="4365085"/>
              <a:chExt cx="960114" cy="960114"/>
            </a:xfrm>
          </p:grpSpPr>
          <p:sp>
            <p:nvSpPr>
              <p:cNvPr id="161" name="Ellipse 125">
                <a:extLst>
                  <a:ext uri="{FF2B5EF4-FFF2-40B4-BE49-F238E27FC236}">
                    <a16:creationId xmlns:a16="http://schemas.microsoft.com/office/drawing/2014/main" id="{D70D3A2C-1E46-428F-96D7-3572FD0EB415}"/>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2" name="Group 161">
                <a:extLst>
                  <a:ext uri="{FF2B5EF4-FFF2-40B4-BE49-F238E27FC236}">
                    <a16:creationId xmlns:a16="http://schemas.microsoft.com/office/drawing/2014/main" id="{20403322-9100-4068-9773-E2BCE0F951DA}"/>
                  </a:ext>
                </a:extLst>
              </p:cNvPr>
              <p:cNvGrpSpPr>
                <a:grpSpLocks noChangeAspect="1"/>
              </p:cNvGrpSpPr>
              <p:nvPr/>
            </p:nvGrpSpPr>
            <p:grpSpPr>
              <a:xfrm>
                <a:off x="2886170" y="4635603"/>
                <a:ext cx="594554" cy="419078"/>
                <a:chOff x="4562584" y="4650255"/>
                <a:chExt cx="457200" cy="322263"/>
              </a:xfrm>
            </p:grpSpPr>
            <p:sp>
              <p:nvSpPr>
                <p:cNvPr id="163" name="Line 20">
                  <a:extLst>
                    <a:ext uri="{FF2B5EF4-FFF2-40B4-BE49-F238E27FC236}">
                      <a16:creationId xmlns:a16="http://schemas.microsoft.com/office/drawing/2014/main" id="{C8FF751A-7984-451B-83DB-41E441A8F9FA}"/>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21">
                  <a:extLst>
                    <a:ext uri="{FF2B5EF4-FFF2-40B4-BE49-F238E27FC236}">
                      <a16:creationId xmlns:a16="http://schemas.microsoft.com/office/drawing/2014/main" id="{53A38D7C-6B34-4022-934E-A77F31C3906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22">
                  <a:extLst>
                    <a:ext uri="{FF2B5EF4-FFF2-40B4-BE49-F238E27FC236}">
                      <a16:creationId xmlns:a16="http://schemas.microsoft.com/office/drawing/2014/main" id="{F7C74C7F-967F-4AFA-9D51-320DBAF2C5AF}"/>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6" name="Line 23">
                  <a:extLst>
                    <a:ext uri="{FF2B5EF4-FFF2-40B4-BE49-F238E27FC236}">
                      <a16:creationId xmlns:a16="http://schemas.microsoft.com/office/drawing/2014/main" id="{AD69D6C4-07B8-4B55-A0EB-5BEACD1EFBFC}"/>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72" name="Text Placeholder 2">
            <a:extLst>
              <a:ext uri="{FF2B5EF4-FFF2-40B4-BE49-F238E27FC236}">
                <a16:creationId xmlns:a16="http://schemas.microsoft.com/office/drawing/2014/main" id="{BF7F8AC7-713B-463B-A8DE-13AFC6634F28}"/>
              </a:ext>
            </a:extLst>
          </p:cNvPr>
          <p:cNvSpPr>
            <a:spLocks noGrp="1"/>
          </p:cNvSpPr>
          <p:nvPr>
            <p:ph type="body" sz="quarter" idx="14"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73" name="Text Placeholder 2">
            <a:extLst>
              <a:ext uri="{FF2B5EF4-FFF2-40B4-BE49-F238E27FC236}">
                <a16:creationId xmlns:a16="http://schemas.microsoft.com/office/drawing/2014/main" id="{5CA11264-4FBD-42B2-9B21-657574229D2C}"/>
              </a:ext>
            </a:extLst>
          </p:cNvPr>
          <p:cNvSpPr>
            <a:spLocks noGrp="1"/>
          </p:cNvSpPr>
          <p:nvPr>
            <p:ph type="body" sz="quarter" idx="15"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74" name="Text Placeholder 2">
            <a:extLst>
              <a:ext uri="{FF2B5EF4-FFF2-40B4-BE49-F238E27FC236}">
                <a16:creationId xmlns:a16="http://schemas.microsoft.com/office/drawing/2014/main" id="{29B02A23-3D56-4CFD-A325-2D86DAC86C92}"/>
              </a:ext>
            </a:extLst>
          </p:cNvPr>
          <p:cNvSpPr>
            <a:spLocks noGrp="1"/>
          </p:cNvSpPr>
          <p:nvPr>
            <p:ph type="body" sz="quarter" idx="16"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75" name="Text Placeholder 2">
            <a:extLst>
              <a:ext uri="{FF2B5EF4-FFF2-40B4-BE49-F238E27FC236}">
                <a16:creationId xmlns:a16="http://schemas.microsoft.com/office/drawing/2014/main" id="{7E58BCA5-934B-4829-9A78-F4088349FD4A}"/>
              </a:ext>
            </a:extLst>
          </p:cNvPr>
          <p:cNvSpPr>
            <a:spLocks noGrp="1"/>
          </p:cNvSpPr>
          <p:nvPr>
            <p:ph type="body" sz="quarter" idx="17"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65" name="Game Changers">
            <a:extLst>
              <a:ext uri="{FF2B5EF4-FFF2-40B4-BE49-F238E27FC236}">
                <a16:creationId xmlns:a16="http://schemas.microsoft.com/office/drawing/2014/main" id="{8EFF522E-0527-4A06-8096-C6C3E6DD890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66" name="Graphique 12">
            <a:extLst>
              <a:ext uri="{FF2B5EF4-FFF2-40B4-BE49-F238E27FC236}">
                <a16:creationId xmlns:a16="http://schemas.microsoft.com/office/drawing/2014/main" id="{D5B53D5F-9D9C-4970-A4A4-988D889523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630574720"/>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4)">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ZoneTexte 9">
            <a:extLst>
              <a:ext uri="{FF2B5EF4-FFF2-40B4-BE49-F238E27FC236}">
                <a16:creationId xmlns:a16="http://schemas.microsoft.com/office/drawing/2014/main" id="{49609CCC-3FF7-4974-A488-4E7DB86664C2}"/>
              </a:ext>
            </a:extLst>
          </p:cNvPr>
          <p:cNvSpPr txBox="1"/>
          <p:nvPr userDrawn="1"/>
        </p:nvSpPr>
        <p:spPr>
          <a:xfrm>
            <a:off x="631150" y="156304"/>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8" name="ZoneTexte 19">
            <a:extLst>
              <a:ext uri="{FF2B5EF4-FFF2-40B4-BE49-F238E27FC236}">
                <a16:creationId xmlns:a16="http://schemas.microsoft.com/office/drawing/2014/main" id="{C9E510FC-2D66-46E7-A884-C3851CF79417}"/>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cxnSp>
        <p:nvCxnSpPr>
          <p:cNvPr id="12" name="Straight Connector 11">
            <a:extLst>
              <a:ext uri="{FF2B5EF4-FFF2-40B4-BE49-F238E27FC236}">
                <a16:creationId xmlns:a16="http://schemas.microsoft.com/office/drawing/2014/main" id="{903425C8-86C3-4AA7-8727-AC08CE1E7962}"/>
              </a:ext>
            </a:extLst>
          </p:cNvPr>
          <p:cNvCxnSpPr>
            <a:cxnSpLocks/>
          </p:cNvCxnSpPr>
          <p:nvPr/>
        </p:nvCxnSpPr>
        <p:spPr>
          <a:xfrm>
            <a:off x="631150"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Ellipse 125">
            <a:extLst>
              <a:ext uri="{FF2B5EF4-FFF2-40B4-BE49-F238E27FC236}">
                <a16:creationId xmlns:a16="http://schemas.microsoft.com/office/drawing/2014/main" id="{E4F10A16-CACA-4A04-8C10-649AD67BCBE5}"/>
              </a:ext>
            </a:extLst>
          </p:cNvPr>
          <p:cNvSpPr/>
          <p:nvPr/>
        </p:nvSpPr>
        <p:spPr>
          <a:xfrm>
            <a:off x="631150" y="3555334"/>
            <a:ext cx="180000" cy="180000"/>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2" name="Group 4">
            <a:extLst>
              <a:ext uri="{FF2B5EF4-FFF2-40B4-BE49-F238E27FC236}">
                <a16:creationId xmlns:a16="http://schemas.microsoft.com/office/drawing/2014/main" id="{DC18A30F-B552-450D-9E82-2B8D8688206E}"/>
              </a:ext>
            </a:extLst>
          </p:cNvPr>
          <p:cNvGrpSpPr>
            <a:grpSpLocks noChangeAspect="1"/>
          </p:cNvGrpSpPr>
          <p:nvPr/>
        </p:nvGrpSpPr>
        <p:grpSpPr bwMode="auto">
          <a:xfrm>
            <a:off x="670332" y="3594376"/>
            <a:ext cx="101636" cy="101916"/>
            <a:chOff x="2638" y="958"/>
            <a:chExt cx="1087" cy="1090"/>
          </a:xfrm>
          <a:noFill/>
        </p:grpSpPr>
        <p:sp>
          <p:nvSpPr>
            <p:cNvPr id="23" name="Freeform 5">
              <a:extLst>
                <a:ext uri="{FF2B5EF4-FFF2-40B4-BE49-F238E27FC236}">
                  <a16:creationId xmlns:a16="http://schemas.microsoft.com/office/drawing/2014/main" id="{C27D943E-A5F4-4F15-9F91-EDF35859342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Freeform 6">
              <a:extLst>
                <a:ext uri="{FF2B5EF4-FFF2-40B4-BE49-F238E27FC236}">
                  <a16:creationId xmlns:a16="http://schemas.microsoft.com/office/drawing/2014/main" id="{6134B46B-CEBD-48BA-B0C9-E898BA1CB688}"/>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Freeform 7">
              <a:extLst>
                <a:ext uri="{FF2B5EF4-FFF2-40B4-BE49-F238E27FC236}">
                  <a16:creationId xmlns:a16="http://schemas.microsoft.com/office/drawing/2014/main" id="{94982FE8-D91F-43E7-B73A-A64B4235D8DB}"/>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5" name="Ellipse 125">
            <a:extLst>
              <a:ext uri="{FF2B5EF4-FFF2-40B4-BE49-F238E27FC236}">
                <a16:creationId xmlns:a16="http://schemas.microsoft.com/office/drawing/2014/main" id="{CC019F07-4A0D-4708-9002-903956904576}"/>
              </a:ext>
            </a:extLst>
          </p:cNvPr>
          <p:cNvSpPr/>
          <p:nvPr/>
        </p:nvSpPr>
        <p:spPr>
          <a:xfrm>
            <a:off x="631150" y="3818386"/>
            <a:ext cx="180000" cy="180000"/>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 name="Group 15">
            <a:extLst>
              <a:ext uri="{FF2B5EF4-FFF2-40B4-BE49-F238E27FC236}">
                <a16:creationId xmlns:a16="http://schemas.microsoft.com/office/drawing/2014/main" id="{B7388DE1-121D-41FC-BAF6-F8AEA45EED5A}"/>
              </a:ext>
            </a:extLst>
          </p:cNvPr>
          <p:cNvGrpSpPr>
            <a:grpSpLocks noChangeAspect="1"/>
          </p:cNvGrpSpPr>
          <p:nvPr/>
        </p:nvGrpSpPr>
        <p:grpSpPr>
          <a:xfrm>
            <a:off x="665417" y="3869102"/>
            <a:ext cx="111466" cy="78568"/>
            <a:chOff x="4562584" y="4650255"/>
            <a:chExt cx="457200" cy="322263"/>
          </a:xfrm>
        </p:grpSpPr>
        <p:sp>
          <p:nvSpPr>
            <p:cNvPr id="17" name="Line 20">
              <a:extLst>
                <a:ext uri="{FF2B5EF4-FFF2-40B4-BE49-F238E27FC236}">
                  <a16:creationId xmlns:a16="http://schemas.microsoft.com/office/drawing/2014/main" id="{2785C6F4-5549-4110-AE54-D1D61C1EF7BD}"/>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21">
              <a:extLst>
                <a:ext uri="{FF2B5EF4-FFF2-40B4-BE49-F238E27FC236}">
                  <a16:creationId xmlns:a16="http://schemas.microsoft.com/office/drawing/2014/main" id="{B7FD20A5-2E61-489F-83E6-9B975927749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2">
              <a:extLst>
                <a:ext uri="{FF2B5EF4-FFF2-40B4-BE49-F238E27FC236}">
                  <a16:creationId xmlns:a16="http://schemas.microsoft.com/office/drawing/2014/main" id="{0F10D857-76C9-46EB-8D3E-D6822160F773}"/>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3">
              <a:extLst>
                <a:ext uri="{FF2B5EF4-FFF2-40B4-BE49-F238E27FC236}">
                  <a16:creationId xmlns:a16="http://schemas.microsoft.com/office/drawing/2014/main" id="{059718CA-A50B-423B-B7BE-411056C4CF62}"/>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Placeholder 2">
            <a:extLst>
              <a:ext uri="{FF2B5EF4-FFF2-40B4-BE49-F238E27FC236}">
                <a16:creationId xmlns:a16="http://schemas.microsoft.com/office/drawing/2014/main" id="{E5618524-7E19-453E-B6E5-CED030DAA0E3}"/>
              </a:ext>
            </a:extLst>
          </p:cNvPr>
          <p:cNvSpPr>
            <a:spLocks noGrp="1"/>
          </p:cNvSpPr>
          <p:nvPr>
            <p:ph type="body" sz="quarter" idx="10" hasCustomPrompt="1"/>
          </p:nvPr>
        </p:nvSpPr>
        <p:spPr>
          <a:xfrm>
            <a:off x="631150"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76" name="Text Placeholder 2">
            <a:extLst>
              <a:ext uri="{FF2B5EF4-FFF2-40B4-BE49-F238E27FC236}">
                <a16:creationId xmlns:a16="http://schemas.microsoft.com/office/drawing/2014/main" id="{19FF9332-15F2-4821-B822-44000397DC51}"/>
              </a:ext>
            </a:extLst>
          </p:cNvPr>
          <p:cNvSpPr>
            <a:spLocks noGrp="1"/>
          </p:cNvSpPr>
          <p:nvPr>
            <p:ph type="body" sz="quarter" idx="11" hasCustomPrompt="1"/>
          </p:nvPr>
        </p:nvSpPr>
        <p:spPr>
          <a:xfrm>
            <a:off x="631150"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77" name="Text Placeholder 2">
            <a:extLst>
              <a:ext uri="{FF2B5EF4-FFF2-40B4-BE49-F238E27FC236}">
                <a16:creationId xmlns:a16="http://schemas.microsoft.com/office/drawing/2014/main" id="{D75B95EB-B11E-4A94-ACBB-C77CACD85517}"/>
              </a:ext>
            </a:extLst>
          </p:cNvPr>
          <p:cNvSpPr>
            <a:spLocks noGrp="1"/>
          </p:cNvSpPr>
          <p:nvPr>
            <p:ph type="body" sz="quarter" idx="12" hasCustomPrompt="1"/>
          </p:nvPr>
        </p:nvSpPr>
        <p:spPr>
          <a:xfrm>
            <a:off x="900707"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78" name="Text Placeholder 2">
            <a:extLst>
              <a:ext uri="{FF2B5EF4-FFF2-40B4-BE49-F238E27FC236}">
                <a16:creationId xmlns:a16="http://schemas.microsoft.com/office/drawing/2014/main" id="{5497ECF1-4DCF-4CD1-AE49-C6FDC9DB1BC8}"/>
              </a:ext>
            </a:extLst>
          </p:cNvPr>
          <p:cNvSpPr>
            <a:spLocks noGrp="1"/>
          </p:cNvSpPr>
          <p:nvPr>
            <p:ph type="body" sz="quarter" idx="13" hasCustomPrompt="1"/>
          </p:nvPr>
        </p:nvSpPr>
        <p:spPr>
          <a:xfrm>
            <a:off x="900707"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79" name="Group 78">
            <a:extLst>
              <a:ext uri="{FF2B5EF4-FFF2-40B4-BE49-F238E27FC236}">
                <a16:creationId xmlns:a16="http://schemas.microsoft.com/office/drawing/2014/main" id="{630CB303-F8F7-461A-97EA-80BF97A81380}"/>
              </a:ext>
            </a:extLst>
          </p:cNvPr>
          <p:cNvGrpSpPr/>
          <p:nvPr/>
        </p:nvGrpSpPr>
        <p:grpSpPr>
          <a:xfrm>
            <a:off x="631150" y="4875303"/>
            <a:ext cx="464690" cy="562031"/>
            <a:chOff x="698818" y="3436355"/>
            <a:chExt cx="464690" cy="562031"/>
          </a:xfrm>
        </p:grpSpPr>
        <p:cxnSp>
          <p:nvCxnSpPr>
            <p:cNvPr id="80" name="Straight Connector 79">
              <a:extLst>
                <a:ext uri="{FF2B5EF4-FFF2-40B4-BE49-F238E27FC236}">
                  <a16:creationId xmlns:a16="http://schemas.microsoft.com/office/drawing/2014/main" id="{2C46C1D2-3A73-4D56-9031-E6DD71DA9FBA}"/>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2014C176-D61E-4F69-AB38-609BDAACC350}"/>
                </a:ext>
              </a:extLst>
            </p:cNvPr>
            <p:cNvGrpSpPr>
              <a:grpSpLocks noChangeAspect="1"/>
            </p:cNvGrpSpPr>
            <p:nvPr/>
          </p:nvGrpSpPr>
          <p:grpSpPr>
            <a:xfrm>
              <a:off x="698818" y="3555334"/>
              <a:ext cx="180000" cy="180000"/>
              <a:chOff x="2703390" y="3158472"/>
              <a:chExt cx="960114" cy="960114"/>
            </a:xfrm>
          </p:grpSpPr>
          <p:sp>
            <p:nvSpPr>
              <p:cNvPr id="89" name="Ellipse 125">
                <a:extLst>
                  <a:ext uri="{FF2B5EF4-FFF2-40B4-BE49-F238E27FC236}">
                    <a16:creationId xmlns:a16="http://schemas.microsoft.com/office/drawing/2014/main" id="{86F70EE5-3D63-4A39-900B-9A4875B7AED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90" name="Group 4">
                <a:extLst>
                  <a:ext uri="{FF2B5EF4-FFF2-40B4-BE49-F238E27FC236}">
                    <a16:creationId xmlns:a16="http://schemas.microsoft.com/office/drawing/2014/main" id="{8CCD749E-8FA2-4BA4-B0CC-A4A74117C7DB}"/>
                  </a:ext>
                </a:extLst>
              </p:cNvPr>
              <p:cNvGrpSpPr>
                <a:grpSpLocks noChangeAspect="1"/>
              </p:cNvGrpSpPr>
              <p:nvPr/>
            </p:nvGrpSpPr>
            <p:grpSpPr bwMode="auto">
              <a:xfrm>
                <a:off x="2912386" y="3366720"/>
                <a:ext cx="542122" cy="543618"/>
                <a:chOff x="2638" y="958"/>
                <a:chExt cx="1087" cy="1090"/>
              </a:xfrm>
              <a:noFill/>
            </p:grpSpPr>
            <p:sp>
              <p:nvSpPr>
                <p:cNvPr id="91" name="Freeform 5">
                  <a:extLst>
                    <a:ext uri="{FF2B5EF4-FFF2-40B4-BE49-F238E27FC236}">
                      <a16:creationId xmlns:a16="http://schemas.microsoft.com/office/drawing/2014/main" id="{C12A205A-C7B7-4DD9-A579-02BDC5C81CD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Freeform 6">
                  <a:extLst>
                    <a:ext uri="{FF2B5EF4-FFF2-40B4-BE49-F238E27FC236}">
                      <a16:creationId xmlns:a16="http://schemas.microsoft.com/office/drawing/2014/main" id="{CBC4A8D9-E9B1-44AD-BC48-C97DC9E54FC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Freeform 7">
                  <a:extLst>
                    <a:ext uri="{FF2B5EF4-FFF2-40B4-BE49-F238E27FC236}">
                      <a16:creationId xmlns:a16="http://schemas.microsoft.com/office/drawing/2014/main" id="{D29AD437-2A40-4F2C-A711-D855BA2820B3}"/>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82" name="Group 81">
              <a:extLst>
                <a:ext uri="{FF2B5EF4-FFF2-40B4-BE49-F238E27FC236}">
                  <a16:creationId xmlns:a16="http://schemas.microsoft.com/office/drawing/2014/main" id="{D57C8B08-D9C8-4390-9176-59D88565C141}"/>
                </a:ext>
              </a:extLst>
            </p:cNvPr>
            <p:cNvGrpSpPr>
              <a:grpSpLocks noChangeAspect="1"/>
            </p:cNvGrpSpPr>
            <p:nvPr/>
          </p:nvGrpSpPr>
          <p:grpSpPr>
            <a:xfrm>
              <a:off x="698818" y="3818386"/>
              <a:ext cx="180000" cy="180000"/>
              <a:chOff x="2703390" y="4365085"/>
              <a:chExt cx="960114" cy="960114"/>
            </a:xfrm>
          </p:grpSpPr>
          <p:sp>
            <p:nvSpPr>
              <p:cNvPr id="83" name="Ellipse 125">
                <a:extLst>
                  <a:ext uri="{FF2B5EF4-FFF2-40B4-BE49-F238E27FC236}">
                    <a16:creationId xmlns:a16="http://schemas.microsoft.com/office/drawing/2014/main" id="{7A9CA8E2-FEEE-4D89-9721-6BA551CEC23C}"/>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4" name="Group 83">
                <a:extLst>
                  <a:ext uri="{FF2B5EF4-FFF2-40B4-BE49-F238E27FC236}">
                    <a16:creationId xmlns:a16="http://schemas.microsoft.com/office/drawing/2014/main" id="{11B25C58-92C7-4591-8C5C-4910E413948A}"/>
                  </a:ext>
                </a:extLst>
              </p:cNvPr>
              <p:cNvGrpSpPr>
                <a:grpSpLocks noChangeAspect="1"/>
              </p:cNvGrpSpPr>
              <p:nvPr/>
            </p:nvGrpSpPr>
            <p:grpSpPr>
              <a:xfrm>
                <a:off x="2886170" y="4635603"/>
                <a:ext cx="594554" cy="419078"/>
                <a:chOff x="4562584" y="4650255"/>
                <a:chExt cx="457200" cy="322263"/>
              </a:xfrm>
            </p:grpSpPr>
            <p:sp>
              <p:nvSpPr>
                <p:cNvPr id="85" name="Line 20">
                  <a:extLst>
                    <a:ext uri="{FF2B5EF4-FFF2-40B4-BE49-F238E27FC236}">
                      <a16:creationId xmlns:a16="http://schemas.microsoft.com/office/drawing/2014/main" id="{38FB819D-897A-4719-A05C-19DA6D739EDF}"/>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1">
                  <a:extLst>
                    <a:ext uri="{FF2B5EF4-FFF2-40B4-BE49-F238E27FC236}">
                      <a16:creationId xmlns:a16="http://schemas.microsoft.com/office/drawing/2014/main" id="{B3C20AE1-9C99-415B-BE68-EB5A086DBEC1}"/>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2">
                  <a:extLst>
                    <a:ext uri="{FF2B5EF4-FFF2-40B4-BE49-F238E27FC236}">
                      <a16:creationId xmlns:a16="http://schemas.microsoft.com/office/drawing/2014/main" id="{61999F00-4195-4B70-83B4-60E3329F0831}"/>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23">
                  <a:extLst>
                    <a:ext uri="{FF2B5EF4-FFF2-40B4-BE49-F238E27FC236}">
                      <a16:creationId xmlns:a16="http://schemas.microsoft.com/office/drawing/2014/main" id="{8934B8EB-EBA6-4878-976D-45F9D52B041F}"/>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94" name="Text Placeholder 2">
            <a:extLst>
              <a:ext uri="{FF2B5EF4-FFF2-40B4-BE49-F238E27FC236}">
                <a16:creationId xmlns:a16="http://schemas.microsoft.com/office/drawing/2014/main" id="{D7F6C252-5A50-4565-AA12-467F635AF46D}"/>
              </a:ext>
            </a:extLst>
          </p:cNvPr>
          <p:cNvSpPr>
            <a:spLocks noGrp="1"/>
          </p:cNvSpPr>
          <p:nvPr>
            <p:ph type="body" sz="quarter" idx="14"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95" name="Text Placeholder 2">
            <a:extLst>
              <a:ext uri="{FF2B5EF4-FFF2-40B4-BE49-F238E27FC236}">
                <a16:creationId xmlns:a16="http://schemas.microsoft.com/office/drawing/2014/main" id="{BC55E0CB-4D93-439D-8324-924D0DF808D8}"/>
              </a:ext>
            </a:extLst>
          </p:cNvPr>
          <p:cNvSpPr>
            <a:spLocks noGrp="1"/>
          </p:cNvSpPr>
          <p:nvPr>
            <p:ph type="body" sz="quarter" idx="15"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96" name="Text Placeholder 2">
            <a:extLst>
              <a:ext uri="{FF2B5EF4-FFF2-40B4-BE49-F238E27FC236}">
                <a16:creationId xmlns:a16="http://schemas.microsoft.com/office/drawing/2014/main" id="{98FF47C6-847A-4FBF-94C5-A44644DAF6BC}"/>
              </a:ext>
            </a:extLst>
          </p:cNvPr>
          <p:cNvSpPr>
            <a:spLocks noGrp="1"/>
          </p:cNvSpPr>
          <p:nvPr>
            <p:ph type="body" sz="quarter" idx="16"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97" name="Text Placeholder 2">
            <a:extLst>
              <a:ext uri="{FF2B5EF4-FFF2-40B4-BE49-F238E27FC236}">
                <a16:creationId xmlns:a16="http://schemas.microsoft.com/office/drawing/2014/main" id="{01F365FD-15B6-4DF7-90CE-9448A5AF4B34}"/>
              </a:ext>
            </a:extLst>
          </p:cNvPr>
          <p:cNvSpPr>
            <a:spLocks noGrp="1"/>
          </p:cNvSpPr>
          <p:nvPr>
            <p:ph type="body" sz="quarter" idx="17"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98" name="Group 97">
            <a:extLst>
              <a:ext uri="{FF2B5EF4-FFF2-40B4-BE49-F238E27FC236}">
                <a16:creationId xmlns:a16="http://schemas.microsoft.com/office/drawing/2014/main" id="{3679E569-0047-4049-9164-B3DB42B8D3C5}"/>
              </a:ext>
            </a:extLst>
          </p:cNvPr>
          <p:cNvGrpSpPr/>
          <p:nvPr/>
        </p:nvGrpSpPr>
        <p:grpSpPr>
          <a:xfrm>
            <a:off x="5267422" y="3436355"/>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117" name="Group 116">
            <a:extLst>
              <a:ext uri="{FF2B5EF4-FFF2-40B4-BE49-F238E27FC236}">
                <a16:creationId xmlns:a16="http://schemas.microsoft.com/office/drawing/2014/main" id="{24DED4ED-1147-4096-AC8D-DC8A43DB5B50}"/>
              </a:ext>
            </a:extLst>
          </p:cNvPr>
          <p:cNvGrpSpPr/>
          <p:nvPr/>
        </p:nvGrpSpPr>
        <p:grpSpPr>
          <a:xfrm>
            <a:off x="5267422" y="4875303"/>
            <a:ext cx="464690" cy="562031"/>
            <a:chOff x="698818" y="3436355"/>
            <a:chExt cx="464690" cy="562031"/>
          </a:xfrm>
        </p:grpSpPr>
        <p:cxnSp>
          <p:nvCxnSpPr>
            <p:cNvPr id="118" name="Straight Connector 117">
              <a:extLst>
                <a:ext uri="{FF2B5EF4-FFF2-40B4-BE49-F238E27FC236}">
                  <a16:creationId xmlns:a16="http://schemas.microsoft.com/office/drawing/2014/main" id="{12E853E8-AF9C-46C2-B0D3-0F9C2B8916EE}"/>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1FF0987F-68F5-4471-B6BD-1457294E1A5E}"/>
                </a:ext>
              </a:extLst>
            </p:cNvPr>
            <p:cNvGrpSpPr>
              <a:grpSpLocks noChangeAspect="1"/>
            </p:cNvGrpSpPr>
            <p:nvPr/>
          </p:nvGrpSpPr>
          <p:grpSpPr>
            <a:xfrm>
              <a:off x="698818" y="3555334"/>
              <a:ext cx="180000" cy="180000"/>
              <a:chOff x="2703390" y="3158472"/>
              <a:chExt cx="960114" cy="960114"/>
            </a:xfrm>
          </p:grpSpPr>
          <p:sp>
            <p:nvSpPr>
              <p:cNvPr id="127" name="Ellipse 125">
                <a:extLst>
                  <a:ext uri="{FF2B5EF4-FFF2-40B4-BE49-F238E27FC236}">
                    <a16:creationId xmlns:a16="http://schemas.microsoft.com/office/drawing/2014/main" id="{442D6799-9E4F-4A00-9932-6AC6B555E840}"/>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8" name="Group 4">
                <a:extLst>
                  <a:ext uri="{FF2B5EF4-FFF2-40B4-BE49-F238E27FC236}">
                    <a16:creationId xmlns:a16="http://schemas.microsoft.com/office/drawing/2014/main" id="{D8D59D39-0AA9-437D-91F3-639B431E26D8}"/>
                  </a:ext>
                </a:extLst>
              </p:cNvPr>
              <p:cNvGrpSpPr>
                <a:grpSpLocks noChangeAspect="1"/>
              </p:cNvGrpSpPr>
              <p:nvPr/>
            </p:nvGrpSpPr>
            <p:grpSpPr bwMode="auto">
              <a:xfrm>
                <a:off x="2912386" y="3366720"/>
                <a:ext cx="542122" cy="543618"/>
                <a:chOff x="2638" y="958"/>
                <a:chExt cx="1087" cy="1090"/>
              </a:xfrm>
              <a:noFill/>
            </p:grpSpPr>
            <p:sp>
              <p:nvSpPr>
                <p:cNvPr id="129" name="Freeform 5">
                  <a:extLst>
                    <a:ext uri="{FF2B5EF4-FFF2-40B4-BE49-F238E27FC236}">
                      <a16:creationId xmlns:a16="http://schemas.microsoft.com/office/drawing/2014/main" id="{B43F8980-7343-4767-BD78-968DC1BACC63}"/>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6">
                  <a:extLst>
                    <a:ext uri="{FF2B5EF4-FFF2-40B4-BE49-F238E27FC236}">
                      <a16:creationId xmlns:a16="http://schemas.microsoft.com/office/drawing/2014/main" id="{60259312-891E-4B8B-9FCA-CBCDB2DB6C4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Freeform 7">
                  <a:extLst>
                    <a:ext uri="{FF2B5EF4-FFF2-40B4-BE49-F238E27FC236}">
                      <a16:creationId xmlns:a16="http://schemas.microsoft.com/office/drawing/2014/main" id="{A4BD0DF3-B090-4C91-93CE-11B2F88C5899}"/>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20" name="Group 119">
              <a:extLst>
                <a:ext uri="{FF2B5EF4-FFF2-40B4-BE49-F238E27FC236}">
                  <a16:creationId xmlns:a16="http://schemas.microsoft.com/office/drawing/2014/main" id="{F43FBB3B-9731-4C7C-89CB-946ADE53C501}"/>
                </a:ext>
              </a:extLst>
            </p:cNvPr>
            <p:cNvGrpSpPr>
              <a:grpSpLocks noChangeAspect="1"/>
            </p:cNvGrpSpPr>
            <p:nvPr/>
          </p:nvGrpSpPr>
          <p:grpSpPr>
            <a:xfrm>
              <a:off x="698818" y="3818386"/>
              <a:ext cx="180000" cy="180000"/>
              <a:chOff x="2703390" y="4365085"/>
              <a:chExt cx="960114" cy="960114"/>
            </a:xfrm>
          </p:grpSpPr>
          <p:sp>
            <p:nvSpPr>
              <p:cNvPr id="121" name="Ellipse 125">
                <a:extLst>
                  <a:ext uri="{FF2B5EF4-FFF2-40B4-BE49-F238E27FC236}">
                    <a16:creationId xmlns:a16="http://schemas.microsoft.com/office/drawing/2014/main" id="{09F294C8-1677-409C-BEE0-3AA7590EC72E}"/>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2" name="Group 121">
                <a:extLst>
                  <a:ext uri="{FF2B5EF4-FFF2-40B4-BE49-F238E27FC236}">
                    <a16:creationId xmlns:a16="http://schemas.microsoft.com/office/drawing/2014/main" id="{0D91FC3F-ACC6-432A-8ECE-AC47647F5931}"/>
                  </a:ext>
                </a:extLst>
              </p:cNvPr>
              <p:cNvGrpSpPr>
                <a:grpSpLocks noChangeAspect="1"/>
              </p:cNvGrpSpPr>
              <p:nvPr/>
            </p:nvGrpSpPr>
            <p:grpSpPr>
              <a:xfrm>
                <a:off x="2886170" y="4635603"/>
                <a:ext cx="594554" cy="419078"/>
                <a:chOff x="4562584" y="4650255"/>
                <a:chExt cx="457200" cy="322263"/>
              </a:xfrm>
            </p:grpSpPr>
            <p:sp>
              <p:nvSpPr>
                <p:cNvPr id="123" name="Line 20">
                  <a:extLst>
                    <a:ext uri="{FF2B5EF4-FFF2-40B4-BE49-F238E27FC236}">
                      <a16:creationId xmlns:a16="http://schemas.microsoft.com/office/drawing/2014/main" id="{0956BF74-C85D-4E50-BEBC-8CF62806607C}"/>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1">
                  <a:extLst>
                    <a:ext uri="{FF2B5EF4-FFF2-40B4-BE49-F238E27FC236}">
                      <a16:creationId xmlns:a16="http://schemas.microsoft.com/office/drawing/2014/main" id="{7F308AA5-A3B3-416B-9B3A-6C6BCC770A0A}"/>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2">
                  <a:extLst>
                    <a:ext uri="{FF2B5EF4-FFF2-40B4-BE49-F238E27FC236}">
                      <a16:creationId xmlns:a16="http://schemas.microsoft.com/office/drawing/2014/main" id="{0B9D8E9E-953C-48D1-97B9-9D105EE13DF8}"/>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6" name="Line 23">
                  <a:extLst>
                    <a:ext uri="{FF2B5EF4-FFF2-40B4-BE49-F238E27FC236}">
                      <a16:creationId xmlns:a16="http://schemas.microsoft.com/office/drawing/2014/main" id="{34C0CC6A-9E5D-42BA-9B2A-7E9D94ABDF1F}"/>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32" name="Text Placeholder 2">
            <a:extLst>
              <a:ext uri="{FF2B5EF4-FFF2-40B4-BE49-F238E27FC236}">
                <a16:creationId xmlns:a16="http://schemas.microsoft.com/office/drawing/2014/main" id="{9E456CB6-2F96-4E49-B433-C8D0416ED548}"/>
              </a:ext>
            </a:extLst>
          </p:cNvPr>
          <p:cNvSpPr>
            <a:spLocks noGrp="1"/>
          </p:cNvSpPr>
          <p:nvPr>
            <p:ph type="body" sz="quarter" idx="22" hasCustomPrompt="1"/>
          </p:nvPr>
        </p:nvSpPr>
        <p:spPr>
          <a:xfrm>
            <a:off x="5267422"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33" name="Text Placeholder 2">
            <a:extLst>
              <a:ext uri="{FF2B5EF4-FFF2-40B4-BE49-F238E27FC236}">
                <a16:creationId xmlns:a16="http://schemas.microsoft.com/office/drawing/2014/main" id="{B47165A2-D1ED-4D23-8098-A23269F255D7}"/>
              </a:ext>
            </a:extLst>
          </p:cNvPr>
          <p:cNvSpPr>
            <a:spLocks noGrp="1"/>
          </p:cNvSpPr>
          <p:nvPr>
            <p:ph type="body" sz="quarter" idx="23" hasCustomPrompt="1"/>
          </p:nvPr>
        </p:nvSpPr>
        <p:spPr>
          <a:xfrm>
            <a:off x="5267422"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34" name="Text Placeholder 2">
            <a:extLst>
              <a:ext uri="{FF2B5EF4-FFF2-40B4-BE49-F238E27FC236}">
                <a16:creationId xmlns:a16="http://schemas.microsoft.com/office/drawing/2014/main" id="{915DACD7-2E2A-40A6-A8D3-0E6633BFE538}"/>
              </a:ext>
            </a:extLst>
          </p:cNvPr>
          <p:cNvSpPr>
            <a:spLocks noGrp="1"/>
          </p:cNvSpPr>
          <p:nvPr>
            <p:ph type="body" sz="quarter" idx="24" hasCustomPrompt="1"/>
          </p:nvPr>
        </p:nvSpPr>
        <p:spPr>
          <a:xfrm>
            <a:off x="5536979"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35" name="Text Placeholder 2">
            <a:extLst>
              <a:ext uri="{FF2B5EF4-FFF2-40B4-BE49-F238E27FC236}">
                <a16:creationId xmlns:a16="http://schemas.microsoft.com/office/drawing/2014/main" id="{84DD6640-1F56-472C-BA5F-1C0CFDFCF6BE}"/>
              </a:ext>
            </a:extLst>
          </p:cNvPr>
          <p:cNvSpPr>
            <a:spLocks noGrp="1"/>
          </p:cNvSpPr>
          <p:nvPr>
            <p:ph type="body" sz="quarter" idx="25" hasCustomPrompt="1"/>
          </p:nvPr>
        </p:nvSpPr>
        <p:spPr>
          <a:xfrm>
            <a:off x="5536979"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Game Changers">
            <a:extLst>
              <a:ext uri="{FF2B5EF4-FFF2-40B4-BE49-F238E27FC236}">
                <a16:creationId xmlns:a16="http://schemas.microsoft.com/office/drawing/2014/main" id="{079CD7CC-1EDD-48EF-87A3-66D7140A7704}"/>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137" name="Graphique 12">
            <a:extLst>
              <a:ext uri="{FF2B5EF4-FFF2-40B4-BE49-F238E27FC236}">
                <a16:creationId xmlns:a16="http://schemas.microsoft.com/office/drawing/2014/main" id="{0FD0A825-F3B5-49C7-ACBA-3EFBACF2A5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07658502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ame Changers">
            <a:extLst>
              <a:ext uri="{FF2B5EF4-FFF2-40B4-BE49-F238E27FC236}">
                <a16:creationId xmlns:a16="http://schemas.microsoft.com/office/drawing/2014/main" id="{3D33A9C6-E08C-4E2A-A3E2-BD1335D4E683}"/>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8" name="Graphique 12">
            <a:extLst>
              <a:ext uri="{FF2B5EF4-FFF2-40B4-BE49-F238E27FC236}">
                <a16:creationId xmlns:a16="http://schemas.microsoft.com/office/drawing/2014/main" id="{30F7194B-00C6-45F1-8FEE-354B117F16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2015381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out Ips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7F634C5-9F96-45B9-BD58-344CAD7F5456}"/>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US" smtClean="0"/>
              <a:pPr/>
              <a:t>‹#›</a:t>
            </a:fld>
            <a:r>
              <a:rPr lang="en-US" dirty="0"/>
              <a:t> </a:t>
            </a:r>
          </a:p>
        </p:txBody>
      </p:sp>
      <p:cxnSp>
        <p:nvCxnSpPr>
          <p:cNvPr id="10" name="Straight Connector 9">
            <a:extLst>
              <a:ext uri="{FF2B5EF4-FFF2-40B4-BE49-F238E27FC236}">
                <a16:creationId xmlns:a16="http://schemas.microsoft.com/office/drawing/2014/main" id="{ACCC9E81-92EB-4F8F-AC7F-CECE11C1EAFB}"/>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1"/>
                </a:solidFill>
              </a:defRPr>
            </a:lvl1pPr>
          </a:lstStyle>
          <a:p>
            <a:r>
              <a:rPr lang="en-US" noProof="0"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7546216" cy="569387"/>
          </a:xfrm>
        </p:spPr>
        <p:txBody>
          <a:bodyPr wrap="square" lIns="0" rIns="0">
            <a:spAutoFit/>
          </a:bodyPr>
          <a:lstStyle>
            <a:lvl1pPr marL="450850" indent="-450850">
              <a:lnSpc>
                <a:spcPct val="100000"/>
              </a:lnSpc>
              <a:spcBef>
                <a:spcPts val="1800"/>
              </a:spcBef>
              <a:buSzPct val="100000"/>
              <a:buFont typeface="+mj-lt"/>
              <a:buAutoNum type="arabicPeriod"/>
              <a:defRPr sz="1600" b="1">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US" noProof="0" dirty="0"/>
              <a:t>YOUR TEXT HERE</a:t>
            </a:r>
          </a:p>
          <a:p>
            <a:pPr lvl="1"/>
            <a:r>
              <a:rPr lang="en-US" noProof="0" dirty="0"/>
              <a:t>Text level 2</a:t>
            </a:r>
          </a:p>
        </p:txBody>
      </p:sp>
      <p:sp>
        <p:nvSpPr>
          <p:cNvPr id="11" name="TextBox 10">
            <a:extLst>
              <a:ext uri="{FF2B5EF4-FFF2-40B4-BE49-F238E27FC236}">
                <a16:creationId xmlns:a16="http://schemas.microsoft.com/office/drawing/2014/main" id="{7AEAB7C8-BAE9-490C-8CDE-6086AED3C2D8}"/>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sp>
        <p:nvSpPr>
          <p:cNvPr id="5" name="Slide Number Placeholder 4">
            <a:extLst>
              <a:ext uri="{FF2B5EF4-FFF2-40B4-BE49-F238E27FC236}">
                <a16:creationId xmlns:a16="http://schemas.microsoft.com/office/drawing/2014/main" id="{C40E1B82-472D-4CFA-8D33-C8ED1F0493D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cxnSp>
        <p:nvCxnSpPr>
          <p:cNvPr id="16" name="Straight Connector 15">
            <a:extLst>
              <a:ext uri="{FF2B5EF4-FFF2-40B4-BE49-F238E27FC236}">
                <a16:creationId xmlns:a16="http://schemas.microsoft.com/office/drawing/2014/main" id="{F50FD98E-C0A3-443F-BCC3-E123AE6EAEB5}"/>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que 8">
            <a:extLst>
              <a:ext uri="{FF2B5EF4-FFF2-40B4-BE49-F238E27FC236}">
                <a16:creationId xmlns:a16="http://schemas.microsoft.com/office/drawing/2014/main" id="{8BDD45A3-2B3A-4A98-BCDC-1A4B4A86DB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orient="horz" pos="32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_Light">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a:solidFill>
            <a:schemeClr val="bg1">
              <a:lumMod val="95000"/>
            </a:schemeClr>
          </a:solidFill>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2"/>
                </a:solidFill>
              </a:defRPr>
            </a:lvl1pPr>
          </a:lstStyle>
          <a:p>
            <a:r>
              <a:rPr lang="en-US" noProof="0"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7546216" cy="569387"/>
          </a:xfrm>
        </p:spPr>
        <p:txBody>
          <a:bodyPr wrap="square" lIns="0" rIns="0">
            <a:spAutoFit/>
          </a:bodyPr>
          <a:lstStyle>
            <a:lvl1pPr marL="450850" indent="-450850">
              <a:lnSpc>
                <a:spcPct val="100000"/>
              </a:lnSpc>
              <a:spcBef>
                <a:spcPts val="1800"/>
              </a:spcBef>
              <a:buSzPct val="100000"/>
              <a:buFont typeface="+mj-lt"/>
              <a:buAutoNum type="arabicPeriod"/>
              <a:defRPr sz="1600" b="1">
                <a:solidFill>
                  <a:schemeClr val="tx2"/>
                </a:solidFill>
                <a:latin typeface="+mn-lt"/>
              </a:defRPr>
            </a:lvl1pPr>
            <a:lvl2pPr marL="447675" indent="-314325">
              <a:lnSpc>
                <a:spcPct val="100000"/>
              </a:lnSpc>
              <a:buFont typeface="Arial" panose="020B0604020202020204" pitchFamily="34" charset="0"/>
              <a:buChar char=" "/>
              <a:defRPr sz="1600">
                <a:solidFill>
                  <a:schemeClr val="tx2"/>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US" noProof="0" dirty="0"/>
              <a:t>YOUR TEXT HERE</a:t>
            </a:r>
          </a:p>
          <a:p>
            <a:pPr lvl="1"/>
            <a:r>
              <a:rPr lang="en-US" noProof="0" dirty="0"/>
              <a:t>Text level 2</a:t>
            </a:r>
          </a:p>
        </p:txBody>
      </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906195979"/>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6" name="Angled stripes">
            <a:extLst>
              <a:ext uri="{FF2B5EF4-FFF2-40B4-BE49-F238E27FC236}">
                <a16:creationId xmlns:a16="http://schemas.microsoft.com/office/drawing/2014/main" id="{2C4B8BAF-AE5A-4D99-B44E-CE24F999213A}"/>
              </a:ext>
            </a:extLst>
          </p:cNvPr>
          <p:cNvGrpSpPr/>
          <p:nvPr userDrawn="1"/>
        </p:nvGrpSpPr>
        <p:grpSpPr>
          <a:xfrm>
            <a:off x="3254052" y="0"/>
            <a:ext cx="8937949" cy="6858001"/>
            <a:chOff x="3254052" y="0"/>
            <a:chExt cx="8937949" cy="6858001"/>
          </a:xfrm>
        </p:grpSpPr>
        <p:sp>
          <p:nvSpPr>
            <p:cNvPr id="17" name="Angled stripe 1">
              <a:extLst>
                <a:ext uri="{FF2B5EF4-FFF2-40B4-BE49-F238E27FC236}">
                  <a16:creationId xmlns:a16="http://schemas.microsoft.com/office/drawing/2014/main" id="{85C70DEE-01A2-4BB4-AF39-A9D287892963}"/>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8" name="Angled stripe 2">
              <a:extLst>
                <a:ext uri="{FF2B5EF4-FFF2-40B4-BE49-F238E27FC236}">
                  <a16:creationId xmlns:a16="http://schemas.microsoft.com/office/drawing/2014/main" id="{7C56B406-5C6C-42AB-952E-A67FF85931D1}"/>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noProof="0"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bIns="0" anchor="t">
            <a:spAutoFit/>
          </a:bodyPr>
          <a:lstStyle>
            <a:lvl1pPr>
              <a:lnSpc>
                <a:spcPct val="80000"/>
              </a:lnSpc>
              <a:defRPr sz="6000">
                <a:solidFill>
                  <a:schemeClr val="bg1"/>
                </a:solidFill>
                <a:latin typeface="+mj-lt"/>
              </a:defRPr>
            </a:lvl1pPr>
          </a:lstStyle>
          <a:p>
            <a:r>
              <a:rPr lang="en-US" noProof="0" dirty="0"/>
              <a:t>TITLE OF THE </a:t>
            </a:r>
            <a:r>
              <a:rPr lang="en-US" noProof="0" dirty="0" err="1"/>
              <a:t>CHapter</a:t>
            </a:r>
            <a:endParaRPr lang="en-US" noProof="0"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2" name="Slide Number Placeholder 1">
            <a:extLst>
              <a:ext uri="{FF2B5EF4-FFF2-40B4-BE49-F238E27FC236}">
                <a16:creationId xmlns:a16="http://schemas.microsoft.com/office/drawing/2014/main" id="{FB118F43-5A71-4406-A46A-98998AD722B4}"/>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20" name="TextBox 19">
            <a:extLst>
              <a:ext uri="{FF2B5EF4-FFF2-40B4-BE49-F238E27FC236}">
                <a16:creationId xmlns:a16="http://schemas.microsoft.com/office/drawing/2014/main" id="{CFE675CD-A586-4D36-9E02-4FB267583B9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2" name="Straight Connector 21">
            <a:extLst>
              <a:ext uri="{FF2B5EF4-FFF2-40B4-BE49-F238E27FC236}">
                <a16:creationId xmlns:a16="http://schemas.microsoft.com/office/drawing/2014/main" id="{8F97C3CD-7788-44F6-A410-986B00DD6249}"/>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que 8">
            <a:extLst>
              <a:ext uri="{FF2B5EF4-FFF2-40B4-BE49-F238E27FC236}">
                <a16:creationId xmlns:a16="http://schemas.microsoft.com/office/drawing/2014/main" id="{61F9706F-5333-46C4-B539-E29F7BDE8D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Defaul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noProof="0" dirty="0"/>
              <a:t>TITLE OF THE Section</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noProof="0" dirty="0"/>
              <a:t>0.0</a:t>
            </a:r>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40639094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_Defaul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noProof="0" dirty="0"/>
              <a:t>TITLE OF THE </a:t>
            </a:r>
            <a:r>
              <a:rPr lang="en-US" noProof="0" dirty="0" err="1"/>
              <a:t>SubSection</a:t>
            </a:r>
            <a:endParaRPr lang="en-US" noProof="0"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noProof="0" dirty="0"/>
              <a:t>a</a:t>
            </a:r>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36106620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_Photo">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noProof="0" dirty="0"/>
              <a:t>TITLE OF THE CHAPTER</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55" name="Espace réservé du texte 11">
            <a:extLst>
              <a:ext uri="{FF2B5EF4-FFF2-40B4-BE49-F238E27FC236}">
                <a16:creationId xmlns:a16="http://schemas.microsoft.com/office/drawing/2014/main" id="{38472B28-83B1-4129-ADF5-082593885F2F}"/>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noProof="0" dirty="0"/>
              <a:t>0</a:t>
            </a:r>
          </a:p>
        </p:txBody>
      </p:sp>
      <p:sp>
        <p:nvSpPr>
          <p:cNvPr id="13" name="(c) 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6" name="Straight Connector 15">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en-US" noProof="0" smtClean="0"/>
              <a:pPr/>
              <a:t>‹#›</a:t>
            </a:fld>
            <a:r>
              <a:rPr lang="en-US" noProof="0" dirty="0"/>
              <a:t> </a:t>
            </a: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20" name="Graphique 8">
            <a:extLst>
              <a:ext uri="{FF2B5EF4-FFF2-40B4-BE49-F238E27FC236}">
                <a16:creationId xmlns:a16="http://schemas.microsoft.com/office/drawing/2014/main" id="{BDDC34AF-9BFB-4CFB-8025-0331A178D8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22068404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5.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7988" y="368300"/>
            <a:ext cx="11376023" cy="387798"/>
          </a:xfrm>
          <a:prstGeom prst="rect">
            <a:avLst/>
          </a:prstGeom>
        </p:spPr>
        <p:txBody>
          <a:bodyPr vert="horz" wrap="square" lIns="0" tIns="0" rIns="0" bIns="0" rtlCol="0" anchor="t">
            <a:noAutofit/>
          </a:bodyPr>
          <a:lstStyle/>
          <a:p>
            <a:r>
              <a:rPr lang="en-US" noProof="0" dirty="0"/>
              <a:t>TITLE OF THE SLIDE – one line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11892" y="1196975"/>
            <a:ext cx="11372119" cy="4662805"/>
          </a:xfrm>
          <a:prstGeom prst="rect">
            <a:avLst/>
          </a:prstGeom>
        </p:spPr>
        <p:txBody>
          <a:bodyPr vert="horz" lIns="0" tIns="0" rIns="0" bIns="0" rtlCol="0">
            <a:noAutofit/>
          </a:bodyPr>
          <a:lstStyle/>
          <a:p>
            <a:pPr lvl="0"/>
            <a:r>
              <a:rPr lang="en-US" noProof="0" dirty="0"/>
              <a:t>Click to change the text styles on the slide master</a:t>
            </a:r>
          </a:p>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407988" y="6200775"/>
            <a:ext cx="413543" cy="396875"/>
          </a:xfrm>
          <a:prstGeom prst="rect">
            <a:avLst/>
          </a:prstGeom>
        </p:spPr>
        <p:txBody>
          <a:bodyPr vert="horz" lIns="0" tIns="0" rIns="108000" bIns="0" rtlCol="0" anchor="ctr"/>
          <a:lstStyle>
            <a:lvl1pPr algn="r">
              <a:defRPr sz="900" b="1">
                <a:solidFill>
                  <a:schemeClr val="bg2">
                    <a:lumMod val="75000"/>
                  </a:schemeClr>
                </a:solidFill>
                <a:latin typeface="+mj-lt"/>
              </a:defRPr>
            </a:lvl1pPr>
          </a:lstStyle>
          <a:p>
            <a:fld id="{D61AABEC-672F-4B68-B914-690DA978312C}" type="slidenum">
              <a:rPr lang="en-US" smtClean="0"/>
              <a:pPr/>
              <a:t>‹#›</a:t>
            </a:fld>
            <a:r>
              <a:rPr lang="en-US" dirty="0"/>
              <a:t> </a:t>
            </a:r>
          </a:p>
        </p:txBody>
      </p:sp>
      <p:sp>
        <p:nvSpPr>
          <p:cNvPr id="5" name="(c) Ipsos">
            <a:extLst>
              <a:ext uri="{FF2B5EF4-FFF2-40B4-BE49-F238E27FC236}">
                <a16:creationId xmlns:a16="http://schemas.microsoft.com/office/drawing/2014/main" id="{6ECE0C9D-E763-459F-AAF6-674D699E302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2">
                    <a:lumMod val="75000"/>
                  </a:schemeClr>
                </a:solidFill>
              </a:rPr>
              <a:t>© Ipsos</a:t>
            </a:r>
          </a:p>
        </p:txBody>
      </p:sp>
      <p:cxnSp>
        <p:nvCxnSpPr>
          <p:cNvPr id="9" name="Straight Connector 8">
            <a:extLst>
              <a:ext uri="{FF2B5EF4-FFF2-40B4-BE49-F238E27FC236}">
                <a16:creationId xmlns:a16="http://schemas.microsoft.com/office/drawing/2014/main" id="{C7DC0234-AE1D-4E4F-9B36-FF599DB26CBB}"/>
              </a:ext>
            </a:extLst>
          </p:cNvPr>
          <p:cNvCxnSpPr/>
          <p:nvPr userDrawn="1"/>
        </p:nvCxnSpPr>
        <p:spPr>
          <a:xfrm>
            <a:off x="821531" y="6200775"/>
            <a:ext cx="0" cy="3968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que 8">
            <a:extLst>
              <a:ext uri="{FF2B5EF4-FFF2-40B4-BE49-F238E27FC236}">
                <a16:creationId xmlns:a16="http://schemas.microsoft.com/office/drawing/2014/main" id="{3A546AA0-C6B3-42C0-8186-4347A8A4C660}"/>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pic>
        <p:nvPicPr>
          <p:cNvPr id="10" name="Revision_img_OK" descr="Imagen que contiene objeto, reloj&#10;&#10;Descripción generada automáticamente" hidden="1">
            <a:extLst>
              <a:ext uri="{FF2B5EF4-FFF2-40B4-BE49-F238E27FC236}">
                <a16:creationId xmlns:a16="http://schemas.microsoft.com/office/drawing/2014/main" id="{55C577F2-1C36-4CAD-88F4-64742B23664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pic>
        <p:nvPicPr>
          <p:cNvPr id="11" name="Revision_img_REV" descr="Imagen que contiene objeto, reloj&#10;&#10;Descripción generada automáticamente" hidden="1">
            <a:extLst>
              <a:ext uri="{FF2B5EF4-FFF2-40B4-BE49-F238E27FC236}">
                <a16:creationId xmlns:a16="http://schemas.microsoft.com/office/drawing/2014/main" id="{7F441891-B2CA-4E4F-ADF4-668566AFA7E0}"/>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pic>
        <p:nvPicPr>
          <p:cNvPr id="12" name="Revision_img_PEND" descr="Imagen que contiene objeto, reloj, naranja, rojo&#10;&#10;Descripción generada automáticamente" hidden="1">
            <a:extLst>
              <a:ext uri="{FF2B5EF4-FFF2-40B4-BE49-F238E27FC236}">
                <a16:creationId xmlns:a16="http://schemas.microsoft.com/office/drawing/2014/main" id="{5BA7F3AD-F884-43CC-BE58-7B8F4CE3E4DD}"/>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sp>
        <p:nvSpPr>
          <p:cNvPr id="14" name="strVersion" hidden="1">
            <a:extLst>
              <a:ext uri="{FF2B5EF4-FFF2-40B4-BE49-F238E27FC236}">
                <a16:creationId xmlns:a16="http://schemas.microsoft.com/office/drawing/2014/main" id="{0A9555C8-BBE0-4755-B53A-AA4D731412DA}"/>
              </a:ext>
            </a:extLst>
          </p:cNvPr>
          <p:cNvSpPr txBox="1"/>
          <p:nvPr userDrawn="1"/>
        </p:nvSpPr>
        <p:spPr>
          <a:xfrm>
            <a:off x="12192000" y="-359807"/>
            <a:ext cx="771525" cy="369332"/>
          </a:xfrm>
          <a:prstGeom prst="rect">
            <a:avLst/>
          </a:prstGeom>
          <a:noFill/>
        </p:spPr>
        <p:txBody>
          <a:bodyPr wrap="square" rtlCol="0">
            <a:spAutoFit/>
          </a:bodyPr>
          <a:lstStyle/>
          <a:p>
            <a:r>
              <a:rPr lang="es-ES" dirty="0"/>
              <a:t>V2</a:t>
            </a:r>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766" r:id="rId2"/>
    <p:sldLayoutId id="2147483787" r:id="rId3"/>
    <p:sldLayoutId id="2147483664" r:id="rId4"/>
    <p:sldLayoutId id="2147483776" r:id="rId5"/>
    <p:sldLayoutId id="2147483651" r:id="rId6"/>
    <p:sldLayoutId id="2147483771" r:id="rId7"/>
    <p:sldLayoutId id="2147483772" r:id="rId8"/>
    <p:sldLayoutId id="2147483767" r:id="rId9"/>
    <p:sldLayoutId id="2147483788" r:id="rId10"/>
    <p:sldLayoutId id="2147483789" r:id="rId11"/>
    <p:sldLayoutId id="2147483683" r:id="rId12"/>
    <p:sldLayoutId id="2147483790" r:id="rId13"/>
    <p:sldLayoutId id="2147483791" r:id="rId14"/>
    <p:sldLayoutId id="2147483684" r:id="rId15"/>
    <p:sldLayoutId id="2147483792" r:id="rId16"/>
    <p:sldLayoutId id="2147483793" r:id="rId17"/>
    <p:sldLayoutId id="2147483707" r:id="rId18"/>
    <p:sldLayoutId id="2147483794" r:id="rId19"/>
    <p:sldLayoutId id="2147483795" r:id="rId20"/>
    <p:sldLayoutId id="2147483685" r:id="rId21"/>
    <p:sldLayoutId id="2147483796" r:id="rId22"/>
    <p:sldLayoutId id="2147483797" r:id="rId23"/>
    <p:sldLayoutId id="2147483764" r:id="rId24"/>
    <p:sldLayoutId id="2147483650" r:id="rId25"/>
    <p:sldLayoutId id="2147483784" r:id="rId26"/>
    <p:sldLayoutId id="2147483783" r:id="rId27"/>
    <p:sldLayoutId id="2147483765" r:id="rId28"/>
    <p:sldLayoutId id="2147483763" r:id="rId29"/>
    <p:sldLayoutId id="2147483782" r:id="rId30"/>
    <p:sldLayoutId id="2147483798" r:id="rId31"/>
    <p:sldLayoutId id="2147483786" r:id="rId32"/>
    <p:sldLayoutId id="2147483655" r:id="rId33"/>
    <p:sldLayoutId id="2147483781" r:id="rId34"/>
    <p:sldLayoutId id="2147483779" r:id="rId35"/>
    <p:sldLayoutId id="2147483780" r:id="rId36"/>
    <p:sldLayoutId id="2147483778" r:id="rId37"/>
    <p:sldLayoutId id="2147483777" r:id="rId38"/>
    <p:sldLayoutId id="2147483720" r:id="rId39"/>
  </p:sldLayoutIdLst>
  <p:hf hdr="0" ftr="0" dt="0"/>
  <p:txStyles>
    <p:titleStyle>
      <a:lvl1pPr algn="l" defTabSz="914400" rtl="0" eaLnBrk="1" latinLnBrk="0" hangingPunct="1">
        <a:lnSpc>
          <a:spcPct val="90000"/>
        </a:lnSpc>
        <a:spcBef>
          <a:spcPct val="0"/>
        </a:spcBef>
        <a:buNone/>
        <a:defRPr sz="2400" b="0" kern="1200" cap="all" spc="0" baseline="0">
          <a:solidFill>
            <a:schemeClr val="bg2"/>
          </a:solidFill>
          <a:latin typeface="+mn-lt"/>
          <a:ea typeface="+mj-ea"/>
          <a:cs typeface="+mj-cs"/>
        </a:defRPr>
      </a:lvl1pPr>
    </p:titleStyle>
    <p:body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45"/>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BAE40"/>
          </p15:clr>
        </p15:guide>
        <p15:guide id="3" pos="257" userDrawn="1">
          <p15:clr>
            <a:srgbClr val="F26B43"/>
          </p15:clr>
        </p15:guide>
        <p15:guide id="4" pos="7423" userDrawn="1">
          <p15:clr>
            <a:srgbClr val="F26B43"/>
          </p15:clr>
        </p15:guide>
        <p15:guide id="5" orient="horz" pos="3906" userDrawn="1">
          <p15:clr>
            <a:srgbClr val="F26B43"/>
          </p15:clr>
        </p15:guide>
        <p15:guide id="6" orient="horz" pos="4156" userDrawn="1">
          <p15:clr>
            <a:srgbClr val="F26B43"/>
          </p15:clr>
        </p15:guide>
        <p15:guide id="7" orient="horz" pos="3861" userDrawn="1">
          <p15:clr>
            <a:srgbClr val="F26B43"/>
          </p15:clr>
        </p15:guide>
        <p15:guide id="8"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tags" Target="../tags/tag3.xml"/><Relationship Id="rId7" Type="http://schemas.openxmlformats.org/officeDocument/2006/relationships/image" Target="../media/image9.jpe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9.xml"/><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chart" Target="../charts/chart13.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9.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1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hyperlink" Target="https://www.catid.be/nl/faq" TargetMode="External"/><Relationship Id="rId7" Type="http://schemas.openxmlformats.org/officeDocument/2006/relationships/chart" Target="../charts/chart27.xm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 Id="rId9" Type="http://schemas.openxmlformats.org/officeDocument/2006/relationships/chart" Target="../charts/chart29.xml"/></Relationships>
</file>

<file path=ppt/slides/_rels/slide1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34.xml"/><Relationship Id="rId7" Type="http://schemas.openxmlformats.org/officeDocument/2006/relationships/chart" Target="../charts/chart38.xm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chart" Target="../charts/chart37.xml"/><Relationship Id="rId5" Type="http://schemas.openxmlformats.org/officeDocument/2006/relationships/chart" Target="../charts/chart36.xml"/><Relationship Id="rId4" Type="http://schemas.openxmlformats.org/officeDocument/2006/relationships/chart" Target="../charts/chart35.xml"/></Relationships>
</file>

<file path=ppt/slides/_rels/slide21.xml.rels><?xml version="1.0" encoding="UTF-8" standalone="yes"?>
<Relationships xmlns="http://schemas.openxmlformats.org/package/2006/relationships"><Relationship Id="rId3" Type="http://schemas.openxmlformats.org/officeDocument/2006/relationships/chart" Target="../charts/chart39.xml"/><Relationship Id="rId7" Type="http://schemas.openxmlformats.org/officeDocument/2006/relationships/chart" Target="../charts/chart43.xm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chart" Target="../charts/chart40.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hyperlink" Target="https://www.ipsos.com/"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chart" Target="../charts/chart9.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hidden="1">
            <a:extLst>
              <a:ext uri="{FF2B5EF4-FFF2-40B4-BE49-F238E27FC236}">
                <a16:creationId xmlns:a16="http://schemas.microsoft.com/office/drawing/2014/main" id="{01438F2B-C68D-460E-A732-A0E79CE79EB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250" name="Diapositive think-cell" r:id="rId5" imgW="532" imgH="530" progId="TCLayout.ActiveDocument.1">
                  <p:embed/>
                </p:oleObj>
              </mc:Choice>
              <mc:Fallback>
                <p:oleObj name="Diapositive think-cell" r:id="rId5" imgW="532" imgH="530" progId="TCLayout.ActiveDocument.1">
                  <p:embed/>
                  <p:pic>
                    <p:nvPicPr>
                      <p:cNvPr id="14" name="Objet 13" hidden="1">
                        <a:extLst>
                          <a:ext uri="{FF2B5EF4-FFF2-40B4-BE49-F238E27FC236}">
                            <a16:creationId xmlns:a16="http://schemas.microsoft.com/office/drawing/2014/main" id="{01438F2B-C68D-460E-A732-A0E79CE79EB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CB7D21F6-C489-4FF2-8896-9E0856F584F7}"/>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6000" b="1" dirty="0">
              <a:latin typeface="Arial Black" panose="020B0A04020102020204" pitchFamily="34" charset="0"/>
              <a:ea typeface="+mj-ea"/>
              <a:cs typeface="+mj-cs"/>
              <a:sym typeface="Arial Black" panose="020B0A04020102020204" pitchFamily="34" charset="0"/>
            </a:endParaRPr>
          </a:p>
        </p:txBody>
      </p:sp>
      <p:sp>
        <p:nvSpPr>
          <p:cNvPr id="3" name="Sous-titre 2">
            <a:extLst>
              <a:ext uri="{FF2B5EF4-FFF2-40B4-BE49-F238E27FC236}">
                <a16:creationId xmlns:a16="http://schemas.microsoft.com/office/drawing/2014/main" id="{793AF41A-F565-440C-9DDF-052CCC5D3545}"/>
              </a:ext>
            </a:extLst>
          </p:cNvPr>
          <p:cNvSpPr>
            <a:spLocks noGrp="1"/>
          </p:cNvSpPr>
          <p:nvPr>
            <p:ph type="subTitle" idx="1"/>
          </p:nvPr>
        </p:nvSpPr>
        <p:spPr>
          <a:xfrm>
            <a:off x="5414156" y="3296917"/>
            <a:ext cx="6369857" cy="811367"/>
          </a:xfrm>
        </p:spPr>
        <p:txBody>
          <a:bodyPr/>
          <a:lstStyle/>
          <a:p>
            <a:r>
              <a:rPr lang="en-US" dirty="0"/>
              <a:t>Vlaanderen</a:t>
            </a:r>
          </a:p>
        </p:txBody>
      </p:sp>
      <p:sp>
        <p:nvSpPr>
          <p:cNvPr id="2" name="Titre 1">
            <a:extLst>
              <a:ext uri="{FF2B5EF4-FFF2-40B4-BE49-F238E27FC236}">
                <a16:creationId xmlns:a16="http://schemas.microsoft.com/office/drawing/2014/main" id="{03B6F63B-3C5A-4F3A-8067-2C69A669D3CD}"/>
              </a:ext>
            </a:extLst>
          </p:cNvPr>
          <p:cNvSpPr>
            <a:spLocks noGrp="1"/>
          </p:cNvSpPr>
          <p:nvPr>
            <p:ph type="ctrTitle"/>
          </p:nvPr>
        </p:nvSpPr>
        <p:spPr/>
        <p:txBody>
          <a:bodyPr/>
          <a:lstStyle/>
          <a:p>
            <a:r>
              <a:rPr lang="nl-BE" sz="4400" dirty="0"/>
              <a:t>Opiniepeiling katten-</a:t>
            </a:r>
            <a:br>
              <a:rPr lang="nl-BE" sz="4400" dirty="0">
                <a:highlight>
                  <a:srgbClr val="FFFF00"/>
                </a:highlight>
              </a:rPr>
            </a:br>
            <a:r>
              <a:rPr lang="nl-BE" sz="4400" dirty="0"/>
              <a:t>sterilisatie, IDENTIFICATIE EN REGISTRATIE</a:t>
            </a:r>
          </a:p>
        </p:txBody>
      </p:sp>
      <p:sp>
        <p:nvSpPr>
          <p:cNvPr id="12" name="Espace réservé du texte 11">
            <a:extLst>
              <a:ext uri="{FF2B5EF4-FFF2-40B4-BE49-F238E27FC236}">
                <a16:creationId xmlns:a16="http://schemas.microsoft.com/office/drawing/2014/main" id="{96874D33-B97E-47F0-88D7-FC47A5C52349}"/>
              </a:ext>
            </a:extLst>
          </p:cNvPr>
          <p:cNvSpPr>
            <a:spLocks noGrp="1"/>
          </p:cNvSpPr>
          <p:nvPr>
            <p:ph type="body" sz="quarter" idx="12"/>
          </p:nvPr>
        </p:nvSpPr>
        <p:spPr>
          <a:xfrm>
            <a:off x="5414156" y="4309929"/>
            <a:ext cx="1094384" cy="349702"/>
          </a:xfrm>
        </p:spPr>
        <p:txBody>
          <a:bodyPr/>
          <a:lstStyle/>
          <a:p>
            <a:r>
              <a:rPr lang="en-US" dirty="0"/>
              <a:t>Mei 2020</a:t>
            </a:r>
          </a:p>
        </p:txBody>
      </p:sp>
      <p:pic>
        <p:nvPicPr>
          <p:cNvPr id="128084" name="Picture 84" descr="GAIA (@GAIABrussels) | Twitter">
            <a:extLst>
              <a:ext uri="{FF2B5EF4-FFF2-40B4-BE49-F238E27FC236}">
                <a16:creationId xmlns:a16="http://schemas.microsoft.com/office/drawing/2014/main" id="{06BE61B8-7368-4D85-8EBD-8A0E477DD1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40" t="17360" r="9120" b="17670"/>
          <a:stretch/>
        </p:blipFill>
        <p:spPr bwMode="auto">
          <a:xfrm>
            <a:off x="5753667" y="5265737"/>
            <a:ext cx="1177831" cy="935037"/>
          </a:xfrm>
          <a:prstGeom prst="rect">
            <a:avLst/>
          </a:prstGeom>
          <a:noFill/>
          <a:extLst>
            <a:ext uri="{909E8E84-426E-40DD-AFC4-6F175D3DCCD1}">
              <a14:hiddenFill xmlns:a14="http://schemas.microsoft.com/office/drawing/2010/main">
                <a:solidFill>
                  <a:srgbClr val="FFFFFF"/>
                </a:solidFill>
              </a14:hiddenFill>
            </a:ext>
          </a:extLst>
        </p:spPr>
      </p:pic>
      <p:sp>
        <p:nvSpPr>
          <p:cNvPr id="5" name="Revision comment">
            <a:extLst>
              <a:ext uri="{FF2B5EF4-FFF2-40B4-BE49-F238E27FC236}">
                <a16:creationId xmlns:a16="http://schemas.microsoft.com/office/drawing/2014/main" id="{02445033-1633-4F84-8175-8C0012F2186B}"/>
              </a:ext>
            </a:extLst>
          </p:cNvPr>
          <p:cNvSpPr txBox="1"/>
          <p:nvPr/>
        </p:nvSpPr>
        <p:spPr>
          <a:xfrm>
            <a:off x="1947055" y="2438400"/>
            <a:ext cx="2540000" cy="497572"/>
          </a:xfrm>
          <a:prstGeom prst="rect">
            <a:avLst/>
          </a:prstGeom>
          <a:pattFill>
            <a:fgClr>
              <a:srgbClr val="FFFF00"/>
            </a:fgClr>
            <a:bgClr>
              <a:srgbClr val="FFFF00"/>
            </a:bgClr>
          </a:pattFill>
          <a:ln w="28575">
            <a:solidFill>
              <a:srgbClr val="FF0000"/>
            </a:solidFill>
            <a:prstDash val="sysDash"/>
          </a:ln>
        </p:spPr>
        <p:txBody>
          <a:bodyPr vert="horz" wrap="square" lIns="63500" tIns="63500" rIns="63500" bIns="63500" rtlCol="0">
            <a:spAutoFit/>
          </a:bodyPr>
          <a:lstStyle/>
          <a:p>
            <a:pPr algn="l"/>
            <a:r>
              <a:rPr lang="nl-BE" sz="2400" dirty="0"/>
              <a:t>Foto aanpassen</a:t>
            </a:r>
          </a:p>
        </p:txBody>
      </p:sp>
      <p:pic>
        <p:nvPicPr>
          <p:cNvPr id="9" name="Picture Placeholder 8" descr="A cat that is looking at the camera&#10;&#10;Description automatically generated">
            <a:extLst>
              <a:ext uri="{FF2B5EF4-FFF2-40B4-BE49-F238E27FC236}">
                <a16:creationId xmlns:a16="http://schemas.microsoft.com/office/drawing/2014/main" id="{DA1696E1-09E2-4470-AA0A-ABE5C707759B}"/>
              </a:ext>
            </a:extLst>
          </p:cNvPr>
          <p:cNvPicPr>
            <a:picLocks noGrp="1" noChangeAspect="1"/>
          </p:cNvPicPr>
          <p:nvPr>
            <p:ph type="pic" sz="quarter" idx="13"/>
          </p:nvPr>
        </p:nvPicPr>
        <p:blipFill rotWithShape="1">
          <a:blip r:embed="rId8"/>
          <a:srcRect l="35498" r="15380"/>
          <a:stretch/>
        </p:blipFill>
        <p:spPr>
          <a:xfrm>
            <a:off x="0" y="0"/>
            <a:ext cx="5126635" cy="6858000"/>
          </a:xfrm>
        </p:spPr>
      </p:pic>
    </p:spTree>
    <p:extLst>
      <p:ext uri="{BB962C8B-B14F-4D97-AF65-F5344CB8AC3E}">
        <p14:creationId xmlns:p14="http://schemas.microsoft.com/office/powerpoint/2010/main" val="3464775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cat&#10;&#10;Description automatically generated">
            <a:extLst>
              <a:ext uri="{FF2B5EF4-FFF2-40B4-BE49-F238E27FC236}">
                <a16:creationId xmlns:a16="http://schemas.microsoft.com/office/drawing/2014/main" id="{5D37839A-A313-4A0E-8F5D-BB8593F6D46C}"/>
              </a:ext>
            </a:extLst>
          </p:cNvPr>
          <p:cNvPicPr>
            <a:picLocks noGrp="1" noChangeAspect="1"/>
          </p:cNvPicPr>
          <p:nvPr>
            <p:ph type="pic" sz="quarter" idx="15"/>
          </p:nvPr>
        </p:nvPicPr>
        <p:blipFill>
          <a:blip r:embed="rId2">
            <a:alphaModFix amt="70000"/>
          </a:blip>
          <a:srcRect t="7813" b="7813"/>
          <a:stretch>
            <a:fillRect/>
          </a:stretch>
        </p:blipFill>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1527575"/>
          </a:xfrm>
        </p:spPr>
        <p:txBody>
          <a:bodyPr/>
          <a:lstStyle/>
          <a:p>
            <a:r>
              <a:rPr lang="nl-BE" sz="5400" dirty="0"/>
              <a:t>Resultaten van het onderzoek</a:t>
            </a:r>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a:xfrm>
            <a:off x="9804707" y="3287"/>
            <a:ext cx="1972313" cy="4416594"/>
          </a:xfrm>
        </p:spPr>
        <p:txBody>
          <a:bodyPr/>
          <a:lstStyle/>
          <a:p>
            <a:r>
              <a:rPr lang="en-US" dirty="0"/>
              <a:t>2</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10</a:t>
            </a:fld>
            <a:r>
              <a:rPr lang="en-US"/>
              <a:t> </a:t>
            </a:r>
            <a:endParaRPr lang="en-US" dirty="0"/>
          </a:p>
        </p:txBody>
      </p:sp>
    </p:spTree>
    <p:extLst>
      <p:ext uri="{BB962C8B-B14F-4D97-AF65-F5344CB8AC3E}">
        <p14:creationId xmlns:p14="http://schemas.microsoft.com/office/powerpoint/2010/main" val="131856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026D1-C23C-4A4C-BE2D-7781A41CC69B}"/>
              </a:ext>
            </a:extLst>
          </p:cNvPr>
          <p:cNvSpPr>
            <a:spLocks noGrp="1"/>
          </p:cNvSpPr>
          <p:nvPr>
            <p:ph type="title"/>
          </p:nvPr>
        </p:nvSpPr>
        <p:spPr>
          <a:xfrm>
            <a:off x="414980" y="368300"/>
            <a:ext cx="7551996" cy="1527575"/>
          </a:xfrm>
        </p:spPr>
        <p:txBody>
          <a:bodyPr/>
          <a:lstStyle/>
          <a:p>
            <a:br>
              <a:rPr lang="nl-BE" dirty="0">
                <a:solidFill>
                  <a:schemeClr val="tx1"/>
                </a:solidFill>
              </a:rPr>
            </a:br>
            <a:r>
              <a:rPr lang="nl-BE" dirty="0">
                <a:solidFill>
                  <a:schemeClr val="tx1"/>
                </a:solidFill>
              </a:rPr>
              <a:t> </a:t>
            </a:r>
          </a:p>
        </p:txBody>
      </p:sp>
      <p:sp>
        <p:nvSpPr>
          <p:cNvPr id="4" name="Text Placeholder 3">
            <a:extLst>
              <a:ext uri="{FF2B5EF4-FFF2-40B4-BE49-F238E27FC236}">
                <a16:creationId xmlns:a16="http://schemas.microsoft.com/office/drawing/2014/main" id="{EBA0693D-C89A-492E-88BD-4CBFF3B9ACFB}"/>
              </a:ext>
            </a:extLst>
          </p:cNvPr>
          <p:cNvSpPr>
            <a:spLocks noGrp="1"/>
          </p:cNvSpPr>
          <p:nvPr>
            <p:ph type="body" idx="1"/>
          </p:nvPr>
        </p:nvSpPr>
        <p:spPr>
          <a:xfrm>
            <a:off x="407988" y="4906800"/>
            <a:ext cx="11170868" cy="565146"/>
          </a:xfrm>
        </p:spPr>
        <p:txBody>
          <a:bodyPr/>
          <a:lstStyle/>
          <a:p>
            <a:r>
              <a:rPr lang="nl-BE" dirty="0">
                <a:solidFill>
                  <a:schemeClr val="tx1"/>
                </a:solidFill>
              </a:rPr>
              <a:t>Hoe goed wordt de verplichting tot sterilisatie gevolgd in Vlaanderen?</a:t>
            </a:r>
            <a:endParaRPr lang="en-US" dirty="0"/>
          </a:p>
        </p:txBody>
      </p:sp>
      <p:sp>
        <p:nvSpPr>
          <p:cNvPr id="6" name="Slide Number Placeholder 5">
            <a:extLst>
              <a:ext uri="{FF2B5EF4-FFF2-40B4-BE49-F238E27FC236}">
                <a16:creationId xmlns:a16="http://schemas.microsoft.com/office/drawing/2014/main" id="{5024EE0F-C6DB-4BBE-A775-D8C15ADC8662}"/>
              </a:ext>
            </a:extLst>
          </p:cNvPr>
          <p:cNvSpPr>
            <a:spLocks noGrp="1"/>
          </p:cNvSpPr>
          <p:nvPr>
            <p:ph type="sldNum" sz="quarter" idx="14"/>
          </p:nvPr>
        </p:nvSpPr>
        <p:spPr/>
        <p:txBody>
          <a:bodyPr/>
          <a:lstStyle/>
          <a:p>
            <a:fld id="{D61AABEC-672F-4B68-B914-690DA978312C}" type="slidenum">
              <a:rPr lang="en-US" smtClean="0"/>
              <a:pPr/>
              <a:t>11</a:t>
            </a:fld>
            <a:r>
              <a:rPr lang="en-US"/>
              <a:t> </a:t>
            </a:r>
            <a:endParaRPr lang="en-US" dirty="0"/>
          </a:p>
        </p:txBody>
      </p:sp>
      <p:pic>
        <p:nvPicPr>
          <p:cNvPr id="22" name="Picture Placeholder 21">
            <a:extLst>
              <a:ext uri="{FF2B5EF4-FFF2-40B4-BE49-F238E27FC236}">
                <a16:creationId xmlns:a16="http://schemas.microsoft.com/office/drawing/2014/main" id="{D3F5A3D5-6223-4F27-B2A9-4E94E88C8020}"/>
              </a:ext>
            </a:extLst>
          </p:cNvPr>
          <p:cNvPicPr>
            <a:picLocks noGrp="1" noChangeAspect="1"/>
          </p:cNvPicPr>
          <p:nvPr>
            <p:ph type="pic" sz="quarter" idx="15"/>
          </p:nvPr>
        </p:nvPicPr>
        <p:blipFill rotWithShape="1">
          <a:blip r:embed="rId2"/>
          <a:srcRect t="16578" b="29761"/>
          <a:stretch/>
        </p:blipFill>
        <p:spPr>
          <a:xfrm>
            <a:off x="0" y="0"/>
            <a:ext cx="12192000" cy="4906800"/>
          </a:xfrm>
        </p:spPr>
      </p:pic>
      <p:sp>
        <p:nvSpPr>
          <p:cNvPr id="5" name="Text Placeholder 4">
            <a:extLst>
              <a:ext uri="{FF2B5EF4-FFF2-40B4-BE49-F238E27FC236}">
                <a16:creationId xmlns:a16="http://schemas.microsoft.com/office/drawing/2014/main" id="{651FC9CE-5618-4208-993C-BC98B841E379}"/>
              </a:ext>
            </a:extLst>
          </p:cNvPr>
          <p:cNvSpPr>
            <a:spLocks noGrp="1"/>
          </p:cNvSpPr>
          <p:nvPr>
            <p:ph type="body" sz="quarter" idx="13"/>
          </p:nvPr>
        </p:nvSpPr>
        <p:spPr>
          <a:xfrm>
            <a:off x="9036671" y="0"/>
            <a:ext cx="3155329" cy="3231654"/>
          </a:xfrm>
        </p:spPr>
        <p:txBody>
          <a:bodyPr/>
          <a:lstStyle/>
          <a:p>
            <a:r>
              <a:rPr lang="en-US" dirty="0"/>
              <a:t>2.1</a:t>
            </a:r>
          </a:p>
        </p:txBody>
      </p:sp>
    </p:spTree>
    <p:extLst>
      <p:ext uri="{BB962C8B-B14F-4D97-AF65-F5344CB8AC3E}">
        <p14:creationId xmlns:p14="http://schemas.microsoft.com/office/powerpoint/2010/main" val="92538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Graphic 3">
            <a:extLst>
              <a:ext uri="{FF2B5EF4-FFF2-40B4-BE49-F238E27FC236}">
                <a16:creationId xmlns:a16="http://schemas.microsoft.com/office/drawing/2014/main" id="{BDC47354-7914-48FE-949B-27CB1A081630}"/>
              </a:ext>
            </a:extLst>
          </p:cNvPr>
          <p:cNvSpPr/>
          <p:nvPr/>
        </p:nvSpPr>
        <p:spPr>
          <a:xfrm flipH="1">
            <a:off x="1123663" y="2667711"/>
            <a:ext cx="998142" cy="1199643"/>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tx1"/>
          </a:solidFill>
          <a:ln w="9525"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D9498B73-82F3-4964-8178-E06BBC775CA8}"/>
              </a:ext>
            </a:extLst>
          </p:cNvPr>
          <p:cNvGrpSpPr/>
          <p:nvPr/>
        </p:nvGrpSpPr>
        <p:grpSpPr>
          <a:xfrm rot="20974182">
            <a:off x="5579068" y="2263412"/>
            <a:ext cx="438633" cy="323456"/>
            <a:chOff x="-3251352" y="562199"/>
            <a:chExt cx="4352925" cy="3209925"/>
          </a:xfrm>
        </p:grpSpPr>
        <p:pic>
          <p:nvPicPr>
            <p:cNvPr id="9" name="Graphic 8">
              <a:extLst>
                <a:ext uri="{FF2B5EF4-FFF2-40B4-BE49-F238E27FC236}">
                  <a16:creationId xmlns:a16="http://schemas.microsoft.com/office/drawing/2014/main" id="{6DA50B44-E943-40CD-8A7A-88E677E9C9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1" name="Oval 10">
              <a:extLst>
                <a:ext uri="{FF2B5EF4-FFF2-40B4-BE49-F238E27FC236}">
                  <a16:creationId xmlns:a16="http://schemas.microsoft.com/office/drawing/2014/main" id="{ADE597C6-3643-430E-B9A8-6B5725CB0FEE}"/>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56" name="Rectangle 55">
            <a:extLst>
              <a:ext uri="{FF2B5EF4-FFF2-40B4-BE49-F238E27FC236}">
                <a16:creationId xmlns:a16="http://schemas.microsoft.com/office/drawing/2014/main" id="{4491F72A-8F3C-4B4D-A79B-9AA0DCEB65D6}"/>
              </a:ext>
            </a:extLst>
          </p:cNvPr>
          <p:cNvSpPr/>
          <p:nvPr/>
        </p:nvSpPr>
        <p:spPr>
          <a:xfrm>
            <a:off x="407987" y="1493390"/>
            <a:ext cx="2868823" cy="442004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600" dirty="0">
                <a:solidFill>
                  <a:schemeClr val="bg2"/>
                </a:solidFill>
              </a:rPr>
              <a:t>STERILISATIE</a:t>
            </a:r>
            <a:r>
              <a:rPr lang="en-US" sz="1200" dirty="0">
                <a:solidFill>
                  <a:schemeClr val="bg2"/>
                </a:solidFill>
              </a:rPr>
              <a:t> </a:t>
            </a: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91% van de katten in Vlaanderen is gesteriliseerd. Katers, katten tussen de 4 en 6  jaar en katten afkomstig uit het asiel of van een erkende fokker zijn vaker gesteriliseerd. </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246221"/>
          </a:xfrm>
        </p:spPr>
        <p:txBody>
          <a:bodyPr/>
          <a:lstStyle/>
          <a:p>
            <a:r>
              <a:rPr lang="nl-BE" dirty="0"/>
              <a:t>Basis:	Totale steekproef katten Vlaanderen (n=854)</a:t>
            </a:r>
          </a:p>
          <a:p>
            <a:r>
              <a:rPr lang="nl-BE" dirty="0"/>
              <a:t>Vraag:	Q7. Is uw kat gesteriliseerd/gecastreerd?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12</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Sterilisatie</a:t>
            </a:r>
          </a:p>
        </p:txBody>
      </p:sp>
      <p:sp>
        <p:nvSpPr>
          <p:cNvPr id="50" name="Rectangle 49">
            <a:extLst>
              <a:ext uri="{FF2B5EF4-FFF2-40B4-BE49-F238E27FC236}">
                <a16:creationId xmlns:a16="http://schemas.microsoft.com/office/drawing/2014/main" id="{194A6B9A-786F-4EF1-92E0-5E2E7CBD655F}"/>
              </a:ext>
            </a:extLst>
          </p:cNvPr>
          <p:cNvSpPr/>
          <p:nvPr/>
        </p:nvSpPr>
        <p:spPr>
          <a:xfrm>
            <a:off x="5501054" y="4034680"/>
            <a:ext cx="3714551"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 KAT</a:t>
            </a:r>
          </a:p>
        </p:txBody>
      </p:sp>
      <p:sp>
        <p:nvSpPr>
          <p:cNvPr id="52" name="Rectangle 51">
            <a:extLst>
              <a:ext uri="{FF2B5EF4-FFF2-40B4-BE49-F238E27FC236}">
                <a16:creationId xmlns:a16="http://schemas.microsoft.com/office/drawing/2014/main" id="{FB407596-949A-4341-B40E-C4B13ECF4095}"/>
              </a:ext>
            </a:extLst>
          </p:cNvPr>
          <p:cNvSpPr/>
          <p:nvPr/>
        </p:nvSpPr>
        <p:spPr>
          <a:xfrm>
            <a:off x="3360551" y="2005409"/>
            <a:ext cx="1976411"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 KAT</a:t>
            </a:r>
          </a:p>
        </p:txBody>
      </p:sp>
      <p:sp>
        <p:nvSpPr>
          <p:cNvPr id="53" name="Rectangle 52">
            <a:extLst>
              <a:ext uri="{FF2B5EF4-FFF2-40B4-BE49-F238E27FC236}">
                <a16:creationId xmlns:a16="http://schemas.microsoft.com/office/drawing/2014/main" id="{D0FA7A83-00A6-4777-82E1-047B70F45268}"/>
              </a:ext>
            </a:extLst>
          </p:cNvPr>
          <p:cNvSpPr/>
          <p:nvPr/>
        </p:nvSpPr>
        <p:spPr>
          <a:xfrm>
            <a:off x="5490452" y="2016519"/>
            <a:ext cx="6293561" cy="18787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lstStyle/>
          <a:p>
            <a:pPr algn="ctr"/>
            <a:r>
              <a:rPr lang="en-US" sz="1200" dirty="0">
                <a:solidFill>
                  <a:schemeClr val="bg2"/>
                </a:solidFill>
              </a:rPr>
              <a:t>AFKOMST KAT</a:t>
            </a:r>
          </a:p>
        </p:txBody>
      </p:sp>
      <p:graphicFrame>
        <p:nvGraphicFramePr>
          <p:cNvPr id="57" name="Chart 56">
            <a:extLst>
              <a:ext uri="{FF2B5EF4-FFF2-40B4-BE49-F238E27FC236}">
                <a16:creationId xmlns:a16="http://schemas.microsoft.com/office/drawing/2014/main" id="{70905AEE-CAC1-42E9-AC52-A0FCEBF6D658}"/>
              </a:ext>
            </a:extLst>
          </p:cNvPr>
          <p:cNvGraphicFramePr/>
          <p:nvPr>
            <p:extLst>
              <p:ext uri="{D42A27DB-BD31-4B8C-83A1-F6EECF244321}">
                <p14:modId xmlns:p14="http://schemas.microsoft.com/office/powerpoint/2010/main" val="4294834490"/>
              </p:ext>
            </p:extLst>
          </p:nvPr>
        </p:nvGraphicFramePr>
        <p:xfrm>
          <a:off x="407987" y="1770611"/>
          <a:ext cx="2868823" cy="27347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8" name="Table 57">
            <a:extLst>
              <a:ext uri="{FF2B5EF4-FFF2-40B4-BE49-F238E27FC236}">
                <a16:creationId xmlns:a16="http://schemas.microsoft.com/office/drawing/2014/main" id="{D76BB799-7FFD-4E2A-ABB7-931BF535CD00}"/>
              </a:ext>
            </a:extLst>
          </p:cNvPr>
          <p:cNvGraphicFramePr>
            <a:graphicFrameLocks noGrp="1"/>
          </p:cNvGraphicFramePr>
          <p:nvPr>
            <p:extLst>
              <p:ext uri="{D42A27DB-BD31-4B8C-83A1-F6EECF244321}">
                <p14:modId xmlns:p14="http://schemas.microsoft.com/office/powerpoint/2010/main" val="2973839700"/>
              </p:ext>
            </p:extLst>
          </p:nvPr>
        </p:nvGraphicFramePr>
        <p:xfrm>
          <a:off x="1123663" y="4610845"/>
          <a:ext cx="1437469" cy="945804"/>
        </p:xfrm>
        <a:graphic>
          <a:graphicData uri="http://schemas.openxmlformats.org/drawingml/2006/table">
            <a:tbl>
              <a:tblPr>
                <a:tableStyleId>{2D5ABB26-0587-4C30-8999-92F81FD0307C}</a:tableStyleId>
              </a:tblPr>
              <a:tblGrid>
                <a:gridCol w="321469">
                  <a:extLst>
                    <a:ext uri="{9D8B030D-6E8A-4147-A177-3AD203B41FA5}">
                      <a16:colId xmlns:a16="http://schemas.microsoft.com/office/drawing/2014/main" val="2354454430"/>
                    </a:ext>
                  </a:extLst>
                </a:gridCol>
                <a:gridCol w="1116000">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a:solidFill>
                            <a:schemeClr val="tx1"/>
                          </a:solidFill>
                          <a:latin typeface="+mn-lt"/>
                        </a:rPr>
                        <a:t>Ja</a:t>
                      </a: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Nee</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Weet ik niet</a:t>
                      </a:r>
                    </a:p>
                  </a:txBody>
                  <a:tcPr marL="36000" marR="36000" marT="0" marB="0" anchor="ctr">
                    <a:noFill/>
                  </a:tcPr>
                </a:tc>
                <a:extLst>
                  <a:ext uri="{0D108BD9-81ED-4DB2-BD59-A6C34878D82A}">
                    <a16:rowId xmlns:a16="http://schemas.microsoft.com/office/drawing/2014/main" val="2426978870"/>
                  </a:ext>
                </a:extLst>
              </a:tr>
            </a:tbl>
          </a:graphicData>
        </a:graphic>
      </p:graphicFrame>
      <p:graphicFrame>
        <p:nvGraphicFramePr>
          <p:cNvPr id="59" name="Table 58">
            <a:extLst>
              <a:ext uri="{FF2B5EF4-FFF2-40B4-BE49-F238E27FC236}">
                <a16:creationId xmlns:a16="http://schemas.microsoft.com/office/drawing/2014/main" id="{4A56BCAB-1A96-495E-A816-FD54B77CDDEB}"/>
              </a:ext>
            </a:extLst>
          </p:cNvPr>
          <p:cNvGraphicFramePr>
            <a:graphicFrameLocks noGrp="1"/>
          </p:cNvGraphicFramePr>
          <p:nvPr>
            <p:extLst>
              <p:ext uri="{D42A27DB-BD31-4B8C-83A1-F6EECF244321}">
                <p14:modId xmlns:p14="http://schemas.microsoft.com/office/powerpoint/2010/main" val="2826412581"/>
              </p:ext>
            </p:extLst>
          </p:nvPr>
        </p:nvGraphicFramePr>
        <p:xfrm>
          <a:off x="5652122" y="2378427"/>
          <a:ext cx="5938404" cy="1246825"/>
        </p:xfrm>
        <a:graphic>
          <a:graphicData uri="http://schemas.openxmlformats.org/drawingml/2006/table">
            <a:tbl>
              <a:tblPr firstRow="1" bandRow="1">
                <a:tableStyleId>{5C22544A-7EE6-4342-B048-85BDC9FD1C3A}</a:tableStyleId>
              </a:tblPr>
              <a:tblGrid>
                <a:gridCol w="989735">
                  <a:extLst>
                    <a:ext uri="{9D8B030D-6E8A-4147-A177-3AD203B41FA5}">
                      <a16:colId xmlns:a16="http://schemas.microsoft.com/office/drawing/2014/main" val="20000"/>
                    </a:ext>
                  </a:extLst>
                </a:gridCol>
                <a:gridCol w="989733">
                  <a:extLst>
                    <a:ext uri="{9D8B030D-6E8A-4147-A177-3AD203B41FA5}">
                      <a16:colId xmlns:a16="http://schemas.microsoft.com/office/drawing/2014/main" val="3040034148"/>
                    </a:ext>
                  </a:extLst>
                </a:gridCol>
                <a:gridCol w="989735">
                  <a:extLst>
                    <a:ext uri="{9D8B030D-6E8A-4147-A177-3AD203B41FA5}">
                      <a16:colId xmlns:a16="http://schemas.microsoft.com/office/drawing/2014/main" val="3506317244"/>
                    </a:ext>
                  </a:extLst>
                </a:gridCol>
                <a:gridCol w="989733">
                  <a:extLst>
                    <a:ext uri="{9D8B030D-6E8A-4147-A177-3AD203B41FA5}">
                      <a16:colId xmlns:a16="http://schemas.microsoft.com/office/drawing/2014/main" val="2839735242"/>
                    </a:ext>
                  </a:extLst>
                </a:gridCol>
                <a:gridCol w="989735">
                  <a:extLst>
                    <a:ext uri="{9D8B030D-6E8A-4147-A177-3AD203B41FA5}">
                      <a16:colId xmlns:a16="http://schemas.microsoft.com/office/drawing/2014/main" val="2366833656"/>
                    </a:ext>
                  </a:extLst>
                </a:gridCol>
                <a:gridCol w="989733">
                  <a:extLst>
                    <a:ext uri="{9D8B030D-6E8A-4147-A177-3AD203B41FA5}">
                      <a16:colId xmlns:a16="http://schemas.microsoft.com/office/drawing/2014/main" val="2007433609"/>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VRIENDEN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n=220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ASIEL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n=122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GEVONDEN</a:t>
                      </a:r>
                    </a:p>
                    <a:p>
                      <a:pPr marL="0" algn="ctr" defTabSz="914400" rtl="0" eaLnBrk="1" latinLnBrk="0" hangingPunct="1"/>
                      <a:r>
                        <a:rPr lang="en-GB" sz="900" b="0" kern="1200" dirty="0">
                          <a:solidFill>
                            <a:schemeClr val="bg1"/>
                          </a:solidFill>
                          <a:latin typeface="+mn-lt"/>
                          <a:ea typeface="+mn-ea"/>
                          <a:cs typeface="+mn-cs"/>
                        </a:rPr>
                        <a:t>n=210 (C)</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ERKENDE FOKKER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n=82 (D)</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NEST VAN MIJN ANDERE KAT</a:t>
                      </a:r>
                    </a:p>
                    <a:p>
                      <a:pPr marL="0" algn="ctr" defTabSz="914400" rtl="0" eaLnBrk="1" latinLnBrk="0" hangingPunct="1"/>
                      <a:r>
                        <a:rPr lang="en-GB" sz="900" b="0" kern="1200" dirty="0">
                          <a:solidFill>
                            <a:schemeClr val="bg1"/>
                          </a:solidFill>
                          <a:latin typeface="+mn-lt"/>
                          <a:ea typeface="+mn-ea"/>
                          <a:cs typeface="+mn-cs"/>
                        </a:rPr>
                        <a:t>n=78 (E)</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bg1"/>
                          </a:solidFill>
                          <a:latin typeface="+mn-lt"/>
                          <a:ea typeface="+mn-ea"/>
                          <a:cs typeface="+mn-cs"/>
                        </a:rPr>
                        <a:t>ONLINE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n=43 (F)</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91</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2"/>
                          </a:solidFill>
                          <a:latin typeface="+mn-lt"/>
                          <a:ea typeface="+mn-ea"/>
                          <a:cs typeface="+mn-cs"/>
                        </a:rPr>
                        <a:t>98</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86</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2"/>
                          </a:solidFill>
                          <a:latin typeface="+mn-lt"/>
                          <a:ea typeface="+mn-ea"/>
                          <a:cs typeface="+mn-cs"/>
                        </a:rPr>
                        <a:t>98</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92</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2"/>
                          </a:solidFill>
                          <a:latin typeface="+mn-lt"/>
                          <a:ea typeface="+mn-ea"/>
                          <a:cs typeface="+mn-cs"/>
                        </a:rPr>
                        <a:t>92</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sp>
        <p:nvSpPr>
          <p:cNvPr id="60" name="Rectangle 59">
            <a:extLst>
              <a:ext uri="{FF2B5EF4-FFF2-40B4-BE49-F238E27FC236}">
                <a16:creationId xmlns:a16="http://schemas.microsoft.com/office/drawing/2014/main" id="{B10418AB-8CCD-427E-AAAB-443551CC956D}"/>
              </a:ext>
            </a:extLst>
          </p:cNvPr>
          <p:cNvSpPr/>
          <p:nvPr/>
        </p:nvSpPr>
        <p:spPr>
          <a:xfrm>
            <a:off x="3376830" y="4034680"/>
            <a:ext cx="1975097"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RASKAT</a:t>
            </a:r>
          </a:p>
        </p:txBody>
      </p:sp>
      <p:sp>
        <p:nvSpPr>
          <p:cNvPr id="61" name="Rectangle 60">
            <a:extLst>
              <a:ext uri="{FF2B5EF4-FFF2-40B4-BE49-F238E27FC236}">
                <a16:creationId xmlns:a16="http://schemas.microsoft.com/office/drawing/2014/main" id="{BD6C455F-D73E-4628-9B70-D466ED69852D}"/>
              </a:ext>
            </a:extLst>
          </p:cNvPr>
          <p:cNvSpPr/>
          <p:nvPr/>
        </p:nvSpPr>
        <p:spPr>
          <a:xfrm>
            <a:off x="9364732" y="4034680"/>
            <a:ext cx="2425786" cy="18787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MAG KAT BUITEN</a:t>
            </a:r>
          </a:p>
        </p:txBody>
      </p:sp>
      <p:grpSp>
        <p:nvGrpSpPr>
          <p:cNvPr id="97" name="Group 96">
            <a:extLst>
              <a:ext uri="{FF2B5EF4-FFF2-40B4-BE49-F238E27FC236}">
                <a16:creationId xmlns:a16="http://schemas.microsoft.com/office/drawing/2014/main" id="{F4A080D8-ADEB-47F4-93EE-838A758B2BEE}"/>
              </a:ext>
            </a:extLst>
          </p:cNvPr>
          <p:cNvGrpSpPr/>
          <p:nvPr/>
        </p:nvGrpSpPr>
        <p:grpSpPr>
          <a:xfrm rot="20974182">
            <a:off x="3440988" y="2294307"/>
            <a:ext cx="438633" cy="323456"/>
            <a:chOff x="-3251352" y="562199"/>
            <a:chExt cx="4352925" cy="3209925"/>
          </a:xfrm>
        </p:grpSpPr>
        <p:pic>
          <p:nvPicPr>
            <p:cNvPr id="98" name="Graphic 97">
              <a:extLst>
                <a:ext uri="{FF2B5EF4-FFF2-40B4-BE49-F238E27FC236}">
                  <a16:creationId xmlns:a16="http://schemas.microsoft.com/office/drawing/2014/main" id="{A71C8CF1-78A6-4CEB-8082-45886822F3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99" name="Oval 98">
              <a:extLst>
                <a:ext uri="{FF2B5EF4-FFF2-40B4-BE49-F238E27FC236}">
                  <a16:creationId xmlns:a16="http://schemas.microsoft.com/office/drawing/2014/main" id="{6554BEC2-A25A-480F-AA14-0CAF1E0B34CA}"/>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0" name="Table 99">
            <a:extLst>
              <a:ext uri="{FF2B5EF4-FFF2-40B4-BE49-F238E27FC236}">
                <a16:creationId xmlns:a16="http://schemas.microsoft.com/office/drawing/2014/main" id="{764A6985-FCD9-4121-8639-2556D039D8AE}"/>
              </a:ext>
            </a:extLst>
          </p:cNvPr>
          <p:cNvGraphicFramePr>
            <a:graphicFrameLocks noGrp="1"/>
          </p:cNvGraphicFramePr>
          <p:nvPr>
            <p:extLst>
              <p:ext uri="{D42A27DB-BD31-4B8C-83A1-F6EECF244321}">
                <p14:modId xmlns:p14="http://schemas.microsoft.com/office/powerpoint/2010/main" val="1826344314"/>
              </p:ext>
            </p:extLst>
          </p:nvPr>
        </p:nvGraphicFramePr>
        <p:xfrm>
          <a:off x="3514041" y="2409322"/>
          <a:ext cx="1657870" cy="1246825"/>
        </p:xfrm>
        <a:graphic>
          <a:graphicData uri="http://schemas.openxmlformats.org/drawingml/2006/table">
            <a:tbl>
              <a:tblPr firstRow="1" bandRow="1">
                <a:tableStyleId>{5C22544A-7EE6-4342-B048-85BDC9FD1C3A}</a:tableStyleId>
              </a:tblPr>
              <a:tblGrid>
                <a:gridCol w="828935">
                  <a:extLst>
                    <a:ext uri="{9D8B030D-6E8A-4147-A177-3AD203B41FA5}">
                      <a16:colId xmlns:a16="http://schemas.microsoft.com/office/drawing/2014/main" val="20000"/>
                    </a:ext>
                  </a:extLst>
                </a:gridCol>
                <a:gridCol w="828935">
                  <a:extLst>
                    <a:ext uri="{9D8B030D-6E8A-4147-A177-3AD203B41FA5}">
                      <a16:colId xmlns:a16="http://schemas.microsoft.com/office/drawing/2014/main" val="1403337103"/>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KATER</a:t>
                      </a:r>
                    </a:p>
                    <a:p>
                      <a:pPr marL="0" algn="ctr" defTabSz="914400" rtl="0" eaLnBrk="1" latinLnBrk="0" hangingPunct="1"/>
                      <a:r>
                        <a:rPr lang="en-GB" sz="900" b="0" kern="1200" dirty="0">
                          <a:solidFill>
                            <a:schemeClr val="bg1"/>
                          </a:solidFill>
                          <a:latin typeface="+mn-lt"/>
                          <a:ea typeface="+mn-ea"/>
                          <a:cs typeface="+mn-cs"/>
                        </a:rPr>
                        <a:t>n=408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KATTIN</a:t>
                      </a:r>
                    </a:p>
                    <a:p>
                      <a:pPr marL="0" algn="ctr" defTabSz="914400" rtl="0" eaLnBrk="1" latinLnBrk="0" hangingPunct="1"/>
                      <a:r>
                        <a:rPr lang="en-GB" sz="900" b="0" kern="1200" dirty="0">
                          <a:solidFill>
                            <a:schemeClr val="bg1"/>
                          </a:solidFill>
                          <a:latin typeface="+mn-lt"/>
                          <a:ea typeface="+mn-ea"/>
                          <a:cs typeface="+mn-cs"/>
                        </a:rPr>
                        <a:t>n=444 (B)</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94</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88</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grpSp>
        <p:nvGrpSpPr>
          <p:cNvPr id="101" name="Group 100">
            <a:extLst>
              <a:ext uri="{FF2B5EF4-FFF2-40B4-BE49-F238E27FC236}">
                <a16:creationId xmlns:a16="http://schemas.microsoft.com/office/drawing/2014/main" id="{2575D057-692C-43B4-933D-5C3448565436}"/>
              </a:ext>
            </a:extLst>
          </p:cNvPr>
          <p:cNvGrpSpPr/>
          <p:nvPr/>
        </p:nvGrpSpPr>
        <p:grpSpPr>
          <a:xfrm rot="20974182">
            <a:off x="3457727" y="4323578"/>
            <a:ext cx="438633" cy="323456"/>
            <a:chOff x="-3251352" y="562199"/>
            <a:chExt cx="4352925" cy="3209925"/>
          </a:xfrm>
        </p:grpSpPr>
        <p:pic>
          <p:nvPicPr>
            <p:cNvPr id="102" name="Graphic 101">
              <a:extLst>
                <a:ext uri="{FF2B5EF4-FFF2-40B4-BE49-F238E27FC236}">
                  <a16:creationId xmlns:a16="http://schemas.microsoft.com/office/drawing/2014/main" id="{E71B3D54-42BB-46D4-BC46-1A3A3AB199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03" name="Oval 102">
              <a:extLst>
                <a:ext uri="{FF2B5EF4-FFF2-40B4-BE49-F238E27FC236}">
                  <a16:creationId xmlns:a16="http://schemas.microsoft.com/office/drawing/2014/main" id="{C73A5C03-06ED-41B3-8B22-4210CA0A8B12}"/>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4" name="Table 103">
            <a:extLst>
              <a:ext uri="{FF2B5EF4-FFF2-40B4-BE49-F238E27FC236}">
                <a16:creationId xmlns:a16="http://schemas.microsoft.com/office/drawing/2014/main" id="{4B128CFE-860F-4BEA-9C92-F97A900CC041}"/>
              </a:ext>
            </a:extLst>
          </p:cNvPr>
          <p:cNvGraphicFramePr>
            <a:graphicFrameLocks noGrp="1"/>
          </p:cNvGraphicFramePr>
          <p:nvPr>
            <p:extLst>
              <p:ext uri="{D42A27DB-BD31-4B8C-83A1-F6EECF244321}">
                <p14:modId xmlns:p14="http://schemas.microsoft.com/office/powerpoint/2010/main" val="750143761"/>
              </p:ext>
            </p:extLst>
          </p:nvPr>
        </p:nvGraphicFramePr>
        <p:xfrm>
          <a:off x="3530780" y="4438594"/>
          <a:ext cx="1656766" cy="1245812"/>
        </p:xfrm>
        <a:graphic>
          <a:graphicData uri="http://schemas.openxmlformats.org/drawingml/2006/table">
            <a:tbl>
              <a:tblPr firstRow="1" bandRow="1">
                <a:tableStyleId>{5C22544A-7EE6-4342-B048-85BDC9FD1C3A}</a:tableStyleId>
              </a:tblPr>
              <a:tblGrid>
                <a:gridCol w="828383">
                  <a:extLst>
                    <a:ext uri="{9D8B030D-6E8A-4147-A177-3AD203B41FA5}">
                      <a16:colId xmlns:a16="http://schemas.microsoft.com/office/drawing/2014/main" val="20000"/>
                    </a:ext>
                  </a:extLst>
                </a:gridCol>
                <a:gridCol w="828383">
                  <a:extLst>
                    <a:ext uri="{9D8B030D-6E8A-4147-A177-3AD203B41FA5}">
                      <a16:colId xmlns:a16="http://schemas.microsoft.com/office/drawing/2014/main" val="1403337103"/>
                    </a:ext>
                  </a:extLst>
                </a:gridCol>
              </a:tblGrid>
              <a:tr h="486171">
                <a:tc>
                  <a:txBody>
                    <a:bodyPr/>
                    <a:lstStyle/>
                    <a:p>
                      <a:pPr marL="0" algn="ctr" defTabSz="914400" rtl="0" eaLnBrk="1" latinLnBrk="0" hangingPunct="1"/>
                      <a:r>
                        <a:rPr lang="en-GB" sz="900" b="1" kern="1200" dirty="0">
                          <a:solidFill>
                            <a:schemeClr val="bg1"/>
                          </a:solidFill>
                          <a:latin typeface="+mn-lt"/>
                          <a:ea typeface="+mn-ea"/>
                          <a:cs typeface="+mn-cs"/>
                        </a:rPr>
                        <a:t>JA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n=160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NEE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n=694 (B)</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1">
                <a:tc>
                  <a:txBody>
                    <a:bodyPr/>
                    <a:lstStyle/>
                    <a:p>
                      <a:pPr marL="0" algn="ctr" defTabSz="914400" rtl="0" eaLnBrk="1" latinLnBrk="0" hangingPunct="1"/>
                      <a:r>
                        <a:rPr lang="en-GB" sz="2000" b="0" kern="1200" dirty="0">
                          <a:solidFill>
                            <a:schemeClr val="tx2"/>
                          </a:solidFill>
                          <a:latin typeface="+mn-lt"/>
                          <a:ea typeface="+mn-ea"/>
                          <a:cs typeface="+mn-cs"/>
                        </a:rPr>
                        <a:t>94</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90</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grpSp>
        <p:nvGrpSpPr>
          <p:cNvPr id="105" name="Group 104">
            <a:extLst>
              <a:ext uri="{FF2B5EF4-FFF2-40B4-BE49-F238E27FC236}">
                <a16:creationId xmlns:a16="http://schemas.microsoft.com/office/drawing/2014/main" id="{AC856DDB-DEEF-4835-857C-99A1D35690A0}"/>
              </a:ext>
            </a:extLst>
          </p:cNvPr>
          <p:cNvGrpSpPr/>
          <p:nvPr/>
        </p:nvGrpSpPr>
        <p:grpSpPr>
          <a:xfrm rot="20974182">
            <a:off x="9459783" y="4323578"/>
            <a:ext cx="438633" cy="323456"/>
            <a:chOff x="-3251352" y="562199"/>
            <a:chExt cx="4352925" cy="3209925"/>
          </a:xfrm>
        </p:grpSpPr>
        <p:pic>
          <p:nvPicPr>
            <p:cNvPr id="106" name="Graphic 105">
              <a:extLst>
                <a:ext uri="{FF2B5EF4-FFF2-40B4-BE49-F238E27FC236}">
                  <a16:creationId xmlns:a16="http://schemas.microsoft.com/office/drawing/2014/main" id="{5C73236D-F737-43B6-8B65-A330C0A1E1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07" name="Oval 106">
              <a:extLst>
                <a:ext uri="{FF2B5EF4-FFF2-40B4-BE49-F238E27FC236}">
                  <a16:creationId xmlns:a16="http://schemas.microsoft.com/office/drawing/2014/main" id="{A837A26E-D54A-41ED-AE20-EC4EFD72C468}"/>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8" name="Table 107">
            <a:extLst>
              <a:ext uri="{FF2B5EF4-FFF2-40B4-BE49-F238E27FC236}">
                <a16:creationId xmlns:a16="http://schemas.microsoft.com/office/drawing/2014/main" id="{4AC117C5-AE79-49F0-ACC7-49DD3DAFBCA3}"/>
              </a:ext>
            </a:extLst>
          </p:cNvPr>
          <p:cNvGraphicFramePr>
            <a:graphicFrameLocks noGrp="1"/>
          </p:cNvGraphicFramePr>
          <p:nvPr>
            <p:extLst>
              <p:ext uri="{D42A27DB-BD31-4B8C-83A1-F6EECF244321}">
                <p14:modId xmlns:p14="http://schemas.microsoft.com/office/powerpoint/2010/main" val="3855658279"/>
              </p:ext>
            </p:extLst>
          </p:nvPr>
        </p:nvGraphicFramePr>
        <p:xfrm>
          <a:off x="9532836" y="4438593"/>
          <a:ext cx="2070987" cy="1380282"/>
        </p:xfrm>
        <a:graphic>
          <a:graphicData uri="http://schemas.openxmlformats.org/drawingml/2006/table">
            <a:tbl>
              <a:tblPr firstRow="1" bandRow="1">
                <a:tableStyleId>{5C22544A-7EE6-4342-B048-85BDC9FD1C3A}</a:tableStyleId>
              </a:tblPr>
              <a:tblGrid>
                <a:gridCol w="690329">
                  <a:extLst>
                    <a:ext uri="{9D8B030D-6E8A-4147-A177-3AD203B41FA5}">
                      <a16:colId xmlns:a16="http://schemas.microsoft.com/office/drawing/2014/main" val="20000"/>
                    </a:ext>
                  </a:extLst>
                </a:gridCol>
                <a:gridCol w="690329">
                  <a:extLst>
                    <a:ext uri="{9D8B030D-6E8A-4147-A177-3AD203B41FA5}">
                      <a16:colId xmlns:a16="http://schemas.microsoft.com/office/drawing/2014/main" val="1403337103"/>
                    </a:ext>
                  </a:extLst>
                </a:gridCol>
                <a:gridCol w="690329">
                  <a:extLst>
                    <a:ext uri="{9D8B030D-6E8A-4147-A177-3AD203B41FA5}">
                      <a16:colId xmlns:a16="http://schemas.microsoft.com/office/drawing/2014/main" val="2703906687"/>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JA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n=510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JA, ONDER TOEZICHT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n=131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NEE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n=213 (C)</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92</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87</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89</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747944"/>
                  </a:ext>
                </a:extLst>
              </a:tr>
            </a:tbl>
          </a:graphicData>
        </a:graphic>
      </p:graphicFrame>
      <p:grpSp>
        <p:nvGrpSpPr>
          <p:cNvPr id="109" name="Group 108">
            <a:extLst>
              <a:ext uri="{FF2B5EF4-FFF2-40B4-BE49-F238E27FC236}">
                <a16:creationId xmlns:a16="http://schemas.microsoft.com/office/drawing/2014/main" id="{FDBE2369-29AB-44F2-B155-25B51C5CA6C2}"/>
              </a:ext>
            </a:extLst>
          </p:cNvPr>
          <p:cNvGrpSpPr/>
          <p:nvPr/>
        </p:nvGrpSpPr>
        <p:grpSpPr>
          <a:xfrm rot="20974182">
            <a:off x="5569955" y="4323579"/>
            <a:ext cx="438633" cy="323456"/>
            <a:chOff x="-3251352" y="562199"/>
            <a:chExt cx="4352925" cy="3209925"/>
          </a:xfrm>
        </p:grpSpPr>
        <p:pic>
          <p:nvPicPr>
            <p:cNvPr id="110" name="Graphic 109">
              <a:extLst>
                <a:ext uri="{FF2B5EF4-FFF2-40B4-BE49-F238E27FC236}">
                  <a16:creationId xmlns:a16="http://schemas.microsoft.com/office/drawing/2014/main" id="{A4C8524C-5262-4513-BB1C-C53FE4A33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11" name="Oval 110">
              <a:extLst>
                <a:ext uri="{FF2B5EF4-FFF2-40B4-BE49-F238E27FC236}">
                  <a16:creationId xmlns:a16="http://schemas.microsoft.com/office/drawing/2014/main" id="{48AF580F-437E-4324-8663-2DFD60BD123E}"/>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12" name="Table 111">
            <a:extLst>
              <a:ext uri="{FF2B5EF4-FFF2-40B4-BE49-F238E27FC236}">
                <a16:creationId xmlns:a16="http://schemas.microsoft.com/office/drawing/2014/main" id="{5A37C76A-83FA-44E0-9E31-CEDCA365DBD2}"/>
              </a:ext>
            </a:extLst>
          </p:cNvPr>
          <p:cNvGraphicFramePr>
            <a:graphicFrameLocks noGrp="1"/>
          </p:cNvGraphicFramePr>
          <p:nvPr>
            <p:extLst>
              <p:ext uri="{D42A27DB-BD31-4B8C-83A1-F6EECF244321}">
                <p14:modId xmlns:p14="http://schemas.microsoft.com/office/powerpoint/2010/main" val="2707082333"/>
              </p:ext>
            </p:extLst>
          </p:nvPr>
        </p:nvGraphicFramePr>
        <p:xfrm>
          <a:off x="5643009" y="4438595"/>
          <a:ext cx="3378844" cy="1245812"/>
        </p:xfrm>
        <a:graphic>
          <a:graphicData uri="http://schemas.openxmlformats.org/drawingml/2006/table">
            <a:tbl>
              <a:tblPr firstRow="1" bandRow="1">
                <a:tableStyleId>{5C22544A-7EE6-4342-B048-85BDC9FD1C3A}</a:tableStyleId>
              </a:tblPr>
              <a:tblGrid>
                <a:gridCol w="844711">
                  <a:extLst>
                    <a:ext uri="{9D8B030D-6E8A-4147-A177-3AD203B41FA5}">
                      <a16:colId xmlns:a16="http://schemas.microsoft.com/office/drawing/2014/main" val="20000"/>
                    </a:ext>
                  </a:extLst>
                </a:gridCol>
                <a:gridCol w="844711">
                  <a:extLst>
                    <a:ext uri="{9D8B030D-6E8A-4147-A177-3AD203B41FA5}">
                      <a16:colId xmlns:a16="http://schemas.microsoft.com/office/drawing/2014/main" val="1933854197"/>
                    </a:ext>
                  </a:extLst>
                </a:gridCol>
                <a:gridCol w="844711">
                  <a:extLst>
                    <a:ext uri="{9D8B030D-6E8A-4147-A177-3AD203B41FA5}">
                      <a16:colId xmlns:a16="http://schemas.microsoft.com/office/drawing/2014/main" val="1403337103"/>
                    </a:ext>
                  </a:extLst>
                </a:gridCol>
                <a:gridCol w="844711">
                  <a:extLst>
                    <a:ext uri="{9D8B030D-6E8A-4147-A177-3AD203B41FA5}">
                      <a16:colId xmlns:a16="http://schemas.microsoft.com/office/drawing/2014/main" val="4187813637"/>
                    </a:ext>
                  </a:extLst>
                </a:gridCol>
              </a:tblGrid>
              <a:tr h="486171">
                <a:tc>
                  <a:txBody>
                    <a:bodyPr/>
                    <a:lstStyle/>
                    <a:p>
                      <a:pPr marL="0" algn="ctr" defTabSz="914400" rtl="0" eaLnBrk="1" latinLnBrk="0" hangingPunct="1"/>
                      <a:r>
                        <a:rPr lang="en-GB" sz="900" b="1" kern="1200" dirty="0">
                          <a:solidFill>
                            <a:schemeClr val="bg1"/>
                          </a:solidFill>
                          <a:latin typeface="+mn-lt"/>
                          <a:ea typeface="+mn-ea"/>
                          <a:cs typeface="+mn-cs"/>
                        </a:rPr>
                        <a:t>0-3 JAAR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n=241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4-6 JAAR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n=206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7-10 JAAR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 n=211 (C)</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indent="-171450" algn="ctr" defTabSz="914400" rtl="0" eaLnBrk="1" latinLnBrk="0" hangingPunct="1">
                        <a:buFont typeface="Wingdings" panose="05000000000000000000" pitchFamily="2" charset="2"/>
                        <a:buChar char="Ø"/>
                      </a:pPr>
                      <a:r>
                        <a:rPr lang="en-GB" sz="900" b="1" kern="1200" dirty="0">
                          <a:solidFill>
                            <a:schemeClr val="bg1"/>
                          </a:solidFill>
                          <a:latin typeface="+mn-lt"/>
                          <a:ea typeface="+mn-ea"/>
                          <a:cs typeface="+mn-cs"/>
                        </a:rPr>
                        <a:t>10 JAAR</a:t>
                      </a:r>
                    </a:p>
                    <a:p>
                      <a:pPr marL="0" indent="0" algn="ctr" defTabSz="914400" rtl="0" eaLnBrk="1" latinLnBrk="0" hangingPunct="1">
                        <a:buFont typeface="Wingdings" panose="05000000000000000000" pitchFamily="2" charset="2"/>
                        <a:buNone/>
                      </a:pPr>
                      <a:r>
                        <a:rPr lang="en-GB" sz="900" b="0" kern="1200" dirty="0">
                          <a:solidFill>
                            <a:schemeClr val="bg1"/>
                          </a:solidFill>
                          <a:latin typeface="+mn-lt"/>
                          <a:ea typeface="+mn-ea"/>
                          <a:cs typeface="+mn-cs"/>
                        </a:rPr>
                        <a:t>n=156 (D)</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1">
                <a:tc>
                  <a:txBody>
                    <a:bodyPr/>
                    <a:lstStyle/>
                    <a:p>
                      <a:pPr marL="0" algn="ctr" defTabSz="914400" rtl="0" eaLnBrk="1" latinLnBrk="0" hangingPunct="1"/>
                      <a:r>
                        <a:rPr lang="en-GB" sz="2000" b="0" kern="1200" dirty="0">
                          <a:solidFill>
                            <a:schemeClr val="tx2"/>
                          </a:solidFill>
                          <a:latin typeface="+mn-lt"/>
                          <a:ea typeface="+mn-ea"/>
                          <a:cs typeface="+mn-cs"/>
                        </a:rPr>
                        <a:t>87</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95</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93</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93</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sp>
        <p:nvSpPr>
          <p:cNvPr id="8" name="TextBox 7">
            <a:extLst>
              <a:ext uri="{FF2B5EF4-FFF2-40B4-BE49-F238E27FC236}">
                <a16:creationId xmlns:a16="http://schemas.microsoft.com/office/drawing/2014/main" id="{B088717A-79A3-4803-864B-7E790BE23EE1}"/>
              </a:ext>
            </a:extLst>
          </p:cNvPr>
          <p:cNvSpPr txBox="1"/>
          <p:nvPr/>
        </p:nvSpPr>
        <p:spPr>
          <a:xfrm>
            <a:off x="3785414" y="3388312"/>
            <a:ext cx="136256" cy="246221"/>
          </a:xfrm>
          <a:prstGeom prst="rect">
            <a:avLst/>
          </a:prstGeom>
        </p:spPr>
        <p:txBody>
          <a:bodyPr vert="horz" wrap="square" lIns="0" tIns="0" rIns="0" bIns="0" rtlCol="0">
            <a:spAutoFit/>
          </a:bodyPr>
          <a:lstStyle/>
          <a:p>
            <a:pPr algn="l"/>
            <a:r>
              <a:rPr lang="nl-BE" sz="1600" dirty="0">
                <a:solidFill>
                  <a:schemeClr val="tx2"/>
                </a:solidFill>
              </a:rPr>
              <a:t>B</a:t>
            </a:r>
          </a:p>
        </p:txBody>
      </p:sp>
      <p:sp>
        <p:nvSpPr>
          <p:cNvPr id="43" name="Rectangle 42">
            <a:extLst>
              <a:ext uri="{FF2B5EF4-FFF2-40B4-BE49-F238E27FC236}">
                <a16:creationId xmlns:a16="http://schemas.microsoft.com/office/drawing/2014/main" id="{77B9D82A-16E1-4824-BB6B-CC5D65545271}"/>
              </a:ext>
            </a:extLst>
          </p:cNvPr>
          <p:cNvSpPr/>
          <p:nvPr/>
        </p:nvSpPr>
        <p:spPr>
          <a:xfrm>
            <a:off x="3378595" y="1523136"/>
            <a:ext cx="8408493" cy="365091"/>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lstStyle/>
          <a:p>
            <a:pPr algn="ctr"/>
            <a:r>
              <a:rPr lang="en-US" sz="1600" b="1" dirty="0">
                <a:solidFill>
                  <a:schemeClr val="bg1"/>
                </a:solidFill>
              </a:rPr>
              <a:t>PERCENTAGE GESTERILISEERD</a:t>
            </a:r>
          </a:p>
        </p:txBody>
      </p:sp>
      <p:sp>
        <p:nvSpPr>
          <p:cNvPr id="44" name="TextBox 43">
            <a:extLst>
              <a:ext uri="{FF2B5EF4-FFF2-40B4-BE49-F238E27FC236}">
                <a16:creationId xmlns:a16="http://schemas.microsoft.com/office/drawing/2014/main" id="{0096C681-6CC5-4678-976D-A3274C23B5BC}"/>
              </a:ext>
            </a:extLst>
          </p:cNvPr>
          <p:cNvSpPr txBox="1"/>
          <p:nvPr/>
        </p:nvSpPr>
        <p:spPr>
          <a:xfrm>
            <a:off x="8967172" y="3390921"/>
            <a:ext cx="136256" cy="246221"/>
          </a:xfrm>
          <a:prstGeom prst="rect">
            <a:avLst/>
          </a:prstGeom>
        </p:spPr>
        <p:txBody>
          <a:bodyPr vert="horz" wrap="square" lIns="0" tIns="0" rIns="0" bIns="0" rtlCol="0">
            <a:spAutoFit/>
          </a:bodyPr>
          <a:lstStyle/>
          <a:p>
            <a:pPr algn="l"/>
            <a:r>
              <a:rPr lang="nl-BE" sz="1600" dirty="0">
                <a:solidFill>
                  <a:schemeClr val="tx2"/>
                </a:solidFill>
              </a:rPr>
              <a:t>C</a:t>
            </a:r>
          </a:p>
        </p:txBody>
      </p:sp>
      <p:sp>
        <p:nvSpPr>
          <p:cNvPr id="45" name="TextBox 44">
            <a:extLst>
              <a:ext uri="{FF2B5EF4-FFF2-40B4-BE49-F238E27FC236}">
                <a16:creationId xmlns:a16="http://schemas.microsoft.com/office/drawing/2014/main" id="{08139334-0E90-4680-819F-E999F8A1C3C7}"/>
              </a:ext>
            </a:extLst>
          </p:cNvPr>
          <p:cNvSpPr txBox="1"/>
          <p:nvPr/>
        </p:nvSpPr>
        <p:spPr>
          <a:xfrm>
            <a:off x="6916989" y="3352699"/>
            <a:ext cx="552996" cy="246221"/>
          </a:xfrm>
          <a:prstGeom prst="rect">
            <a:avLst/>
          </a:prstGeom>
        </p:spPr>
        <p:txBody>
          <a:bodyPr vert="horz" wrap="square" lIns="0" tIns="0" rIns="0" bIns="0" rtlCol="0">
            <a:spAutoFit/>
          </a:bodyPr>
          <a:lstStyle/>
          <a:p>
            <a:pPr algn="l"/>
            <a:r>
              <a:rPr lang="nl-BE" sz="1600" dirty="0">
                <a:solidFill>
                  <a:schemeClr val="tx2"/>
                </a:solidFill>
              </a:rPr>
              <a:t>AC</a:t>
            </a:r>
          </a:p>
        </p:txBody>
      </p:sp>
      <p:sp>
        <p:nvSpPr>
          <p:cNvPr id="47" name="TextBox 46">
            <a:extLst>
              <a:ext uri="{FF2B5EF4-FFF2-40B4-BE49-F238E27FC236}">
                <a16:creationId xmlns:a16="http://schemas.microsoft.com/office/drawing/2014/main" id="{C81918BA-30D9-4E55-AA20-07FFD40EF937}"/>
              </a:ext>
            </a:extLst>
          </p:cNvPr>
          <p:cNvSpPr txBox="1"/>
          <p:nvPr/>
        </p:nvSpPr>
        <p:spPr>
          <a:xfrm>
            <a:off x="6780384" y="5425497"/>
            <a:ext cx="136256" cy="246221"/>
          </a:xfrm>
          <a:prstGeom prst="rect">
            <a:avLst/>
          </a:prstGeom>
        </p:spPr>
        <p:txBody>
          <a:bodyPr vert="horz" wrap="square" lIns="0" tIns="0" rIns="0" bIns="0" rtlCol="0">
            <a:spAutoFit/>
          </a:bodyPr>
          <a:lstStyle/>
          <a:p>
            <a:pPr algn="l"/>
            <a:r>
              <a:rPr lang="nl-BE" sz="1600" dirty="0">
                <a:solidFill>
                  <a:schemeClr val="tx2"/>
                </a:solidFill>
              </a:rPr>
              <a:t>A</a:t>
            </a:r>
          </a:p>
        </p:txBody>
      </p:sp>
    </p:spTree>
    <p:extLst>
      <p:ext uri="{BB962C8B-B14F-4D97-AF65-F5344CB8AC3E}">
        <p14:creationId xmlns:p14="http://schemas.microsoft.com/office/powerpoint/2010/main" val="270721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4097451425"/>
              </p:ext>
            </p:extLst>
          </p:nvPr>
        </p:nvGraphicFramePr>
        <p:xfrm>
          <a:off x="245759" y="2133599"/>
          <a:ext cx="11376000" cy="4116057"/>
        </p:xfrm>
        <a:graphic>
          <a:graphicData uri="http://schemas.openxmlformats.org/drawingml/2006/table">
            <a:tbl>
              <a:tblPr firstRow="1" bandRow="1">
                <a:tableStyleId>{2D5ABB26-0587-4C30-8999-92F81FD0307C}</a:tableStyleId>
              </a:tblPr>
              <a:tblGrid>
                <a:gridCol w="3276000">
                  <a:extLst>
                    <a:ext uri="{9D8B030D-6E8A-4147-A177-3AD203B41FA5}">
                      <a16:colId xmlns:a16="http://schemas.microsoft.com/office/drawing/2014/main" val="2457120873"/>
                    </a:ext>
                  </a:extLst>
                </a:gridCol>
                <a:gridCol w="2700000">
                  <a:extLst>
                    <a:ext uri="{9D8B030D-6E8A-4147-A177-3AD203B41FA5}">
                      <a16:colId xmlns:a16="http://schemas.microsoft.com/office/drawing/2014/main" val="943016155"/>
                    </a:ext>
                  </a:extLst>
                </a:gridCol>
                <a:gridCol w="2700000">
                  <a:extLst>
                    <a:ext uri="{9D8B030D-6E8A-4147-A177-3AD203B41FA5}">
                      <a16:colId xmlns:a16="http://schemas.microsoft.com/office/drawing/2014/main" val="2434802137"/>
                    </a:ext>
                  </a:extLst>
                </a:gridCol>
                <a:gridCol w="2700000">
                  <a:extLst>
                    <a:ext uri="{9D8B030D-6E8A-4147-A177-3AD203B41FA5}">
                      <a16:colId xmlns:a16="http://schemas.microsoft.com/office/drawing/2014/main" val="3401884954"/>
                    </a:ext>
                  </a:extLst>
                </a:gridCol>
              </a:tblGrid>
              <a:tr h="374187">
                <a:tc>
                  <a:txBody>
                    <a:bodyPr/>
                    <a:lstStyle/>
                    <a:p>
                      <a:pPr marL="0" algn="r" defTabSz="914400" rtl="0" eaLnBrk="1" fontAlgn="b" latinLnBrk="0" hangingPunct="1"/>
                      <a:r>
                        <a:rPr lang="nl-NL" sz="1000" b="0" kern="1200" dirty="0">
                          <a:solidFill>
                            <a:schemeClr val="tx1"/>
                          </a:solidFill>
                          <a:latin typeface="+mn-lt"/>
                          <a:ea typeface="+mn-ea"/>
                          <a:cs typeface="+mn-cs"/>
                        </a:rPr>
                        <a:t>Ik wil geen nestje (veroorzaken)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74187">
                <a:tc>
                  <a:txBody>
                    <a:bodyPr/>
                    <a:lstStyle/>
                    <a:p>
                      <a:pPr marL="0" algn="r" defTabSz="914400" rtl="0" eaLnBrk="1" fontAlgn="b" latinLnBrk="0" hangingPunct="1"/>
                      <a:r>
                        <a:rPr lang="nl-BE" sz="1000" b="0" kern="1200" dirty="0">
                          <a:solidFill>
                            <a:schemeClr val="tx1"/>
                          </a:solidFill>
                          <a:latin typeface="+mn-lt"/>
                          <a:ea typeface="+mn-ea"/>
                          <a:cs typeface="+mn-cs"/>
                        </a:rPr>
                        <a:t>Dit is verplicht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74187">
                <a:tc>
                  <a:txBody>
                    <a:bodyPr/>
                    <a:lstStyle/>
                    <a:p>
                      <a:pPr marL="0" algn="r" defTabSz="914400" rtl="0" eaLnBrk="1" fontAlgn="b" latinLnBrk="0" hangingPunct="1"/>
                      <a:r>
                        <a:rPr lang="nl-NL" sz="1000" b="0" kern="1200" dirty="0">
                          <a:solidFill>
                            <a:schemeClr val="tx1"/>
                          </a:solidFill>
                          <a:latin typeface="+mn-lt"/>
                          <a:ea typeface="+mn-ea"/>
                          <a:cs typeface="+mn-cs"/>
                        </a:rPr>
                        <a:t>Om de overvloed aan (zwerf/straat)katten tegen te gaan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74187">
                <a:tc>
                  <a:txBody>
                    <a:bodyPr/>
                    <a:lstStyle/>
                    <a:p>
                      <a:pPr marL="0" algn="r" defTabSz="914400" rtl="0" eaLnBrk="1" fontAlgn="b" latinLnBrk="0" hangingPunct="1"/>
                      <a:r>
                        <a:rPr lang="nl-NL" sz="1000" b="0" kern="1200" dirty="0">
                          <a:solidFill>
                            <a:schemeClr val="tx1"/>
                          </a:solidFill>
                          <a:latin typeface="+mn-lt"/>
                          <a:ea typeface="+mn-ea"/>
                          <a:cs typeface="+mn-cs"/>
                        </a:rPr>
                        <a:t>Dit maakt de kat rustiger</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74187">
                <a:tc>
                  <a:txBody>
                    <a:bodyPr/>
                    <a:lstStyle/>
                    <a:p>
                      <a:pPr marL="0" algn="r" defTabSz="914400" rtl="0" eaLnBrk="1" fontAlgn="b" latinLnBrk="0" hangingPunct="1"/>
                      <a:r>
                        <a:rPr lang="nl-NL" sz="1000" b="0" kern="1200" dirty="0">
                          <a:solidFill>
                            <a:schemeClr val="tx1"/>
                          </a:solidFill>
                          <a:latin typeface="+mn-lt"/>
                          <a:ea typeface="+mn-ea"/>
                          <a:cs typeface="+mn-cs"/>
                        </a:rPr>
                        <a:t>Asielen zitten al vol met katten en ik wil niet bijdragen aan het probleem</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74187">
                <a:tc>
                  <a:txBody>
                    <a:bodyPr/>
                    <a:lstStyle/>
                    <a:p>
                      <a:pPr marL="0" algn="r" defTabSz="914400" rtl="0" eaLnBrk="1" fontAlgn="b" latinLnBrk="0" hangingPunct="1"/>
                      <a:r>
                        <a:rPr lang="nl-NL" sz="1000" b="0" kern="1200" dirty="0">
                          <a:solidFill>
                            <a:schemeClr val="tx1"/>
                          </a:solidFill>
                          <a:latin typeface="+mn-lt"/>
                          <a:ea typeface="+mn-ea"/>
                          <a:cs typeface="+mn-cs"/>
                        </a:rPr>
                        <a:t>Was al gesteriliseerd/gecastreerd bij aankoop/bij adoptie/ toen ik deze kreeg/ toen deze bij me toe kwam</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74187">
                <a:tc>
                  <a:txBody>
                    <a:bodyPr/>
                    <a:lstStyle/>
                    <a:p>
                      <a:pPr marL="0" algn="r" defTabSz="914400" rtl="0" eaLnBrk="1" fontAlgn="b" latinLnBrk="0" hangingPunct="1"/>
                      <a:r>
                        <a:rPr lang="nl-NL" sz="1000" b="0" kern="1200" dirty="0">
                          <a:solidFill>
                            <a:schemeClr val="tx1"/>
                          </a:solidFill>
                          <a:latin typeface="+mn-lt"/>
                          <a:ea typeface="+mn-ea"/>
                          <a:cs typeface="+mn-cs"/>
                        </a:rPr>
                        <a:t>Beter voor de gezondheid van de kat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374187">
                <a:tc>
                  <a:txBody>
                    <a:bodyPr/>
                    <a:lstStyle/>
                    <a:p>
                      <a:pPr marL="0" algn="r" defTabSz="914400" rtl="0" eaLnBrk="1" fontAlgn="b" latinLnBrk="0" hangingPunct="1"/>
                      <a:r>
                        <a:rPr lang="nl-NL" sz="1000" b="0" kern="1200" dirty="0">
                          <a:solidFill>
                            <a:schemeClr val="tx1"/>
                          </a:solidFill>
                          <a:latin typeface="+mn-lt"/>
                          <a:ea typeface="+mn-ea"/>
                          <a:cs typeface="+mn-cs"/>
                        </a:rPr>
                        <a:t>Anders gaat een kater ‘sproeien’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374187">
                <a:tc>
                  <a:txBody>
                    <a:bodyPr/>
                    <a:lstStyle/>
                    <a:p>
                      <a:pPr marL="0" algn="r" defTabSz="914400" rtl="0" eaLnBrk="1" fontAlgn="b" latinLnBrk="0" hangingPunct="1"/>
                      <a:r>
                        <a:rPr lang="nl-NL" sz="1000" b="0" kern="1200" dirty="0">
                          <a:solidFill>
                            <a:schemeClr val="tx1"/>
                          </a:solidFill>
                          <a:latin typeface="+mn-lt"/>
                          <a:ea typeface="+mn-ea"/>
                          <a:cs typeface="+mn-cs"/>
                        </a:rPr>
                        <a:t>Aangeraden door dierenarts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74187">
                <a:tc>
                  <a:txBody>
                    <a:bodyPr/>
                    <a:lstStyle/>
                    <a:p>
                      <a:pPr marL="0" algn="r" defTabSz="914400" rtl="0" eaLnBrk="1" fontAlgn="b" latinLnBrk="0" hangingPunct="1"/>
                      <a:r>
                        <a:rPr lang="nl-BE" sz="1000" b="0" kern="1200" dirty="0">
                          <a:solidFill>
                            <a:schemeClr val="tx1"/>
                          </a:solidFill>
                          <a:latin typeface="+mn-lt"/>
                          <a:ea typeface="+mn-ea"/>
                          <a:cs typeface="+mn-cs"/>
                        </a:rPr>
                        <a:t>Andere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74187">
                <a:tc>
                  <a:txBody>
                    <a:bodyPr/>
                    <a:lstStyle/>
                    <a:p>
                      <a:pPr marL="0" algn="r" defTabSz="914400" rtl="0" eaLnBrk="1" fontAlgn="b" latinLnBrk="0" hangingPunct="1"/>
                      <a:r>
                        <a:rPr lang="nl-BE" sz="1000" b="0" i="1" kern="1200" dirty="0">
                          <a:solidFill>
                            <a:schemeClr val="bg2"/>
                          </a:solidFill>
                          <a:latin typeface="+mn-lt"/>
                          <a:ea typeface="+mn-ea"/>
                          <a:cs typeface="+mn-cs"/>
                        </a:rPr>
                        <a:t>Gemiddeld aantal antwoorden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647769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2895673821"/>
              </p:ext>
            </p:extLst>
          </p:nvPr>
        </p:nvGraphicFramePr>
        <p:xfrm>
          <a:off x="3684096" y="2133600"/>
          <a:ext cx="2697653" cy="37789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376026" cy="719138"/>
          </a:xfrm>
        </p:spPr>
        <p:txBody>
          <a:bodyPr/>
          <a:lstStyle/>
          <a:p>
            <a:r>
              <a:rPr lang="nl-BE" dirty="0"/>
              <a:t>26% van de katten in Vlaanderen zijn gesteriliseerd omwille van de wettelijke verplichting. Voor kattinnen is de belangrijkste reden voor sterilisatie het niet willen van een nestje. Voor katers zijn de belangrijkste redenen dat een kater anders gaat sproeien, dat het verplicht is, het niet willen veroorzaken van een nestje en dat katers na sterilisatie rustiger zijn.</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nl-BE" dirty="0"/>
              <a:t>Basis:	Gesteriliseerde katten in Vlaanderen (n=781)</a:t>
            </a:r>
          </a:p>
          <a:p>
            <a:r>
              <a:rPr lang="nl-BE" dirty="0"/>
              <a:t>Vraag:	</a:t>
            </a:r>
            <a:r>
              <a:rPr lang="nl-NL" dirty="0"/>
              <a:t>Q9. Waarom heeft u ervoor gekozen uw kat te laten steriliseren/castreren?</a:t>
            </a:r>
          </a:p>
          <a:p>
            <a:r>
              <a:rPr lang="nl-NL" dirty="0"/>
              <a:t>ABCD:	95% significantie niveau </a:t>
            </a:r>
          </a:p>
          <a:p>
            <a:r>
              <a:rPr lang="nl-NL" dirty="0"/>
              <a:t>*	Schatting op basis van 1 566 141 gesteriliseerde katten in Vlaanderen</a:t>
            </a:r>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13</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Drivers sterilisatie</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3702905182"/>
              </p:ext>
            </p:extLst>
          </p:nvPr>
        </p:nvGraphicFramePr>
        <p:xfrm>
          <a:off x="3684097" y="1484313"/>
          <a:ext cx="8100000" cy="647964"/>
        </p:xfrm>
        <a:graphic>
          <a:graphicData uri="http://schemas.openxmlformats.org/drawingml/2006/table">
            <a:tbl>
              <a:tblPr firstRow="1" bandRow="1">
                <a:tableStyleId>{2D5ABB26-0587-4C30-8999-92F81FD0307C}</a:tableStyleId>
              </a:tblPr>
              <a:tblGrid>
                <a:gridCol w="2547891">
                  <a:extLst>
                    <a:ext uri="{9D8B030D-6E8A-4147-A177-3AD203B41FA5}">
                      <a16:colId xmlns:a16="http://schemas.microsoft.com/office/drawing/2014/main" val="2820400169"/>
                    </a:ext>
                  </a:extLst>
                </a:gridCol>
                <a:gridCol w="2852109">
                  <a:extLst>
                    <a:ext uri="{9D8B030D-6E8A-4147-A177-3AD203B41FA5}">
                      <a16:colId xmlns:a16="http://schemas.microsoft.com/office/drawing/2014/main" val="3982777495"/>
                    </a:ext>
                  </a:extLst>
                </a:gridCol>
                <a:gridCol w="2700000">
                  <a:extLst>
                    <a:ext uri="{9D8B030D-6E8A-4147-A177-3AD203B41FA5}">
                      <a16:colId xmlns:a16="http://schemas.microsoft.com/office/drawing/2014/main" val="1442247664"/>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algn="l" defTabSz="914400" rtl="0" eaLnBrk="1" latinLnBrk="0" hangingPunct="1"/>
                      <a:r>
                        <a:rPr lang="en-US" sz="1200" b="0" kern="1200" dirty="0">
                          <a:solidFill>
                            <a:schemeClr val="bg1"/>
                          </a:solidFill>
                          <a:latin typeface="+mj-lt"/>
                          <a:ea typeface="+mn-ea"/>
                          <a:cs typeface="+mn-cs"/>
                        </a:rPr>
                        <a:t>GESLACHT KAT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600" dirty="0">
                        <a:latin typeface="+mj-lt"/>
                      </a:endParaRPr>
                    </a:p>
                  </a:txBody>
                  <a:tcPr marL="0" marR="0" marT="0" marB="0" anchor="ct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KATER</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mn-lt"/>
                        </a:rPr>
                        <a:t>KATTIN</a:t>
                      </a:r>
                      <a:endParaRPr lang="en-US" sz="1200" b="1" kern="1200" dirty="0">
                        <a:solidFill>
                          <a:schemeClr val="accent1"/>
                        </a:solidFill>
                        <a:latin typeface="+mn-lt"/>
                        <a:ea typeface="+mn-ea"/>
                        <a:cs typeface="+mn-cs"/>
                      </a:endParaRP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(n=781)</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(n=383)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lumMod val="50000"/>
                              <a:lumOff val="50000"/>
                            </a:schemeClr>
                          </a:solidFill>
                          <a:latin typeface="+mn-lt"/>
                        </a:rPr>
                        <a:t>(n=398) – (B)</a:t>
                      </a:r>
                      <a:endParaRPr lang="en-US" sz="1000" b="0" kern="1200" dirty="0">
                        <a:solidFill>
                          <a:schemeClr val="tx1">
                            <a:lumMod val="50000"/>
                            <a:lumOff val="50000"/>
                          </a:schemeClr>
                        </a:solidFill>
                        <a:latin typeface="+mn-lt"/>
                        <a:ea typeface="+mn-ea"/>
                        <a:cs typeface="+mn-cs"/>
                      </a:endParaRP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graphicFrame>
        <p:nvGraphicFramePr>
          <p:cNvPr id="16" name="Chart 15">
            <a:extLst>
              <a:ext uri="{FF2B5EF4-FFF2-40B4-BE49-F238E27FC236}">
                <a16:creationId xmlns:a16="http://schemas.microsoft.com/office/drawing/2014/main" id="{10455FB4-6BEA-497D-884B-33E170F9F47E}"/>
              </a:ext>
            </a:extLst>
          </p:cNvPr>
          <p:cNvGraphicFramePr/>
          <p:nvPr>
            <p:extLst>
              <p:ext uri="{D42A27DB-BD31-4B8C-83A1-F6EECF244321}">
                <p14:modId xmlns:p14="http://schemas.microsoft.com/office/powerpoint/2010/main" val="4137168411"/>
              </p:ext>
            </p:extLst>
          </p:nvPr>
        </p:nvGraphicFramePr>
        <p:xfrm>
          <a:off x="9086334" y="2133600"/>
          <a:ext cx="2697653" cy="37789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2DF1AA51-FB19-4BEB-AC9B-A810D6346650}"/>
              </a:ext>
            </a:extLst>
          </p:cNvPr>
          <p:cNvGraphicFramePr/>
          <p:nvPr>
            <p:extLst>
              <p:ext uri="{D42A27DB-BD31-4B8C-83A1-F6EECF244321}">
                <p14:modId xmlns:p14="http://schemas.microsoft.com/office/powerpoint/2010/main" val="2202997908"/>
              </p:ext>
            </p:extLst>
          </p:nvPr>
        </p:nvGraphicFramePr>
        <p:xfrm>
          <a:off x="6385215" y="2133600"/>
          <a:ext cx="2697653" cy="3778944"/>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5A195CBA-48CA-48F8-8869-989FD7699932}"/>
              </a:ext>
            </a:extLst>
          </p:cNvPr>
          <p:cNvSpPr txBox="1"/>
          <p:nvPr/>
        </p:nvSpPr>
        <p:spPr>
          <a:xfrm>
            <a:off x="10507391" y="2253765"/>
            <a:ext cx="102592" cy="169277"/>
          </a:xfrm>
          <a:prstGeom prst="rect">
            <a:avLst/>
          </a:prstGeom>
        </p:spPr>
        <p:txBody>
          <a:bodyPr vert="horz" wrap="none" lIns="0" tIns="0" rIns="0" bIns="0" rtlCol="0">
            <a:spAutoFit/>
          </a:bodyPr>
          <a:lstStyle/>
          <a:p>
            <a:pPr algn="l"/>
            <a:r>
              <a:rPr lang="en-US" sz="1100" b="1" dirty="0">
                <a:solidFill>
                  <a:schemeClr val="bg2"/>
                </a:solidFill>
              </a:rPr>
              <a:t>A</a:t>
            </a:r>
          </a:p>
        </p:txBody>
      </p:sp>
      <p:sp>
        <p:nvSpPr>
          <p:cNvPr id="26" name="TextBox 25">
            <a:extLst>
              <a:ext uri="{FF2B5EF4-FFF2-40B4-BE49-F238E27FC236}">
                <a16:creationId xmlns:a16="http://schemas.microsoft.com/office/drawing/2014/main" id="{5ECEA367-0FE3-4F0A-B64C-5F1441F3D105}"/>
              </a:ext>
            </a:extLst>
          </p:cNvPr>
          <p:cNvSpPr txBox="1"/>
          <p:nvPr/>
        </p:nvSpPr>
        <p:spPr>
          <a:xfrm>
            <a:off x="7407543" y="4865532"/>
            <a:ext cx="102592" cy="169277"/>
          </a:xfrm>
          <a:prstGeom prst="rect">
            <a:avLst/>
          </a:prstGeom>
        </p:spPr>
        <p:txBody>
          <a:bodyPr vert="horz" wrap="none" lIns="0" tIns="0" rIns="0" bIns="0" rtlCol="0">
            <a:spAutoFit/>
          </a:bodyPr>
          <a:lstStyle/>
          <a:p>
            <a:pPr algn="l"/>
            <a:r>
              <a:rPr lang="en-US" sz="1100" b="1" dirty="0">
                <a:solidFill>
                  <a:schemeClr val="bg2"/>
                </a:solidFill>
              </a:rPr>
              <a:t>B</a:t>
            </a:r>
          </a:p>
        </p:txBody>
      </p:sp>
      <p:sp>
        <p:nvSpPr>
          <p:cNvPr id="27" name="TextBox 26">
            <a:extLst>
              <a:ext uri="{FF2B5EF4-FFF2-40B4-BE49-F238E27FC236}">
                <a16:creationId xmlns:a16="http://schemas.microsoft.com/office/drawing/2014/main" id="{F74FD68C-11A4-4617-A3ED-D67BDFEF9E5B}"/>
              </a:ext>
            </a:extLst>
          </p:cNvPr>
          <p:cNvSpPr txBox="1"/>
          <p:nvPr/>
        </p:nvSpPr>
        <p:spPr>
          <a:xfrm>
            <a:off x="7393475" y="3387877"/>
            <a:ext cx="102592" cy="169277"/>
          </a:xfrm>
          <a:prstGeom prst="rect">
            <a:avLst/>
          </a:prstGeom>
        </p:spPr>
        <p:txBody>
          <a:bodyPr vert="horz" wrap="none" lIns="0" tIns="0" rIns="0" bIns="0" rtlCol="0">
            <a:spAutoFit/>
          </a:bodyPr>
          <a:lstStyle/>
          <a:p>
            <a:pPr algn="l"/>
            <a:r>
              <a:rPr lang="en-US" sz="1100" b="1" dirty="0">
                <a:solidFill>
                  <a:schemeClr val="bg2"/>
                </a:solidFill>
              </a:rPr>
              <a:t>B</a:t>
            </a:r>
          </a:p>
        </p:txBody>
      </p:sp>
      <p:sp>
        <p:nvSpPr>
          <p:cNvPr id="35" name="Rectangle 34">
            <a:extLst>
              <a:ext uri="{FF2B5EF4-FFF2-40B4-BE49-F238E27FC236}">
                <a16:creationId xmlns:a16="http://schemas.microsoft.com/office/drawing/2014/main" id="{547F0545-6B21-4067-BC1E-27E09F1F576E}"/>
              </a:ext>
            </a:extLst>
          </p:cNvPr>
          <p:cNvSpPr>
            <a:spLocks/>
          </p:cNvSpPr>
          <p:nvPr/>
        </p:nvSpPr>
        <p:spPr>
          <a:xfrm>
            <a:off x="3680630"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2"/>
                </a:solidFill>
              </a:rPr>
              <a:t>2,1</a:t>
            </a:r>
          </a:p>
        </p:txBody>
      </p:sp>
      <p:sp>
        <p:nvSpPr>
          <p:cNvPr id="36" name="Rectangle 35">
            <a:extLst>
              <a:ext uri="{FF2B5EF4-FFF2-40B4-BE49-F238E27FC236}">
                <a16:creationId xmlns:a16="http://schemas.microsoft.com/office/drawing/2014/main" id="{D7196EBF-3B0C-488A-A22D-825272EBB5E0}"/>
              </a:ext>
            </a:extLst>
          </p:cNvPr>
          <p:cNvSpPr>
            <a:spLocks/>
          </p:cNvSpPr>
          <p:nvPr/>
        </p:nvSpPr>
        <p:spPr>
          <a:xfrm>
            <a:off x="6381749"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2"/>
                </a:solidFill>
              </a:rPr>
              <a:t>2,2</a:t>
            </a:r>
          </a:p>
        </p:txBody>
      </p:sp>
      <p:sp>
        <p:nvSpPr>
          <p:cNvPr id="37" name="Rectangle 36">
            <a:extLst>
              <a:ext uri="{FF2B5EF4-FFF2-40B4-BE49-F238E27FC236}">
                <a16:creationId xmlns:a16="http://schemas.microsoft.com/office/drawing/2014/main" id="{B6A840E4-A515-453C-BA7C-8E308026539A}"/>
              </a:ext>
            </a:extLst>
          </p:cNvPr>
          <p:cNvSpPr>
            <a:spLocks/>
          </p:cNvSpPr>
          <p:nvPr/>
        </p:nvSpPr>
        <p:spPr>
          <a:xfrm>
            <a:off x="9066604"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2"/>
                </a:solidFill>
              </a:rPr>
              <a:t>2,0</a:t>
            </a:r>
          </a:p>
        </p:txBody>
      </p:sp>
      <p:graphicFrame>
        <p:nvGraphicFramePr>
          <p:cNvPr id="4" name="Table 6">
            <a:extLst>
              <a:ext uri="{FF2B5EF4-FFF2-40B4-BE49-F238E27FC236}">
                <a16:creationId xmlns:a16="http://schemas.microsoft.com/office/drawing/2014/main" id="{66B72A79-29B2-4724-9C54-FA6E027B8740}"/>
              </a:ext>
            </a:extLst>
          </p:cNvPr>
          <p:cNvGraphicFramePr>
            <a:graphicFrameLocks noGrp="1"/>
          </p:cNvGraphicFramePr>
          <p:nvPr>
            <p:extLst>
              <p:ext uri="{D42A27DB-BD31-4B8C-83A1-F6EECF244321}">
                <p14:modId xmlns:p14="http://schemas.microsoft.com/office/powerpoint/2010/main" val="3467042230"/>
              </p:ext>
            </p:extLst>
          </p:nvPr>
        </p:nvGraphicFramePr>
        <p:xfrm>
          <a:off x="5090034" y="2115318"/>
          <a:ext cx="894080" cy="3354084"/>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72676">
                <a:tc>
                  <a:txBody>
                    <a:bodyPr/>
                    <a:lstStyle/>
                    <a:p>
                      <a:pPr algn="ctr" fontAlgn="b"/>
                      <a:r>
                        <a:rPr lang="nl-BE" sz="1100" b="0" i="0" u="none" strike="noStrike">
                          <a:solidFill>
                            <a:srgbClr val="000000"/>
                          </a:solidFill>
                          <a:effectLst/>
                          <a:latin typeface="+mn-lt"/>
                        </a:rPr>
                        <a:t>602808</a:t>
                      </a:r>
                    </a:p>
                  </a:txBody>
                  <a:tcPr marL="9525" marR="9525" marT="9525" marB="0" anchor="ctr"/>
                </a:tc>
                <a:extLst>
                  <a:ext uri="{0D108BD9-81ED-4DB2-BD59-A6C34878D82A}">
                    <a16:rowId xmlns:a16="http://schemas.microsoft.com/office/drawing/2014/main" val="2609975273"/>
                  </a:ext>
                </a:extLst>
              </a:tr>
              <a:tr h="372676">
                <a:tc>
                  <a:txBody>
                    <a:bodyPr/>
                    <a:lstStyle/>
                    <a:p>
                      <a:pPr algn="ctr" fontAlgn="b"/>
                      <a:r>
                        <a:rPr lang="nl-BE" sz="1100" b="0" i="0" u="none" strike="noStrike">
                          <a:solidFill>
                            <a:srgbClr val="000000"/>
                          </a:solidFill>
                          <a:effectLst/>
                          <a:latin typeface="+mn-lt"/>
                        </a:rPr>
                        <a:t>406257</a:t>
                      </a:r>
                    </a:p>
                  </a:txBody>
                  <a:tcPr marL="9525" marR="9525" marT="9525" marB="0" anchor="ctr"/>
                </a:tc>
                <a:extLst>
                  <a:ext uri="{0D108BD9-81ED-4DB2-BD59-A6C34878D82A}">
                    <a16:rowId xmlns:a16="http://schemas.microsoft.com/office/drawing/2014/main" val="967239476"/>
                  </a:ext>
                </a:extLst>
              </a:tr>
              <a:tr h="372676">
                <a:tc>
                  <a:txBody>
                    <a:bodyPr/>
                    <a:lstStyle/>
                    <a:p>
                      <a:pPr algn="ctr" fontAlgn="b"/>
                      <a:r>
                        <a:rPr lang="nl-BE" sz="1100" b="0" i="0" u="none" strike="noStrike" dirty="0">
                          <a:solidFill>
                            <a:srgbClr val="000000"/>
                          </a:solidFill>
                          <a:effectLst/>
                          <a:latin typeface="+mn-lt"/>
                        </a:rPr>
                        <a:t>406257</a:t>
                      </a:r>
                    </a:p>
                  </a:txBody>
                  <a:tcPr marL="9525" marR="9525" marT="9525" marB="0" anchor="ctr"/>
                </a:tc>
                <a:extLst>
                  <a:ext uri="{0D108BD9-81ED-4DB2-BD59-A6C34878D82A}">
                    <a16:rowId xmlns:a16="http://schemas.microsoft.com/office/drawing/2014/main" val="3273778852"/>
                  </a:ext>
                </a:extLst>
              </a:tr>
              <a:tr h="372676">
                <a:tc>
                  <a:txBody>
                    <a:bodyPr/>
                    <a:lstStyle/>
                    <a:p>
                      <a:pPr algn="ctr" fontAlgn="b"/>
                      <a:r>
                        <a:rPr lang="nl-BE" sz="1100" b="0" i="0" u="none" strike="noStrike" dirty="0">
                          <a:solidFill>
                            <a:srgbClr val="000000"/>
                          </a:solidFill>
                          <a:effectLst/>
                          <a:latin typeface="+mn-lt"/>
                        </a:rPr>
                        <a:t>394824</a:t>
                      </a:r>
                    </a:p>
                  </a:txBody>
                  <a:tcPr marL="9525" marR="9525" marT="9525" marB="0" anchor="ctr"/>
                </a:tc>
                <a:extLst>
                  <a:ext uri="{0D108BD9-81ED-4DB2-BD59-A6C34878D82A}">
                    <a16:rowId xmlns:a16="http://schemas.microsoft.com/office/drawing/2014/main" val="497980917"/>
                  </a:ext>
                </a:extLst>
              </a:tr>
              <a:tr h="372676">
                <a:tc>
                  <a:txBody>
                    <a:bodyPr/>
                    <a:lstStyle/>
                    <a:p>
                      <a:pPr algn="ctr" fontAlgn="b"/>
                      <a:r>
                        <a:rPr lang="nl-BE" sz="1100" b="0" i="0" u="none" strike="noStrike">
                          <a:solidFill>
                            <a:srgbClr val="000000"/>
                          </a:solidFill>
                          <a:effectLst/>
                          <a:latin typeface="+mn-lt"/>
                        </a:rPr>
                        <a:t>360526</a:t>
                      </a:r>
                    </a:p>
                  </a:txBody>
                  <a:tcPr marL="9525" marR="9525" marT="9525" marB="0" anchor="ctr"/>
                </a:tc>
                <a:extLst>
                  <a:ext uri="{0D108BD9-81ED-4DB2-BD59-A6C34878D82A}">
                    <a16:rowId xmlns:a16="http://schemas.microsoft.com/office/drawing/2014/main" val="1650267003"/>
                  </a:ext>
                </a:extLst>
              </a:tr>
              <a:tr h="372676">
                <a:tc>
                  <a:txBody>
                    <a:bodyPr/>
                    <a:lstStyle/>
                    <a:p>
                      <a:pPr algn="ctr" fontAlgn="b"/>
                      <a:r>
                        <a:rPr lang="nl-BE" sz="1100" b="0" i="0" u="none" strike="noStrike">
                          <a:solidFill>
                            <a:srgbClr val="000000"/>
                          </a:solidFill>
                          <a:effectLst/>
                          <a:latin typeface="+mn-lt"/>
                        </a:rPr>
                        <a:t>333431</a:t>
                      </a:r>
                    </a:p>
                  </a:txBody>
                  <a:tcPr marL="9525" marR="9525" marT="9525" marB="0" anchor="ctr"/>
                </a:tc>
                <a:extLst>
                  <a:ext uri="{0D108BD9-81ED-4DB2-BD59-A6C34878D82A}">
                    <a16:rowId xmlns:a16="http://schemas.microsoft.com/office/drawing/2014/main" val="4187809548"/>
                  </a:ext>
                </a:extLst>
              </a:tr>
              <a:tr h="372676">
                <a:tc>
                  <a:txBody>
                    <a:bodyPr/>
                    <a:lstStyle/>
                    <a:p>
                      <a:pPr algn="ctr" fontAlgn="b"/>
                      <a:r>
                        <a:rPr lang="nl-BE" sz="1100" b="0" i="0" u="none" strike="noStrike">
                          <a:solidFill>
                            <a:srgbClr val="000000"/>
                          </a:solidFill>
                          <a:effectLst/>
                          <a:latin typeface="+mn-lt"/>
                        </a:rPr>
                        <a:t>325131</a:t>
                      </a:r>
                    </a:p>
                  </a:txBody>
                  <a:tcPr marL="9525" marR="9525" marT="9525" marB="0" anchor="ctr"/>
                </a:tc>
                <a:extLst>
                  <a:ext uri="{0D108BD9-81ED-4DB2-BD59-A6C34878D82A}">
                    <a16:rowId xmlns:a16="http://schemas.microsoft.com/office/drawing/2014/main" val="2812105334"/>
                  </a:ext>
                </a:extLst>
              </a:tr>
              <a:tr h="372676">
                <a:tc>
                  <a:txBody>
                    <a:bodyPr/>
                    <a:lstStyle/>
                    <a:p>
                      <a:pPr algn="ctr" fontAlgn="b"/>
                      <a:r>
                        <a:rPr lang="nl-BE" sz="1100" b="0" i="0" u="none" strike="noStrike" dirty="0">
                          <a:solidFill>
                            <a:srgbClr val="000000"/>
                          </a:solidFill>
                          <a:effectLst/>
                          <a:latin typeface="+mn-lt"/>
                        </a:rPr>
                        <a:t>246041</a:t>
                      </a:r>
                    </a:p>
                  </a:txBody>
                  <a:tcPr marL="9525" marR="9525" marT="9525" marB="0" anchor="ctr"/>
                </a:tc>
                <a:extLst>
                  <a:ext uri="{0D108BD9-81ED-4DB2-BD59-A6C34878D82A}">
                    <a16:rowId xmlns:a16="http://schemas.microsoft.com/office/drawing/2014/main" val="3234184077"/>
                  </a:ext>
                </a:extLst>
              </a:tr>
              <a:tr h="372676">
                <a:tc>
                  <a:txBody>
                    <a:bodyPr/>
                    <a:lstStyle/>
                    <a:p>
                      <a:pPr algn="ctr" fontAlgn="b"/>
                      <a:r>
                        <a:rPr lang="nl-BE" sz="1100" b="0" i="0" u="none" strike="noStrike" dirty="0">
                          <a:solidFill>
                            <a:srgbClr val="000000"/>
                          </a:solidFill>
                          <a:effectLst/>
                          <a:latin typeface="+mn-lt"/>
                        </a:rPr>
                        <a:t>203755</a:t>
                      </a:r>
                    </a:p>
                  </a:txBody>
                  <a:tcPr marL="9525" marR="9525" marT="9525" marB="0" anchor="ctr"/>
                </a:tc>
                <a:extLst>
                  <a:ext uri="{0D108BD9-81ED-4DB2-BD59-A6C34878D82A}">
                    <a16:rowId xmlns:a16="http://schemas.microsoft.com/office/drawing/2014/main" val="533944637"/>
                  </a:ext>
                </a:extLst>
              </a:tr>
            </a:tbl>
          </a:graphicData>
        </a:graphic>
      </p:graphicFrame>
      <p:sp>
        <p:nvSpPr>
          <p:cNvPr id="8" name="TextBox 7">
            <a:extLst>
              <a:ext uri="{FF2B5EF4-FFF2-40B4-BE49-F238E27FC236}">
                <a16:creationId xmlns:a16="http://schemas.microsoft.com/office/drawing/2014/main" id="{532D273C-2F55-4E11-AA77-664CBAC40104}"/>
              </a:ext>
            </a:extLst>
          </p:cNvPr>
          <p:cNvSpPr txBox="1"/>
          <p:nvPr/>
        </p:nvSpPr>
        <p:spPr>
          <a:xfrm>
            <a:off x="4924324" y="1760628"/>
            <a:ext cx="1303241" cy="369332"/>
          </a:xfrm>
          <a:prstGeom prst="rect">
            <a:avLst/>
          </a:prstGeom>
        </p:spPr>
        <p:txBody>
          <a:bodyPr vert="horz" wrap="none" lIns="0" tIns="0" rIns="0" bIns="0" rtlCol="0">
            <a:spAutoFit/>
          </a:bodyPr>
          <a:lstStyle/>
          <a:p>
            <a:pPr algn="ctr"/>
            <a:r>
              <a:rPr lang="nl-BE" sz="1200" dirty="0"/>
              <a:t>Absolute aantallen </a:t>
            </a:r>
          </a:p>
          <a:p>
            <a:pPr algn="ctr"/>
            <a:r>
              <a:rPr lang="nl-BE" sz="1200" dirty="0"/>
              <a:t>Katten*</a:t>
            </a:r>
          </a:p>
        </p:txBody>
      </p:sp>
    </p:spTree>
    <p:extLst>
      <p:ext uri="{BB962C8B-B14F-4D97-AF65-F5344CB8AC3E}">
        <p14:creationId xmlns:p14="http://schemas.microsoft.com/office/powerpoint/2010/main" val="131759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5941FF3-52B9-49C6-B55E-803BEB9DB33B}"/>
              </a:ext>
            </a:extLst>
          </p:cNvPr>
          <p:cNvSpPr/>
          <p:nvPr/>
        </p:nvSpPr>
        <p:spPr>
          <a:xfrm>
            <a:off x="5683122" y="1724022"/>
            <a:ext cx="1665416" cy="185326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 KAT</a:t>
            </a:r>
          </a:p>
        </p:txBody>
      </p:sp>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112694167"/>
              </p:ext>
            </p:extLst>
          </p:nvPr>
        </p:nvGraphicFramePr>
        <p:xfrm>
          <a:off x="380526" y="1724026"/>
          <a:ext cx="5211462" cy="4131176"/>
        </p:xfrm>
        <a:graphic>
          <a:graphicData uri="http://schemas.openxmlformats.org/drawingml/2006/table">
            <a:tbl>
              <a:tblPr firstRow="1" bandRow="1">
                <a:tableStyleId>{2D5ABB26-0587-4C30-8999-92F81FD0307C}</a:tableStyleId>
              </a:tblPr>
              <a:tblGrid>
                <a:gridCol w="2922110">
                  <a:extLst>
                    <a:ext uri="{9D8B030D-6E8A-4147-A177-3AD203B41FA5}">
                      <a16:colId xmlns:a16="http://schemas.microsoft.com/office/drawing/2014/main" val="2457120873"/>
                    </a:ext>
                  </a:extLst>
                </a:gridCol>
                <a:gridCol w="2289352">
                  <a:extLst>
                    <a:ext uri="{9D8B030D-6E8A-4147-A177-3AD203B41FA5}">
                      <a16:colId xmlns:a16="http://schemas.microsoft.com/office/drawing/2014/main" val="376077822"/>
                    </a:ext>
                  </a:extLst>
                </a:gridCol>
              </a:tblGrid>
              <a:tr h="295084">
                <a:tc gridSpan="2">
                  <a:txBody>
                    <a:bodyPr/>
                    <a:lstStyle/>
                    <a:p>
                      <a:pPr algn="l"/>
                      <a:r>
                        <a:rPr lang="nl-BE" sz="1100" b="1" noProof="0" dirty="0">
                          <a:solidFill>
                            <a:schemeClr val="tx1"/>
                          </a:solidFill>
                        </a:rPr>
                        <a:t>HEEFT U STERILISATIE PLANNEN VOOR UW KAT?</a:t>
                      </a:r>
                    </a:p>
                  </a:txBody>
                  <a:tcPr marL="36000" marR="0" marT="0" marB="0" anchor="ctr">
                    <a:lnL w="12700" cap="flat" cmpd="sng" algn="ctr">
                      <a:noFill/>
                      <a:prstDash val="solid"/>
                      <a:round/>
                      <a:headEnd type="none" w="med" len="med"/>
                      <a:tailEnd type="none" w="med" len="med"/>
                    </a:lnL>
                    <a:lnR>
                      <a:noFill/>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37572506"/>
                  </a:ext>
                </a:extLst>
              </a:tr>
              <a:tr h="295084">
                <a:tc>
                  <a:txBody>
                    <a:bodyPr/>
                    <a:lstStyle/>
                    <a:p>
                      <a:pPr algn="r"/>
                      <a:r>
                        <a:rPr lang="nl-BE" sz="1100" b="0" noProof="0" dirty="0">
                          <a:solidFill>
                            <a:schemeClr val="tx1"/>
                          </a:solidFill>
                        </a:rPr>
                        <a:t>Ja, concrete plannen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95084">
                <a:tc>
                  <a:txBody>
                    <a:bodyPr/>
                    <a:lstStyle/>
                    <a:p>
                      <a:pPr algn="r"/>
                      <a:r>
                        <a:rPr lang="nl-BE" sz="1100" b="0" noProof="0" dirty="0">
                          <a:solidFill>
                            <a:schemeClr val="tx1"/>
                          </a:solidFill>
                        </a:rPr>
                        <a:t>Ja, geen concrete plannen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Nee </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295084">
                <a:tc gridSpan="2">
                  <a:txBody>
                    <a:bodyPr/>
                    <a:lstStyle/>
                    <a:p>
                      <a:pPr algn="l"/>
                      <a:r>
                        <a:rPr lang="nl-BE" sz="1100" b="1" noProof="0" dirty="0">
                          <a:solidFill>
                            <a:schemeClr val="tx1"/>
                          </a:solidFill>
                        </a:rPr>
                        <a:t>WAAROM IS UW KAT (NOG) NIET GESTERILISEERD?</a:t>
                      </a:r>
                    </a:p>
                  </a:txBody>
                  <a:tcPr marL="36000" marR="0" marT="0" marB="0" anchor="ctr">
                    <a:lnL w="12700" cap="flat" cmpd="sng" algn="ctr">
                      <a:noFill/>
                      <a:prstDash val="solid"/>
                      <a:round/>
                      <a:headEnd type="none" w="med" len="med"/>
                      <a:tailEnd type="none" w="med" len="med"/>
                    </a:lnL>
                    <a:lnR>
                      <a:noFill/>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16485104"/>
                  </a:ext>
                </a:extLst>
              </a:tr>
              <a:tr h="295084">
                <a:tc>
                  <a:txBody>
                    <a:bodyPr/>
                    <a:lstStyle/>
                    <a:p>
                      <a:pPr algn="r"/>
                      <a:r>
                        <a:rPr lang="nl-BE" sz="1100" b="0" noProof="0" dirty="0">
                          <a:solidFill>
                            <a:schemeClr val="tx1"/>
                          </a:solidFill>
                        </a:rPr>
                        <a:t>Te duur</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Geen tijd gehad om naar dierenarts te gaan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Mijn kat komt niet (vrij) buiten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Ik vind het niet nodig</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295084">
                <a:tc>
                  <a:txBody>
                    <a:bodyPr/>
                    <a:lstStyle/>
                    <a:p>
                      <a:pPr algn="r"/>
                      <a:r>
                        <a:rPr lang="nl-BE" sz="1100" b="0" noProof="0" dirty="0">
                          <a:solidFill>
                            <a:schemeClr val="tx1"/>
                          </a:solidFill>
                        </a:rPr>
                        <a:t>Mijn kat is nog te jong</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295084">
                <a:tc>
                  <a:txBody>
                    <a:bodyPr/>
                    <a:lstStyle/>
                    <a:p>
                      <a:pPr algn="r"/>
                      <a:r>
                        <a:rPr lang="nl-BE" sz="1100" b="0" noProof="0" dirty="0">
                          <a:solidFill>
                            <a:schemeClr val="tx1"/>
                          </a:solidFill>
                        </a:rPr>
                        <a:t>Dit is tegen de natuur</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295084">
                <a:tc>
                  <a:txBody>
                    <a:bodyPr/>
                    <a:lstStyle/>
                    <a:p>
                      <a:pPr algn="r"/>
                      <a:r>
                        <a:rPr lang="nl-BE" sz="1100" b="0" noProof="0" dirty="0">
                          <a:solidFill>
                            <a:schemeClr val="tx1"/>
                          </a:solidFill>
                        </a:rPr>
                        <a:t>Een kattin moet éénmaal een nestje hebben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51012052"/>
                  </a:ext>
                </a:extLst>
              </a:tr>
              <a:tr h="295084">
                <a:tc>
                  <a:txBody>
                    <a:bodyPr/>
                    <a:lstStyle/>
                    <a:p>
                      <a:pPr algn="r"/>
                      <a:r>
                        <a:rPr lang="nl-BE" sz="1100" b="0" noProof="0" dirty="0">
                          <a:solidFill>
                            <a:schemeClr val="tx1"/>
                          </a:solidFill>
                        </a:rPr>
                        <a:t>Ik wil graag een nestje</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25689814"/>
                  </a:ext>
                </a:extLst>
              </a:tr>
              <a:tr h="295084">
                <a:tc>
                  <a:txBody>
                    <a:bodyPr/>
                    <a:lstStyle/>
                    <a:p>
                      <a:pPr algn="r"/>
                      <a:r>
                        <a:rPr lang="nl-BE" sz="1100" b="0" noProof="0" dirty="0">
                          <a:solidFill>
                            <a:schemeClr val="tx1"/>
                          </a:solidFill>
                        </a:rPr>
                        <a:t>Andere </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22730880"/>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1384461323"/>
              </p:ext>
            </p:extLst>
          </p:nvPr>
        </p:nvGraphicFramePr>
        <p:xfrm>
          <a:off x="3417544" y="1724023"/>
          <a:ext cx="2174005" cy="413117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547452" cy="719138"/>
          </a:xfrm>
        </p:spPr>
        <p:txBody>
          <a:bodyPr/>
          <a:lstStyle/>
          <a:p>
            <a:r>
              <a:rPr lang="nl-BE" dirty="0"/>
              <a:t>Voor 44% van de niet-gesteriliseerde katten in Vlaanderen heeft het baasje sterilisatie plannen, waarbij 20% concrete plannen heeft. De kostprijs, tijdsgebrek om naar de dierenarts te gaan, kat die niet vrij buiten komt, het niet noodzakelijk vinden van sterilisatie, en de leeftijd van de kat zijn de belangrijkste barrières van sterilisatie. Niet-gesteriliseerde katten zijn vaker kattin, katten onder de 3 jaar en katten die als zwerfkat zijn gevonden.</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nl-BE" dirty="0"/>
              <a:t>Basis:	Niet-gesteriliseerde katten in Vlaanderen (n=61)</a:t>
            </a:r>
          </a:p>
          <a:p>
            <a:r>
              <a:rPr lang="nl-BE" dirty="0"/>
              <a:t>Vraag:	</a:t>
            </a:r>
            <a:r>
              <a:rPr lang="nl-NL" dirty="0"/>
              <a:t>Q8. Bent u van plan om uw kat in de nabije toekomst te laten steriliseren? / Q10. Waarom heeft u ervoor gekozen uw kat (nog) niet te laten steriliseren/castreren? </a:t>
            </a:r>
            <a:r>
              <a:rPr lang="nl-BE" dirty="0"/>
              <a:t>Q5. Is uw kat een raskat? / Q2 Welk geslacht 	heeft uw kat? /  Q6. Mag uw kat buiten? /  Hoe oud is uw kat? / Q4. Vanwaar heeft u uw kat? </a:t>
            </a:r>
          </a:p>
          <a:p>
            <a:r>
              <a:rPr lang="nl-BE" dirty="0"/>
              <a:t>*</a:t>
            </a:r>
            <a:r>
              <a:rPr lang="nl-BE"/>
              <a:t>	</a:t>
            </a:r>
            <a:r>
              <a:rPr lang="nl-NL"/>
              <a:t>Schatting </a:t>
            </a:r>
            <a:r>
              <a:rPr lang="nl-NL" dirty="0"/>
              <a:t>op basis van 160 775 niet-gesteriliseerde katten in Vlaanderen</a:t>
            </a:r>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14</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en-US" dirty="0"/>
              <a:t>Barriers </a:t>
            </a:r>
            <a:r>
              <a:rPr lang="nl-BE" dirty="0"/>
              <a:t>sterilisatie + profiel niet-gesteriliseerde kat</a:t>
            </a:r>
          </a:p>
        </p:txBody>
      </p:sp>
      <p:grpSp>
        <p:nvGrpSpPr>
          <p:cNvPr id="20" name="Group 19">
            <a:extLst>
              <a:ext uri="{FF2B5EF4-FFF2-40B4-BE49-F238E27FC236}">
                <a16:creationId xmlns:a16="http://schemas.microsoft.com/office/drawing/2014/main" id="{677052F5-122B-4A2F-BE97-3E670F29523B}"/>
              </a:ext>
            </a:extLst>
          </p:cNvPr>
          <p:cNvGrpSpPr/>
          <p:nvPr/>
        </p:nvGrpSpPr>
        <p:grpSpPr>
          <a:xfrm>
            <a:off x="391569" y="5718743"/>
            <a:ext cx="2927783" cy="374082"/>
            <a:chOff x="3380245" y="5377292"/>
            <a:chExt cx="2927783" cy="374082"/>
          </a:xfrm>
        </p:grpSpPr>
        <p:sp>
          <p:nvSpPr>
            <p:cNvPr id="21" name="Rectangle 20">
              <a:extLst>
                <a:ext uri="{FF2B5EF4-FFF2-40B4-BE49-F238E27FC236}">
                  <a16:creationId xmlns:a16="http://schemas.microsoft.com/office/drawing/2014/main" id="{BF94DC62-15A2-4F72-9A88-73240249CBA6}"/>
                </a:ext>
              </a:extLst>
            </p:cNvPr>
            <p:cNvSpPr/>
            <p:nvPr/>
          </p:nvSpPr>
          <p:spPr>
            <a:xfrm>
              <a:off x="3466956" y="5524783"/>
              <a:ext cx="2841072" cy="22659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nl-BE" sz="1000" dirty="0">
                  <a:solidFill>
                    <a:schemeClr val="bg1">
                      <a:lumMod val="50000"/>
                    </a:schemeClr>
                  </a:solidFill>
                </a:rPr>
                <a:t>Opmerking: items &lt; 4% zijn niet weergegeven.</a:t>
              </a:r>
            </a:p>
          </p:txBody>
        </p:sp>
        <p:grpSp>
          <p:nvGrpSpPr>
            <p:cNvPr id="22" name="Group 21">
              <a:extLst>
                <a:ext uri="{FF2B5EF4-FFF2-40B4-BE49-F238E27FC236}">
                  <a16:creationId xmlns:a16="http://schemas.microsoft.com/office/drawing/2014/main" id="{E8C64895-EFC2-497A-A6FA-96302E1B4B57}"/>
                </a:ext>
              </a:extLst>
            </p:cNvPr>
            <p:cNvGrpSpPr/>
            <p:nvPr/>
          </p:nvGrpSpPr>
          <p:grpSpPr>
            <a:xfrm>
              <a:off x="3380245" y="5377292"/>
              <a:ext cx="180000" cy="180000"/>
              <a:chOff x="3084430" y="5376985"/>
              <a:chExt cx="180000" cy="180000"/>
            </a:xfrm>
            <a:effectLst>
              <a:outerShdw dist="25400" dir="2700000" algn="tl" rotWithShape="0">
                <a:schemeClr val="tx1">
                  <a:alpha val="40000"/>
                </a:schemeClr>
              </a:outerShdw>
            </a:effectLst>
          </p:grpSpPr>
          <p:sp>
            <p:nvSpPr>
              <p:cNvPr id="23" name="Ellipse 87">
                <a:extLst>
                  <a:ext uri="{FF2B5EF4-FFF2-40B4-BE49-F238E27FC236}">
                    <a16:creationId xmlns:a16="http://schemas.microsoft.com/office/drawing/2014/main" id="{8EC05D0B-D310-47A3-BD6A-EF8C9C94CE63}"/>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5DD23833-8251-4C43-A1BA-701A6B815853}"/>
                  </a:ext>
                </a:extLst>
              </p:cNvPr>
              <p:cNvGrpSpPr/>
              <p:nvPr/>
            </p:nvGrpSpPr>
            <p:grpSpPr>
              <a:xfrm>
                <a:off x="3172630" y="5420532"/>
                <a:ext cx="3600" cy="92906"/>
                <a:chOff x="3172630" y="5421189"/>
                <a:chExt cx="3600" cy="92906"/>
              </a:xfrm>
            </p:grpSpPr>
            <p:sp>
              <p:nvSpPr>
                <p:cNvPr id="25" name="Line 37">
                  <a:extLst>
                    <a:ext uri="{FF2B5EF4-FFF2-40B4-BE49-F238E27FC236}">
                      <a16:creationId xmlns:a16="http://schemas.microsoft.com/office/drawing/2014/main" id="{E4085086-69DF-4F95-B819-441B9F309562}"/>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Oval 38">
                  <a:extLst>
                    <a:ext uri="{FF2B5EF4-FFF2-40B4-BE49-F238E27FC236}">
                      <a16:creationId xmlns:a16="http://schemas.microsoft.com/office/drawing/2014/main" id="{90CCC38E-7B64-4D33-8A82-1AB3681C6886}"/>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
        <p:nvSpPr>
          <p:cNvPr id="33" name="Rectangle 32">
            <a:extLst>
              <a:ext uri="{FF2B5EF4-FFF2-40B4-BE49-F238E27FC236}">
                <a16:creationId xmlns:a16="http://schemas.microsoft.com/office/drawing/2014/main" id="{9DA0DAA6-5485-42F7-98BA-DDF0CDE8D7AE}"/>
              </a:ext>
            </a:extLst>
          </p:cNvPr>
          <p:cNvSpPr/>
          <p:nvPr/>
        </p:nvSpPr>
        <p:spPr>
          <a:xfrm>
            <a:off x="7436525" y="1727428"/>
            <a:ext cx="2174006" cy="18498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 KAT</a:t>
            </a:r>
          </a:p>
        </p:txBody>
      </p:sp>
      <p:sp>
        <p:nvSpPr>
          <p:cNvPr id="34" name="Rectangle 33">
            <a:extLst>
              <a:ext uri="{FF2B5EF4-FFF2-40B4-BE49-F238E27FC236}">
                <a16:creationId xmlns:a16="http://schemas.microsoft.com/office/drawing/2014/main" id="{5567C1D6-D4AA-44E0-B768-F749575A35E6}"/>
              </a:ext>
            </a:extLst>
          </p:cNvPr>
          <p:cNvSpPr/>
          <p:nvPr/>
        </p:nvSpPr>
        <p:spPr>
          <a:xfrm>
            <a:off x="9709162" y="1724022"/>
            <a:ext cx="2074849" cy="418918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AFKOMST KAT</a:t>
            </a:r>
          </a:p>
        </p:txBody>
      </p:sp>
      <p:graphicFrame>
        <p:nvGraphicFramePr>
          <p:cNvPr id="36" name="Chart 35">
            <a:extLst>
              <a:ext uri="{FF2B5EF4-FFF2-40B4-BE49-F238E27FC236}">
                <a16:creationId xmlns:a16="http://schemas.microsoft.com/office/drawing/2014/main" id="{4D9AA2F9-E382-4D6C-8B37-4EB91F01FA05}"/>
              </a:ext>
            </a:extLst>
          </p:cNvPr>
          <p:cNvGraphicFramePr/>
          <p:nvPr>
            <p:extLst>
              <p:ext uri="{D42A27DB-BD31-4B8C-83A1-F6EECF244321}">
                <p14:modId xmlns:p14="http://schemas.microsoft.com/office/powerpoint/2010/main" val="2167016430"/>
              </p:ext>
            </p:extLst>
          </p:nvPr>
        </p:nvGraphicFramePr>
        <p:xfrm>
          <a:off x="7535156" y="2155706"/>
          <a:ext cx="2007322" cy="8417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Table 36">
            <a:extLst>
              <a:ext uri="{FF2B5EF4-FFF2-40B4-BE49-F238E27FC236}">
                <a16:creationId xmlns:a16="http://schemas.microsoft.com/office/drawing/2014/main" id="{42076078-3159-4587-B345-78D74869D828}"/>
              </a:ext>
            </a:extLst>
          </p:cNvPr>
          <p:cNvGraphicFramePr>
            <a:graphicFrameLocks noGrp="1"/>
          </p:cNvGraphicFramePr>
          <p:nvPr>
            <p:extLst>
              <p:ext uri="{D42A27DB-BD31-4B8C-83A1-F6EECF244321}">
                <p14:modId xmlns:p14="http://schemas.microsoft.com/office/powerpoint/2010/main" val="2006548162"/>
              </p:ext>
            </p:extLst>
          </p:nvPr>
        </p:nvGraphicFramePr>
        <p:xfrm>
          <a:off x="7528769" y="3056388"/>
          <a:ext cx="2013708" cy="407280"/>
        </p:xfrm>
        <a:graphic>
          <a:graphicData uri="http://schemas.openxmlformats.org/drawingml/2006/table">
            <a:tbl>
              <a:tblPr firstRow="1" bandRow="1">
                <a:tableStyleId>{5C22544A-7EE6-4342-B048-85BDC9FD1C3A}</a:tableStyleId>
              </a:tblPr>
              <a:tblGrid>
                <a:gridCol w="503427">
                  <a:extLst>
                    <a:ext uri="{9D8B030D-6E8A-4147-A177-3AD203B41FA5}">
                      <a16:colId xmlns:a16="http://schemas.microsoft.com/office/drawing/2014/main" val="20000"/>
                    </a:ext>
                  </a:extLst>
                </a:gridCol>
                <a:gridCol w="503427">
                  <a:extLst>
                    <a:ext uri="{9D8B030D-6E8A-4147-A177-3AD203B41FA5}">
                      <a16:colId xmlns:a16="http://schemas.microsoft.com/office/drawing/2014/main" val="20001"/>
                    </a:ext>
                  </a:extLst>
                </a:gridCol>
                <a:gridCol w="503427">
                  <a:extLst>
                    <a:ext uri="{9D8B030D-6E8A-4147-A177-3AD203B41FA5}">
                      <a16:colId xmlns:a16="http://schemas.microsoft.com/office/drawing/2014/main" val="20002"/>
                    </a:ext>
                  </a:extLst>
                </a:gridCol>
                <a:gridCol w="503427">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0-3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39" name="Rectangle 38">
            <a:extLst>
              <a:ext uri="{FF2B5EF4-FFF2-40B4-BE49-F238E27FC236}">
                <a16:creationId xmlns:a16="http://schemas.microsoft.com/office/drawing/2014/main" id="{D474A6B6-48FC-4E75-97BC-AA7EBB92A3FD}"/>
              </a:ext>
            </a:extLst>
          </p:cNvPr>
          <p:cNvSpPr/>
          <p:nvPr/>
        </p:nvSpPr>
        <p:spPr>
          <a:xfrm>
            <a:off x="5681549" y="3655727"/>
            <a:ext cx="166541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RASKAT?</a:t>
            </a:r>
          </a:p>
        </p:txBody>
      </p:sp>
      <p:sp>
        <p:nvSpPr>
          <p:cNvPr id="40" name="Rectangle 39">
            <a:extLst>
              <a:ext uri="{FF2B5EF4-FFF2-40B4-BE49-F238E27FC236}">
                <a16:creationId xmlns:a16="http://schemas.microsoft.com/office/drawing/2014/main" id="{CAE8AF2E-19FA-481D-8652-667E427E9F24}"/>
              </a:ext>
            </a:extLst>
          </p:cNvPr>
          <p:cNvSpPr/>
          <p:nvPr/>
        </p:nvSpPr>
        <p:spPr>
          <a:xfrm>
            <a:off x="7436526" y="3655493"/>
            <a:ext cx="217400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MAG KAT BUITEN?</a:t>
            </a:r>
          </a:p>
        </p:txBody>
      </p:sp>
      <p:graphicFrame>
        <p:nvGraphicFramePr>
          <p:cNvPr id="42" name="Chart 41">
            <a:extLst>
              <a:ext uri="{FF2B5EF4-FFF2-40B4-BE49-F238E27FC236}">
                <a16:creationId xmlns:a16="http://schemas.microsoft.com/office/drawing/2014/main" id="{AE6E99DE-5DBA-4DC4-8B11-8758C94B8B92}"/>
              </a:ext>
            </a:extLst>
          </p:cNvPr>
          <p:cNvGraphicFramePr/>
          <p:nvPr>
            <p:extLst>
              <p:ext uri="{D42A27DB-BD31-4B8C-83A1-F6EECF244321}">
                <p14:modId xmlns:p14="http://schemas.microsoft.com/office/powerpoint/2010/main" val="543335278"/>
              </p:ext>
            </p:extLst>
          </p:nvPr>
        </p:nvGraphicFramePr>
        <p:xfrm>
          <a:off x="8528528" y="4073170"/>
          <a:ext cx="1574435" cy="16845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Table 42">
            <a:extLst>
              <a:ext uri="{FF2B5EF4-FFF2-40B4-BE49-F238E27FC236}">
                <a16:creationId xmlns:a16="http://schemas.microsoft.com/office/drawing/2014/main" id="{9A5DB970-FB7A-4A31-9BEB-FA4136E5EE7D}"/>
              </a:ext>
            </a:extLst>
          </p:cNvPr>
          <p:cNvGraphicFramePr>
            <a:graphicFrameLocks noGrp="1"/>
          </p:cNvGraphicFramePr>
          <p:nvPr>
            <p:extLst>
              <p:ext uri="{D42A27DB-BD31-4B8C-83A1-F6EECF244321}">
                <p14:modId xmlns:p14="http://schemas.microsoft.com/office/powerpoint/2010/main" val="470718020"/>
              </p:ext>
            </p:extLst>
          </p:nvPr>
        </p:nvGraphicFramePr>
        <p:xfrm>
          <a:off x="7436087" y="4073171"/>
          <a:ext cx="1003319" cy="1739506"/>
        </p:xfrm>
        <a:graphic>
          <a:graphicData uri="http://schemas.openxmlformats.org/drawingml/2006/table">
            <a:tbl>
              <a:tblPr firstRow="1" bandRow="1">
                <a:tableStyleId>{2D5ABB26-0587-4C30-8999-92F81FD0307C}</a:tableStyleId>
              </a:tblPr>
              <a:tblGrid>
                <a:gridCol w="1003319">
                  <a:extLst>
                    <a:ext uri="{9D8B030D-6E8A-4147-A177-3AD203B41FA5}">
                      <a16:colId xmlns:a16="http://schemas.microsoft.com/office/drawing/2014/main" val="2069625335"/>
                    </a:ext>
                  </a:extLst>
                </a:gridCol>
              </a:tblGrid>
              <a:tr h="526853">
                <a:tc>
                  <a:txBody>
                    <a:bodyPr/>
                    <a:lstStyle/>
                    <a:p>
                      <a:pPr algn="r"/>
                      <a:r>
                        <a:rPr lang="nl-BE" sz="900" b="1" noProof="0" dirty="0">
                          <a:solidFill>
                            <a:schemeClr val="tx1"/>
                          </a:solidFill>
                        </a:rPr>
                        <a:t>Ja</a:t>
                      </a:r>
                      <a:r>
                        <a:rPr lang="nl-BE" sz="900" b="0" noProof="0" dirty="0">
                          <a:solidFill>
                            <a:schemeClr val="tx1"/>
                          </a:solidFill>
                        </a:rPr>
                        <a:t>, vrij buiten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5268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900" b="1" noProof="0" dirty="0">
                          <a:solidFill>
                            <a:schemeClr val="tx1"/>
                          </a:solidFill>
                        </a:rPr>
                        <a:t>Ja, </a:t>
                      </a:r>
                      <a:r>
                        <a:rPr lang="nl-BE" sz="900" b="0" noProof="0" dirty="0">
                          <a:solidFill>
                            <a:schemeClr val="tx1"/>
                          </a:solidFill>
                        </a:rPr>
                        <a:t>aan de leiband, onder strikt toezicht of in een afgesloten tuin/terras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526853">
                <a:tc>
                  <a:txBody>
                    <a:bodyPr/>
                    <a:lstStyle/>
                    <a:p>
                      <a:pPr algn="r"/>
                      <a:r>
                        <a:rPr lang="nl-BE" sz="900" b="1" noProof="0" dirty="0">
                          <a:solidFill>
                            <a:schemeClr val="tx1"/>
                          </a:solidFill>
                        </a:rPr>
                        <a:t>Nee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aphicFrame>
        <p:nvGraphicFramePr>
          <p:cNvPr id="44" name="Chart 43">
            <a:extLst>
              <a:ext uri="{FF2B5EF4-FFF2-40B4-BE49-F238E27FC236}">
                <a16:creationId xmlns:a16="http://schemas.microsoft.com/office/drawing/2014/main" id="{86B5F480-9F07-45BE-8B66-021273F6AFA7}"/>
              </a:ext>
            </a:extLst>
          </p:cNvPr>
          <p:cNvGraphicFramePr/>
          <p:nvPr>
            <p:extLst>
              <p:ext uri="{D42A27DB-BD31-4B8C-83A1-F6EECF244321}">
                <p14:modId xmlns:p14="http://schemas.microsoft.com/office/powerpoint/2010/main" val="1549332832"/>
              </p:ext>
            </p:extLst>
          </p:nvPr>
        </p:nvGraphicFramePr>
        <p:xfrm>
          <a:off x="10798459" y="2059957"/>
          <a:ext cx="1393541" cy="37091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Table 44">
            <a:extLst>
              <a:ext uri="{FF2B5EF4-FFF2-40B4-BE49-F238E27FC236}">
                <a16:creationId xmlns:a16="http://schemas.microsoft.com/office/drawing/2014/main" id="{3354A8A6-C71A-42A6-AE12-E5A7AD7F1F34}"/>
              </a:ext>
            </a:extLst>
          </p:cNvPr>
          <p:cNvGraphicFramePr>
            <a:graphicFrameLocks noGrp="1"/>
          </p:cNvGraphicFramePr>
          <p:nvPr>
            <p:extLst>
              <p:ext uri="{D42A27DB-BD31-4B8C-83A1-F6EECF244321}">
                <p14:modId xmlns:p14="http://schemas.microsoft.com/office/powerpoint/2010/main" val="585607093"/>
              </p:ext>
            </p:extLst>
          </p:nvPr>
        </p:nvGraphicFramePr>
        <p:xfrm>
          <a:off x="9707591" y="2059958"/>
          <a:ext cx="1020094" cy="3697710"/>
        </p:xfrm>
        <a:graphic>
          <a:graphicData uri="http://schemas.openxmlformats.org/drawingml/2006/table">
            <a:tbl>
              <a:tblPr firstRow="1" bandRow="1">
                <a:tableStyleId>{2D5ABB26-0587-4C30-8999-92F81FD0307C}</a:tableStyleId>
              </a:tblPr>
              <a:tblGrid>
                <a:gridCol w="1020094">
                  <a:extLst>
                    <a:ext uri="{9D8B030D-6E8A-4147-A177-3AD203B41FA5}">
                      <a16:colId xmlns:a16="http://schemas.microsoft.com/office/drawing/2014/main" val="2069625335"/>
                    </a:ext>
                  </a:extLst>
                </a:gridCol>
              </a:tblGrid>
              <a:tr h="364290">
                <a:tc>
                  <a:txBody>
                    <a:bodyPr/>
                    <a:lstStyle/>
                    <a:p>
                      <a:pPr marL="0" algn="r" defTabSz="914400" rtl="0" eaLnBrk="1" fontAlgn="b" latinLnBrk="0" hangingPunct="1"/>
                      <a:r>
                        <a:rPr lang="nl-BE" sz="900" b="0" kern="1200" dirty="0">
                          <a:solidFill>
                            <a:schemeClr val="tx1"/>
                          </a:solidFill>
                          <a:latin typeface="+mn-lt"/>
                          <a:ea typeface="+mn-ea"/>
                          <a:cs typeface="+mn-cs"/>
                        </a:rPr>
                        <a:t>Vrienden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364290">
                <a:tc>
                  <a:txBody>
                    <a:bodyPr/>
                    <a:lstStyle/>
                    <a:p>
                      <a:pPr marL="0" algn="r" defTabSz="914400" rtl="0" eaLnBrk="1" fontAlgn="b" latinLnBrk="0" hangingPunct="1"/>
                      <a:r>
                        <a:rPr lang="nl-BE" sz="900" b="0" kern="1200" dirty="0">
                          <a:solidFill>
                            <a:schemeClr val="tx1"/>
                          </a:solidFill>
                          <a:latin typeface="+mn-lt"/>
                          <a:ea typeface="+mn-ea"/>
                          <a:cs typeface="+mn-cs"/>
                        </a:rPr>
                        <a:t>Zwerfkat in mijn tuin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419099">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Gevonden op straat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36429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900" b="0" kern="1200" dirty="0">
                          <a:solidFill>
                            <a:schemeClr val="tx1"/>
                          </a:solidFill>
                          <a:latin typeface="+mn-lt"/>
                          <a:ea typeface="+mn-ea"/>
                          <a:cs typeface="+mn-cs"/>
                        </a:rPr>
                        <a:t>Nestje van mijn andere kat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36429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Niet-erkende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36429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900" b="0" kern="1200" dirty="0">
                          <a:solidFill>
                            <a:schemeClr val="tx1"/>
                          </a:solidFill>
                          <a:latin typeface="+mn-lt"/>
                          <a:ea typeface="+mn-ea"/>
                          <a:cs typeface="+mn-cs"/>
                        </a:rPr>
                        <a:t>Gevonden nestje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364290">
                <a:tc>
                  <a:txBody>
                    <a:bodyPr/>
                    <a:lstStyle/>
                    <a:p>
                      <a:pPr marL="0" algn="r" defTabSz="914400" rtl="0" eaLnBrk="1" fontAlgn="b" latinLnBrk="0" hangingPunct="1"/>
                      <a:r>
                        <a:rPr lang="nl-NL" sz="900" b="0" kern="1200" dirty="0">
                          <a:solidFill>
                            <a:schemeClr val="tx1"/>
                          </a:solidFill>
                          <a:latin typeface="+mn-lt"/>
                          <a:ea typeface="+mn-ea"/>
                          <a:cs typeface="+mn-cs"/>
                        </a:rPr>
                        <a:t>Online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364290">
                <a:tc>
                  <a:txBody>
                    <a:bodyPr/>
                    <a:lstStyle/>
                    <a:p>
                      <a:pPr marL="0" algn="r" defTabSz="914400" rtl="0" eaLnBrk="1" fontAlgn="b" latinLnBrk="0" hangingPunct="1"/>
                      <a:r>
                        <a:rPr lang="nl-BE" sz="900" b="0" kern="1200" dirty="0">
                          <a:solidFill>
                            <a:schemeClr val="tx1"/>
                          </a:solidFill>
                          <a:latin typeface="+mn-lt"/>
                          <a:ea typeface="+mn-ea"/>
                          <a:cs typeface="+mn-cs"/>
                        </a:rPr>
                        <a:t>Asiel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r h="36429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Dierenwinkel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4702862"/>
                  </a:ext>
                </a:extLst>
              </a:tr>
              <a:tr h="36429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813192"/>
                  </a:ext>
                </a:extLst>
              </a:tr>
            </a:tbl>
          </a:graphicData>
        </a:graphic>
      </p:graphicFrame>
      <p:sp>
        <p:nvSpPr>
          <p:cNvPr id="11" name="TextBox 10">
            <a:extLst>
              <a:ext uri="{FF2B5EF4-FFF2-40B4-BE49-F238E27FC236}">
                <a16:creationId xmlns:a16="http://schemas.microsoft.com/office/drawing/2014/main" id="{2B4E9F8C-B3A4-41EF-BB7D-953750726B65}"/>
              </a:ext>
            </a:extLst>
          </p:cNvPr>
          <p:cNvSpPr txBox="1"/>
          <p:nvPr/>
        </p:nvSpPr>
        <p:spPr>
          <a:xfrm>
            <a:off x="6465478" y="3419074"/>
            <a:ext cx="852798" cy="138499"/>
          </a:xfrm>
          <a:prstGeom prst="rect">
            <a:avLst/>
          </a:prstGeom>
        </p:spPr>
        <p:txBody>
          <a:bodyPr vert="horz" wrap="square" lIns="0" tIns="0" rIns="0" bIns="0" rtlCol="0">
            <a:spAutoFit/>
          </a:bodyPr>
          <a:lstStyle/>
          <a:p>
            <a:pPr algn="l"/>
            <a:r>
              <a:rPr lang="nl-BE" sz="900" i="1" dirty="0">
                <a:solidFill>
                  <a:schemeClr val="bg1">
                    <a:lumMod val="50000"/>
                  </a:schemeClr>
                </a:solidFill>
              </a:rPr>
              <a:t>2% weet het niet</a:t>
            </a:r>
          </a:p>
        </p:txBody>
      </p:sp>
      <p:graphicFrame>
        <p:nvGraphicFramePr>
          <p:cNvPr id="41" name="Chart 40">
            <a:extLst>
              <a:ext uri="{FF2B5EF4-FFF2-40B4-BE49-F238E27FC236}">
                <a16:creationId xmlns:a16="http://schemas.microsoft.com/office/drawing/2014/main" id="{C0A6EE3D-486A-4FB6-B975-B754E4356391}"/>
              </a:ext>
            </a:extLst>
          </p:cNvPr>
          <p:cNvGraphicFramePr/>
          <p:nvPr>
            <p:extLst>
              <p:ext uri="{D42A27DB-BD31-4B8C-83A1-F6EECF244321}">
                <p14:modId xmlns:p14="http://schemas.microsoft.com/office/powerpoint/2010/main" val="2426620101"/>
              </p:ext>
            </p:extLst>
          </p:nvPr>
        </p:nvGraphicFramePr>
        <p:xfrm>
          <a:off x="5681549" y="4110243"/>
          <a:ext cx="1495699" cy="1580560"/>
        </p:xfrm>
        <a:graphic>
          <a:graphicData uri="http://schemas.openxmlformats.org/drawingml/2006/chart">
            <c:chart xmlns:c="http://schemas.openxmlformats.org/drawingml/2006/chart" xmlns:r="http://schemas.openxmlformats.org/officeDocument/2006/relationships" r:id="rId6"/>
          </a:graphicData>
        </a:graphic>
      </p:graphicFrame>
      <p:grpSp>
        <p:nvGrpSpPr>
          <p:cNvPr id="7" name="Group 6">
            <a:extLst>
              <a:ext uri="{FF2B5EF4-FFF2-40B4-BE49-F238E27FC236}">
                <a16:creationId xmlns:a16="http://schemas.microsoft.com/office/drawing/2014/main" id="{97DFDE3E-A888-4CC7-9B2E-34E044ECC7D9}"/>
              </a:ext>
            </a:extLst>
          </p:cNvPr>
          <p:cNvGrpSpPr/>
          <p:nvPr/>
        </p:nvGrpSpPr>
        <p:grpSpPr>
          <a:xfrm>
            <a:off x="5798275" y="1993638"/>
            <a:ext cx="1378973" cy="1395467"/>
            <a:chOff x="5798275" y="1993638"/>
            <a:chExt cx="1378973" cy="1395467"/>
          </a:xfrm>
        </p:grpSpPr>
        <p:grpSp>
          <p:nvGrpSpPr>
            <p:cNvPr id="10" name="Group 9">
              <a:extLst>
                <a:ext uri="{FF2B5EF4-FFF2-40B4-BE49-F238E27FC236}">
                  <a16:creationId xmlns:a16="http://schemas.microsoft.com/office/drawing/2014/main" id="{98D9E78D-6459-4C46-BEA4-317B10FCA767}"/>
                </a:ext>
              </a:extLst>
            </p:cNvPr>
            <p:cNvGrpSpPr/>
            <p:nvPr/>
          </p:nvGrpSpPr>
          <p:grpSpPr>
            <a:xfrm>
              <a:off x="5806022" y="2262814"/>
              <a:ext cx="1371226" cy="1126291"/>
              <a:chOff x="5793322" y="2269164"/>
              <a:chExt cx="1371226" cy="1126291"/>
            </a:xfrm>
          </p:grpSpPr>
          <p:sp>
            <p:nvSpPr>
              <p:cNvPr id="32" name="Rectangle 31">
                <a:extLst>
                  <a:ext uri="{FF2B5EF4-FFF2-40B4-BE49-F238E27FC236}">
                    <a16:creationId xmlns:a16="http://schemas.microsoft.com/office/drawing/2014/main" id="{2DFD1115-D965-461F-9CAE-6BFD874FF481}"/>
                  </a:ext>
                </a:extLst>
              </p:cNvPr>
              <p:cNvSpPr/>
              <p:nvPr/>
            </p:nvSpPr>
            <p:spPr>
              <a:xfrm>
                <a:off x="6229957" y="2269164"/>
                <a:ext cx="934591" cy="395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29%</a:t>
                </a:r>
              </a:p>
            </p:txBody>
          </p:sp>
          <p:sp>
            <p:nvSpPr>
              <p:cNvPr id="28" name="Rectangle 27">
                <a:extLst>
                  <a:ext uri="{FF2B5EF4-FFF2-40B4-BE49-F238E27FC236}">
                    <a16:creationId xmlns:a16="http://schemas.microsoft.com/office/drawing/2014/main" id="{3889EA58-2031-4E65-9552-0C7E87903A30}"/>
                  </a:ext>
                </a:extLst>
              </p:cNvPr>
              <p:cNvSpPr/>
              <p:nvPr/>
            </p:nvSpPr>
            <p:spPr>
              <a:xfrm>
                <a:off x="6229957" y="3000275"/>
                <a:ext cx="934591" cy="395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69%</a:t>
                </a:r>
              </a:p>
            </p:txBody>
          </p:sp>
          <p:sp>
            <p:nvSpPr>
              <p:cNvPr id="49" name="Freeform: Shape 48">
                <a:extLst>
                  <a:ext uri="{FF2B5EF4-FFF2-40B4-BE49-F238E27FC236}">
                    <a16:creationId xmlns:a16="http://schemas.microsoft.com/office/drawing/2014/main" id="{B020DEB1-57DF-4520-BDAA-B64C8C1725A8}"/>
                  </a:ext>
                </a:extLst>
              </p:cNvPr>
              <p:cNvSpPr/>
              <p:nvPr/>
            </p:nvSpPr>
            <p:spPr>
              <a:xfrm>
                <a:off x="6004424" y="2459932"/>
                <a:ext cx="62380" cy="62379"/>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en-BE"/>
              </a:p>
            </p:txBody>
          </p:sp>
          <p:grpSp>
            <p:nvGrpSpPr>
              <p:cNvPr id="51" name="Group 50">
                <a:extLst>
                  <a:ext uri="{FF2B5EF4-FFF2-40B4-BE49-F238E27FC236}">
                    <a16:creationId xmlns:a16="http://schemas.microsoft.com/office/drawing/2014/main" id="{6D4650E7-EC97-4AEB-A3CE-F0C2E575A942}"/>
                  </a:ext>
                </a:extLst>
              </p:cNvPr>
              <p:cNvGrpSpPr/>
              <p:nvPr/>
            </p:nvGrpSpPr>
            <p:grpSpPr>
              <a:xfrm>
                <a:off x="5793322" y="2740002"/>
                <a:ext cx="545358" cy="655453"/>
                <a:chOff x="454528" y="2787769"/>
                <a:chExt cx="728010" cy="874978"/>
              </a:xfrm>
            </p:grpSpPr>
            <p:sp>
              <p:nvSpPr>
                <p:cNvPr id="52" name="Graphic 3">
                  <a:extLst>
                    <a:ext uri="{FF2B5EF4-FFF2-40B4-BE49-F238E27FC236}">
                      <a16:creationId xmlns:a16="http://schemas.microsoft.com/office/drawing/2014/main" id="{2D819410-D47E-49D6-953F-8F298F9C4637}"/>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en-US"/>
                </a:p>
              </p:txBody>
            </p:sp>
            <p:grpSp>
              <p:nvGrpSpPr>
                <p:cNvPr id="53" name="Group 52">
                  <a:extLst>
                    <a:ext uri="{FF2B5EF4-FFF2-40B4-BE49-F238E27FC236}">
                      <a16:creationId xmlns:a16="http://schemas.microsoft.com/office/drawing/2014/main" id="{FEA7BF34-6D4A-469D-BAE8-1DBF9D718D7A}"/>
                    </a:ext>
                  </a:extLst>
                </p:cNvPr>
                <p:cNvGrpSpPr/>
                <p:nvPr/>
              </p:nvGrpSpPr>
              <p:grpSpPr>
                <a:xfrm>
                  <a:off x="741715" y="3287773"/>
                  <a:ext cx="213859" cy="312270"/>
                  <a:chOff x="946070" y="2164076"/>
                  <a:chExt cx="600197" cy="876393"/>
                </a:xfrm>
                <a:solidFill>
                  <a:schemeClr val="accent4"/>
                </a:solidFill>
              </p:grpSpPr>
              <p:sp>
                <p:nvSpPr>
                  <p:cNvPr id="54" name="Freeform: Shape 53">
                    <a:extLst>
                      <a:ext uri="{FF2B5EF4-FFF2-40B4-BE49-F238E27FC236}">
                        <a16:creationId xmlns:a16="http://schemas.microsoft.com/office/drawing/2014/main" id="{5974532D-4D86-431E-A4F4-4027608F328C}"/>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en-BE"/>
                  </a:p>
                </p:txBody>
              </p:sp>
              <p:sp>
                <p:nvSpPr>
                  <p:cNvPr id="55" name="Freeform: Shape 54">
                    <a:extLst>
                      <a:ext uri="{FF2B5EF4-FFF2-40B4-BE49-F238E27FC236}">
                        <a16:creationId xmlns:a16="http://schemas.microsoft.com/office/drawing/2014/main" id="{5248CBF5-01B2-4D29-B3EF-622EF4E24139}"/>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en-BE">
                      <a:solidFill>
                        <a:schemeClr val="accent5"/>
                      </a:solidFill>
                    </a:endParaRPr>
                  </a:p>
                </p:txBody>
              </p:sp>
            </p:grpSp>
          </p:grpSp>
        </p:grpSp>
        <p:sp>
          <p:nvSpPr>
            <p:cNvPr id="56" name="Graphic 3">
              <a:extLst>
                <a:ext uri="{FF2B5EF4-FFF2-40B4-BE49-F238E27FC236}">
                  <a16:creationId xmlns:a16="http://schemas.microsoft.com/office/drawing/2014/main" id="{E3F6D931-E41A-43DE-9714-51F9E1817777}"/>
                </a:ext>
              </a:extLst>
            </p:cNvPr>
            <p:cNvSpPr/>
            <p:nvPr/>
          </p:nvSpPr>
          <p:spPr>
            <a:xfrm flipH="1">
              <a:off x="5798275" y="1993638"/>
              <a:ext cx="545358" cy="655453"/>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dirty="0"/>
            </a:p>
          </p:txBody>
        </p:sp>
      </p:grpSp>
      <p:sp>
        <p:nvSpPr>
          <p:cNvPr id="57" name="Freeform: Shape 56">
            <a:extLst>
              <a:ext uri="{FF2B5EF4-FFF2-40B4-BE49-F238E27FC236}">
                <a16:creationId xmlns:a16="http://schemas.microsoft.com/office/drawing/2014/main" id="{D040149C-DA99-48D6-B489-24D011A3F795}"/>
              </a:ext>
            </a:extLst>
          </p:cNvPr>
          <p:cNvSpPr/>
          <p:nvPr/>
        </p:nvSpPr>
        <p:spPr>
          <a:xfrm>
            <a:off x="5994212" y="2396300"/>
            <a:ext cx="199899" cy="194227"/>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en-BE" dirty="0"/>
          </a:p>
        </p:txBody>
      </p:sp>
      <p:graphicFrame>
        <p:nvGraphicFramePr>
          <p:cNvPr id="46" name="Table 6">
            <a:extLst>
              <a:ext uri="{FF2B5EF4-FFF2-40B4-BE49-F238E27FC236}">
                <a16:creationId xmlns:a16="http://schemas.microsoft.com/office/drawing/2014/main" id="{55C17C82-A825-46FE-8117-BDD09A3A5E95}"/>
              </a:ext>
            </a:extLst>
          </p:cNvPr>
          <p:cNvGraphicFramePr>
            <a:graphicFrameLocks noGrp="1"/>
          </p:cNvGraphicFramePr>
          <p:nvPr>
            <p:extLst>
              <p:ext uri="{D42A27DB-BD31-4B8C-83A1-F6EECF244321}">
                <p14:modId xmlns:p14="http://schemas.microsoft.com/office/powerpoint/2010/main" val="670480220"/>
              </p:ext>
            </p:extLst>
          </p:nvPr>
        </p:nvGraphicFramePr>
        <p:xfrm>
          <a:off x="4430929" y="3151490"/>
          <a:ext cx="894080" cy="2412840"/>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01605">
                <a:tc>
                  <a:txBody>
                    <a:bodyPr/>
                    <a:lstStyle/>
                    <a:p>
                      <a:pPr algn="ctr" fontAlgn="b"/>
                      <a:r>
                        <a:rPr lang="nl-BE" sz="1100" b="0" i="0" u="none" strike="noStrike">
                          <a:solidFill>
                            <a:srgbClr val="000000"/>
                          </a:solidFill>
                          <a:effectLst/>
                          <a:latin typeface="+mn-lt"/>
                        </a:rPr>
                        <a:t>33956</a:t>
                      </a:r>
                    </a:p>
                  </a:txBody>
                  <a:tcPr marL="9525" marR="9525" marT="9525" marB="0" anchor="ctr"/>
                </a:tc>
                <a:extLst>
                  <a:ext uri="{0D108BD9-81ED-4DB2-BD59-A6C34878D82A}">
                    <a16:rowId xmlns:a16="http://schemas.microsoft.com/office/drawing/2014/main" val="2609975273"/>
                  </a:ext>
                </a:extLst>
              </a:tr>
              <a:tr h="301605">
                <a:tc>
                  <a:txBody>
                    <a:bodyPr/>
                    <a:lstStyle/>
                    <a:p>
                      <a:pPr algn="ctr" fontAlgn="b"/>
                      <a:r>
                        <a:rPr lang="nl-BE" sz="1100" b="0" i="0" u="none" strike="noStrike">
                          <a:solidFill>
                            <a:srgbClr val="000000"/>
                          </a:solidFill>
                          <a:effectLst/>
                          <a:latin typeface="+mn-lt"/>
                        </a:rPr>
                        <a:t>29293</a:t>
                      </a:r>
                    </a:p>
                  </a:txBody>
                  <a:tcPr marL="9525" marR="9525" marT="9525" marB="0" anchor="ctr"/>
                </a:tc>
                <a:extLst>
                  <a:ext uri="{0D108BD9-81ED-4DB2-BD59-A6C34878D82A}">
                    <a16:rowId xmlns:a16="http://schemas.microsoft.com/office/drawing/2014/main" val="967239476"/>
                  </a:ext>
                </a:extLst>
              </a:tr>
              <a:tr h="301605">
                <a:tc>
                  <a:txBody>
                    <a:bodyPr/>
                    <a:lstStyle/>
                    <a:p>
                      <a:pPr algn="ctr" fontAlgn="b"/>
                      <a:r>
                        <a:rPr lang="nl-BE" sz="1100" b="0" i="0" u="none" strike="noStrike" dirty="0">
                          <a:solidFill>
                            <a:srgbClr val="000000"/>
                          </a:solidFill>
                          <a:effectLst/>
                          <a:latin typeface="+mn-lt"/>
                        </a:rPr>
                        <a:t>29004</a:t>
                      </a:r>
                    </a:p>
                  </a:txBody>
                  <a:tcPr marL="9525" marR="9525" marT="9525" marB="0" anchor="ctr"/>
                </a:tc>
                <a:extLst>
                  <a:ext uri="{0D108BD9-81ED-4DB2-BD59-A6C34878D82A}">
                    <a16:rowId xmlns:a16="http://schemas.microsoft.com/office/drawing/2014/main" val="3273778852"/>
                  </a:ext>
                </a:extLst>
              </a:tr>
              <a:tr h="301605">
                <a:tc>
                  <a:txBody>
                    <a:bodyPr/>
                    <a:lstStyle/>
                    <a:p>
                      <a:pPr algn="ctr" fontAlgn="b"/>
                      <a:r>
                        <a:rPr lang="nl-BE" sz="1100" b="0" i="0" u="none" strike="noStrike">
                          <a:solidFill>
                            <a:srgbClr val="000000"/>
                          </a:solidFill>
                          <a:effectLst/>
                          <a:latin typeface="+mn-lt"/>
                        </a:rPr>
                        <a:t>25821</a:t>
                      </a:r>
                    </a:p>
                  </a:txBody>
                  <a:tcPr marL="9525" marR="9525" marT="9525" marB="0" anchor="ctr"/>
                </a:tc>
                <a:extLst>
                  <a:ext uri="{0D108BD9-81ED-4DB2-BD59-A6C34878D82A}">
                    <a16:rowId xmlns:a16="http://schemas.microsoft.com/office/drawing/2014/main" val="497980917"/>
                  </a:ext>
                </a:extLst>
              </a:tr>
              <a:tr h="301605">
                <a:tc>
                  <a:txBody>
                    <a:bodyPr/>
                    <a:lstStyle/>
                    <a:p>
                      <a:pPr algn="ctr" fontAlgn="b"/>
                      <a:r>
                        <a:rPr lang="nl-BE" sz="1100" b="0" i="0" u="none" strike="noStrike">
                          <a:solidFill>
                            <a:srgbClr val="000000"/>
                          </a:solidFill>
                          <a:effectLst/>
                          <a:latin typeface="+mn-lt"/>
                        </a:rPr>
                        <a:t>24952</a:t>
                      </a:r>
                    </a:p>
                  </a:txBody>
                  <a:tcPr marL="9525" marR="9525" marT="9525" marB="0" anchor="ctr"/>
                </a:tc>
                <a:extLst>
                  <a:ext uri="{0D108BD9-81ED-4DB2-BD59-A6C34878D82A}">
                    <a16:rowId xmlns:a16="http://schemas.microsoft.com/office/drawing/2014/main" val="1650267003"/>
                  </a:ext>
                </a:extLst>
              </a:tr>
              <a:tr h="301605">
                <a:tc>
                  <a:txBody>
                    <a:bodyPr/>
                    <a:lstStyle/>
                    <a:p>
                      <a:pPr algn="ctr" fontAlgn="b"/>
                      <a:r>
                        <a:rPr lang="nl-BE" sz="1100" b="0" i="0" u="none" strike="noStrike">
                          <a:solidFill>
                            <a:srgbClr val="000000"/>
                          </a:solidFill>
                          <a:effectLst/>
                          <a:latin typeface="+mn-lt"/>
                        </a:rPr>
                        <a:t>14888</a:t>
                      </a:r>
                    </a:p>
                  </a:txBody>
                  <a:tcPr marL="9525" marR="9525" marT="9525" marB="0" anchor="ctr"/>
                </a:tc>
                <a:extLst>
                  <a:ext uri="{0D108BD9-81ED-4DB2-BD59-A6C34878D82A}">
                    <a16:rowId xmlns:a16="http://schemas.microsoft.com/office/drawing/2014/main" val="4187809548"/>
                  </a:ext>
                </a:extLst>
              </a:tr>
              <a:tr h="301605">
                <a:tc>
                  <a:txBody>
                    <a:bodyPr/>
                    <a:lstStyle/>
                    <a:p>
                      <a:pPr algn="ctr" fontAlgn="b"/>
                      <a:r>
                        <a:rPr lang="nl-BE" sz="1100" b="0" i="0" u="none" strike="noStrike">
                          <a:solidFill>
                            <a:srgbClr val="000000"/>
                          </a:solidFill>
                          <a:effectLst/>
                          <a:latin typeface="+mn-lt"/>
                        </a:rPr>
                        <a:t>14470</a:t>
                      </a:r>
                    </a:p>
                  </a:txBody>
                  <a:tcPr marL="9525" marR="9525" marT="9525" marB="0" anchor="ctr"/>
                </a:tc>
                <a:extLst>
                  <a:ext uri="{0D108BD9-81ED-4DB2-BD59-A6C34878D82A}">
                    <a16:rowId xmlns:a16="http://schemas.microsoft.com/office/drawing/2014/main" val="844176001"/>
                  </a:ext>
                </a:extLst>
              </a:tr>
              <a:tr h="301605">
                <a:tc>
                  <a:txBody>
                    <a:bodyPr/>
                    <a:lstStyle/>
                    <a:p>
                      <a:pPr algn="ctr" fontAlgn="b"/>
                      <a:r>
                        <a:rPr lang="nl-BE" sz="1100" b="0" i="0" u="none" strike="noStrike" dirty="0">
                          <a:solidFill>
                            <a:srgbClr val="000000"/>
                          </a:solidFill>
                          <a:effectLst/>
                          <a:latin typeface="+mn-lt"/>
                        </a:rPr>
                        <a:t>6560</a:t>
                      </a:r>
                    </a:p>
                  </a:txBody>
                  <a:tcPr marL="9525" marR="9525" marT="9525" marB="0" anchor="ctr"/>
                </a:tc>
                <a:extLst>
                  <a:ext uri="{0D108BD9-81ED-4DB2-BD59-A6C34878D82A}">
                    <a16:rowId xmlns:a16="http://schemas.microsoft.com/office/drawing/2014/main" val="879791983"/>
                  </a:ext>
                </a:extLst>
              </a:tr>
            </a:tbl>
          </a:graphicData>
        </a:graphic>
      </p:graphicFrame>
      <p:sp>
        <p:nvSpPr>
          <p:cNvPr id="47" name="TextBox 46">
            <a:extLst>
              <a:ext uri="{FF2B5EF4-FFF2-40B4-BE49-F238E27FC236}">
                <a16:creationId xmlns:a16="http://schemas.microsoft.com/office/drawing/2014/main" id="{568B6C49-BE86-457D-ACEA-B17FC234D30B}"/>
              </a:ext>
            </a:extLst>
          </p:cNvPr>
          <p:cNvSpPr txBox="1"/>
          <p:nvPr/>
        </p:nvSpPr>
        <p:spPr>
          <a:xfrm>
            <a:off x="4032482" y="2881819"/>
            <a:ext cx="1744381" cy="338554"/>
          </a:xfrm>
          <a:prstGeom prst="rect">
            <a:avLst/>
          </a:prstGeom>
        </p:spPr>
        <p:txBody>
          <a:bodyPr vert="horz" wrap="square" lIns="0" tIns="0" rIns="0" bIns="0" rtlCol="0">
            <a:spAutoFit/>
          </a:bodyPr>
          <a:lstStyle/>
          <a:p>
            <a:pPr algn="ctr"/>
            <a:r>
              <a:rPr lang="nl-BE" sz="1100" dirty="0"/>
              <a:t>Absolute aantallen </a:t>
            </a:r>
          </a:p>
          <a:p>
            <a:pPr algn="ctr"/>
            <a:r>
              <a:rPr lang="nl-BE" sz="1100" dirty="0"/>
              <a:t>Katten*</a:t>
            </a:r>
          </a:p>
        </p:txBody>
      </p:sp>
    </p:spTree>
    <p:extLst>
      <p:ext uri="{BB962C8B-B14F-4D97-AF65-F5344CB8AC3E}">
        <p14:creationId xmlns:p14="http://schemas.microsoft.com/office/powerpoint/2010/main" val="34895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nl-BE" dirty="0"/>
              <a:t>Basis:	Kattenbaasjes van minstens 1 niet-gesteriliseerde kat in Vlaanderen (n=55)</a:t>
            </a:r>
          </a:p>
          <a:p>
            <a:r>
              <a:rPr lang="nl-BE" dirty="0"/>
              <a:t>Vraag:	Geslacht / Leeftijd / Regio / HHCMP10. Hoeveel personen wonen of verblijven er op uw huidige adres? / BE01INC. NETTO MAANDELIJKSE gezinsinkomen / </a:t>
            </a:r>
            <a:r>
              <a:rPr lang="nl-NL" dirty="0"/>
              <a:t>S2. Hoeveel katten heeft u als huisdier?</a:t>
            </a:r>
          </a:p>
          <a:p>
            <a:r>
              <a:rPr lang="nl-NL" dirty="0"/>
              <a:t>	</a:t>
            </a:r>
            <a:endParaRPr lang="nl-BE" dirty="0"/>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15</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372314"/>
            <a:ext cx="11376023" cy="387798"/>
          </a:xfrm>
        </p:spPr>
        <p:txBody>
          <a:bodyPr/>
          <a:lstStyle/>
          <a:p>
            <a:r>
              <a:rPr lang="en-US" dirty="0"/>
              <a:t>KatTENBAASJES* VAN NIET GESTERILISEERDE KATTEN </a:t>
            </a:r>
            <a:endParaRPr lang="nl-BE" dirty="0"/>
          </a:p>
        </p:txBody>
      </p:sp>
      <p:sp>
        <p:nvSpPr>
          <p:cNvPr id="66" name="Rectangle 65">
            <a:extLst>
              <a:ext uri="{FF2B5EF4-FFF2-40B4-BE49-F238E27FC236}">
                <a16:creationId xmlns:a16="http://schemas.microsoft.com/office/drawing/2014/main" id="{1C1A0B62-3740-4E21-97B5-64F02E1E7E53}"/>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a:t>
            </a:r>
          </a:p>
        </p:txBody>
      </p:sp>
      <p:sp>
        <p:nvSpPr>
          <p:cNvPr id="67" name="Rectangle 66">
            <a:extLst>
              <a:ext uri="{FF2B5EF4-FFF2-40B4-BE49-F238E27FC236}">
                <a16:creationId xmlns:a16="http://schemas.microsoft.com/office/drawing/2014/main" id="{C44EA1D6-1109-447E-BF5D-A09E2EA60561}"/>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44%</a:t>
            </a:r>
          </a:p>
        </p:txBody>
      </p:sp>
      <p:sp>
        <p:nvSpPr>
          <p:cNvPr id="68" name="Rectangle 67">
            <a:extLst>
              <a:ext uri="{FF2B5EF4-FFF2-40B4-BE49-F238E27FC236}">
                <a16:creationId xmlns:a16="http://schemas.microsoft.com/office/drawing/2014/main" id="{4752162C-FC1B-4650-87DA-CAE888600215}"/>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a:t>
            </a:r>
          </a:p>
        </p:txBody>
      </p:sp>
      <p:sp>
        <p:nvSpPr>
          <p:cNvPr id="69" name="Rectangle 68">
            <a:extLst>
              <a:ext uri="{FF2B5EF4-FFF2-40B4-BE49-F238E27FC236}">
                <a16:creationId xmlns:a16="http://schemas.microsoft.com/office/drawing/2014/main" id="{F92B1880-E784-4DA0-ADFC-519F664C5837}"/>
              </a:ext>
            </a:extLst>
          </p:cNvPr>
          <p:cNvSpPr/>
          <p:nvPr/>
        </p:nvSpPr>
        <p:spPr>
          <a:xfrm>
            <a:off x="8054719" y="1493390"/>
            <a:ext cx="3729291"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REGIO</a:t>
            </a:r>
          </a:p>
        </p:txBody>
      </p:sp>
      <p:grpSp>
        <p:nvGrpSpPr>
          <p:cNvPr id="70" name="Group 69">
            <a:extLst>
              <a:ext uri="{FF2B5EF4-FFF2-40B4-BE49-F238E27FC236}">
                <a16:creationId xmlns:a16="http://schemas.microsoft.com/office/drawing/2014/main" id="{3F1032A1-FC82-48FE-AD16-1B15C41FEE0F}"/>
              </a:ext>
            </a:extLst>
          </p:cNvPr>
          <p:cNvGrpSpPr/>
          <p:nvPr/>
        </p:nvGrpSpPr>
        <p:grpSpPr>
          <a:xfrm>
            <a:off x="8165153" y="3277241"/>
            <a:ext cx="1721912" cy="409094"/>
            <a:chOff x="8165153" y="3277241"/>
            <a:chExt cx="1721912" cy="409094"/>
          </a:xfrm>
        </p:grpSpPr>
        <p:sp>
          <p:nvSpPr>
            <p:cNvPr id="71" name="Rounded Rectangle 79">
              <a:extLst>
                <a:ext uri="{FF2B5EF4-FFF2-40B4-BE49-F238E27FC236}">
                  <a16:creationId xmlns:a16="http://schemas.microsoft.com/office/drawing/2014/main" id="{FBF3FA37-DFC6-4517-A670-83615AA41B45}"/>
                </a:ext>
              </a:extLst>
            </p:cNvPr>
            <p:cNvSpPr/>
            <p:nvPr/>
          </p:nvSpPr>
          <p:spPr bwMode="auto">
            <a:xfrm>
              <a:off x="8165153" y="3277241"/>
              <a:ext cx="1721912"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nl-BE" sz="1400" dirty="0">
                  <a:solidFill>
                    <a:schemeClr val="bg2"/>
                  </a:solidFill>
                  <a:latin typeface="+mj-lt"/>
                </a:rPr>
                <a:t>Vlaanderen</a:t>
              </a:r>
              <a:endParaRPr lang="en-US" dirty="0">
                <a:solidFill>
                  <a:schemeClr val="bg2"/>
                </a:solidFill>
                <a:latin typeface="+mj-lt"/>
              </a:endParaRPr>
            </a:p>
          </p:txBody>
        </p:sp>
        <p:sp>
          <p:nvSpPr>
            <p:cNvPr id="72" name="Freeform 9">
              <a:extLst>
                <a:ext uri="{FF2B5EF4-FFF2-40B4-BE49-F238E27FC236}">
                  <a16:creationId xmlns:a16="http://schemas.microsoft.com/office/drawing/2014/main" id="{D129327B-A7C7-40DA-A88E-A55AD43A7F60}"/>
                </a:ext>
              </a:extLst>
            </p:cNvPr>
            <p:cNvSpPr>
              <a:spLocks noChangeAspect="1" noEditPoints="1"/>
            </p:cNvSpPr>
            <p:nvPr/>
          </p:nvSpPr>
          <p:spPr bwMode="auto">
            <a:xfrm>
              <a:off x="8264608" y="3327001"/>
              <a:ext cx="294199" cy="344535"/>
            </a:xfrm>
            <a:custGeom>
              <a:avLst/>
              <a:gdLst>
                <a:gd name="T0" fmla="*/ 2147483647 w 814"/>
                <a:gd name="T1" fmla="*/ 2147483647 h 959"/>
                <a:gd name="T2" fmla="*/ 2147483647 w 814"/>
                <a:gd name="T3" fmla="*/ 2147483647 h 959"/>
                <a:gd name="T4" fmla="*/ 2147483647 w 814"/>
                <a:gd name="T5" fmla="*/ 2147483647 h 959"/>
                <a:gd name="T6" fmla="*/ 2147483647 w 814"/>
                <a:gd name="T7" fmla="*/ 2147483647 h 959"/>
                <a:gd name="T8" fmla="*/ 2147483647 w 814"/>
                <a:gd name="T9" fmla="*/ 2147483647 h 959"/>
                <a:gd name="T10" fmla="*/ 2147483647 w 814"/>
                <a:gd name="T11" fmla="*/ 2147483647 h 959"/>
                <a:gd name="T12" fmla="*/ 2147483647 w 814"/>
                <a:gd name="T13" fmla="*/ 2147483647 h 959"/>
                <a:gd name="T14" fmla="*/ 2147483647 w 814"/>
                <a:gd name="T15" fmla="*/ 2147483647 h 959"/>
                <a:gd name="T16" fmla="*/ 2147483647 w 814"/>
                <a:gd name="T17" fmla="*/ 2147483647 h 959"/>
                <a:gd name="T18" fmla="*/ 2147483647 w 814"/>
                <a:gd name="T19" fmla="*/ 2147483647 h 959"/>
                <a:gd name="T20" fmla="*/ 2147483647 w 814"/>
                <a:gd name="T21" fmla="*/ 2147483647 h 959"/>
                <a:gd name="T22" fmla="*/ 2147483647 w 814"/>
                <a:gd name="T23" fmla="*/ 2147483647 h 959"/>
                <a:gd name="T24" fmla="*/ 2147483647 w 814"/>
                <a:gd name="T25" fmla="*/ 2147483647 h 959"/>
                <a:gd name="T26" fmla="*/ 2147483647 w 814"/>
                <a:gd name="T27" fmla="*/ 2147483647 h 959"/>
                <a:gd name="T28" fmla="*/ 2147483647 w 814"/>
                <a:gd name="T29" fmla="*/ 2147483647 h 959"/>
                <a:gd name="T30" fmla="*/ 2147483647 w 814"/>
                <a:gd name="T31" fmla="*/ 2147483647 h 959"/>
                <a:gd name="T32" fmla="*/ 2147483647 w 814"/>
                <a:gd name="T33" fmla="*/ 2147483647 h 959"/>
                <a:gd name="T34" fmla="*/ 2147483647 w 814"/>
                <a:gd name="T35" fmla="*/ 2147483647 h 959"/>
                <a:gd name="T36" fmla="*/ 2147483647 w 814"/>
                <a:gd name="T37" fmla="*/ 2147483647 h 959"/>
                <a:gd name="T38" fmla="*/ 2147483647 w 814"/>
                <a:gd name="T39" fmla="*/ 2147483647 h 959"/>
                <a:gd name="T40" fmla="*/ 2147483647 w 814"/>
                <a:gd name="T41" fmla="*/ 2147483647 h 959"/>
                <a:gd name="T42" fmla="*/ 2147483647 w 814"/>
                <a:gd name="T43" fmla="*/ 2147483647 h 959"/>
                <a:gd name="T44" fmla="*/ 2147483647 w 814"/>
                <a:gd name="T45" fmla="*/ 2147483647 h 959"/>
                <a:gd name="T46" fmla="*/ 2147483647 w 814"/>
                <a:gd name="T47" fmla="*/ 2147483647 h 959"/>
                <a:gd name="T48" fmla="*/ 2147483647 w 814"/>
                <a:gd name="T49" fmla="*/ 2147483647 h 959"/>
                <a:gd name="T50" fmla="*/ 2147483647 w 814"/>
                <a:gd name="T51" fmla="*/ 2147483647 h 959"/>
                <a:gd name="T52" fmla="*/ 2147483647 w 814"/>
                <a:gd name="T53" fmla="*/ 2147483647 h 959"/>
                <a:gd name="T54" fmla="*/ 2147483647 w 814"/>
                <a:gd name="T55" fmla="*/ 2147483647 h 959"/>
                <a:gd name="T56" fmla="*/ 2147483647 w 814"/>
                <a:gd name="T57" fmla="*/ 2147483647 h 959"/>
                <a:gd name="T58" fmla="*/ 2147483647 w 814"/>
                <a:gd name="T59" fmla="*/ 2147483647 h 959"/>
                <a:gd name="T60" fmla="*/ 2147483647 w 814"/>
                <a:gd name="T61" fmla="*/ 2147483647 h 959"/>
                <a:gd name="T62" fmla="*/ 2147483647 w 814"/>
                <a:gd name="T63" fmla="*/ 2147483647 h 959"/>
                <a:gd name="T64" fmla="*/ 2147483647 w 814"/>
                <a:gd name="T65" fmla="*/ 2147483647 h 959"/>
                <a:gd name="T66" fmla="*/ 2147483647 w 814"/>
                <a:gd name="T67" fmla="*/ 2147483647 h 959"/>
                <a:gd name="T68" fmla="*/ 2147483647 w 814"/>
                <a:gd name="T69" fmla="*/ 2147483647 h 959"/>
                <a:gd name="T70" fmla="*/ 2147483647 w 814"/>
                <a:gd name="T71" fmla="*/ 2147483647 h 959"/>
                <a:gd name="T72" fmla="*/ 2147483647 w 814"/>
                <a:gd name="T73" fmla="*/ 2147483647 h 959"/>
                <a:gd name="T74" fmla="*/ 2147483647 w 814"/>
                <a:gd name="T75" fmla="*/ 2147483647 h 959"/>
                <a:gd name="T76" fmla="*/ 2147483647 w 814"/>
                <a:gd name="T77" fmla="*/ 2147483647 h 959"/>
                <a:gd name="T78" fmla="*/ 2147483647 w 814"/>
                <a:gd name="T79" fmla="*/ 2147483647 h 959"/>
                <a:gd name="T80" fmla="*/ 2147483647 w 814"/>
                <a:gd name="T81" fmla="*/ 2147483647 h 959"/>
                <a:gd name="T82" fmla="*/ 2147483647 w 814"/>
                <a:gd name="T83" fmla="*/ 2147483647 h 959"/>
                <a:gd name="T84" fmla="*/ 2147483647 w 814"/>
                <a:gd name="T85" fmla="*/ 2147483647 h 959"/>
                <a:gd name="T86" fmla="*/ 2147483647 w 814"/>
                <a:gd name="T87" fmla="*/ 2147483647 h 959"/>
                <a:gd name="T88" fmla="*/ 2147483647 w 814"/>
                <a:gd name="T89" fmla="*/ 2147483647 h 959"/>
                <a:gd name="T90" fmla="*/ 2147483647 w 814"/>
                <a:gd name="T91" fmla="*/ 2147483647 h 959"/>
                <a:gd name="T92" fmla="*/ 2147483647 w 814"/>
                <a:gd name="T93" fmla="*/ 2147483647 h 959"/>
                <a:gd name="T94" fmla="*/ 2147483647 w 814"/>
                <a:gd name="T95" fmla="*/ 2147483647 h 959"/>
                <a:gd name="T96" fmla="*/ 2147483647 w 814"/>
                <a:gd name="T97" fmla="*/ 2147483647 h 959"/>
                <a:gd name="T98" fmla="*/ 2147483647 w 814"/>
                <a:gd name="T99" fmla="*/ 2147483647 h 959"/>
                <a:gd name="T100" fmla="*/ 2147483647 w 814"/>
                <a:gd name="T101" fmla="*/ 2147483647 h 959"/>
                <a:gd name="T102" fmla="*/ 2147483647 w 814"/>
                <a:gd name="T103" fmla="*/ 2147483647 h 959"/>
                <a:gd name="T104" fmla="*/ 2147483647 w 814"/>
                <a:gd name="T105" fmla="*/ 2147483647 h 959"/>
                <a:gd name="T106" fmla="*/ 2147483647 w 814"/>
                <a:gd name="T107" fmla="*/ 2147483647 h 959"/>
                <a:gd name="T108" fmla="*/ 2147483647 w 814"/>
                <a:gd name="T109" fmla="*/ 2147483647 h 959"/>
                <a:gd name="T110" fmla="*/ 2147483647 w 814"/>
                <a:gd name="T111" fmla="*/ 2147483647 h 959"/>
                <a:gd name="T112" fmla="*/ 2147483647 w 814"/>
                <a:gd name="T113" fmla="*/ 2147483647 h 9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4"/>
                <a:gd name="T172" fmla="*/ 0 h 959"/>
                <a:gd name="T173" fmla="*/ 814 w 814"/>
                <a:gd name="T174" fmla="*/ 959 h 9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4" h="959">
                  <a:moveTo>
                    <a:pt x="720" y="0"/>
                  </a:moveTo>
                  <a:cubicBezTo>
                    <a:pt x="726" y="1"/>
                    <a:pt x="726" y="9"/>
                    <a:pt x="732" y="10"/>
                  </a:cubicBezTo>
                  <a:cubicBezTo>
                    <a:pt x="734" y="24"/>
                    <a:pt x="732" y="34"/>
                    <a:pt x="726" y="42"/>
                  </a:cubicBezTo>
                  <a:cubicBezTo>
                    <a:pt x="724" y="49"/>
                    <a:pt x="733" y="51"/>
                    <a:pt x="736" y="54"/>
                  </a:cubicBezTo>
                  <a:cubicBezTo>
                    <a:pt x="739" y="59"/>
                    <a:pt x="740" y="63"/>
                    <a:pt x="745" y="67"/>
                  </a:cubicBezTo>
                  <a:cubicBezTo>
                    <a:pt x="749" y="77"/>
                    <a:pt x="756" y="84"/>
                    <a:pt x="761" y="92"/>
                  </a:cubicBezTo>
                  <a:cubicBezTo>
                    <a:pt x="782" y="94"/>
                    <a:pt x="801" y="92"/>
                    <a:pt x="805" y="77"/>
                  </a:cubicBezTo>
                  <a:cubicBezTo>
                    <a:pt x="814" y="77"/>
                    <a:pt x="806" y="89"/>
                    <a:pt x="805" y="92"/>
                  </a:cubicBezTo>
                  <a:cubicBezTo>
                    <a:pt x="804" y="99"/>
                    <a:pt x="800" y="103"/>
                    <a:pt x="796" y="111"/>
                  </a:cubicBezTo>
                  <a:cubicBezTo>
                    <a:pt x="788" y="110"/>
                    <a:pt x="789" y="117"/>
                    <a:pt x="780" y="115"/>
                  </a:cubicBezTo>
                  <a:cubicBezTo>
                    <a:pt x="778" y="122"/>
                    <a:pt x="779" y="126"/>
                    <a:pt x="777" y="140"/>
                  </a:cubicBezTo>
                  <a:cubicBezTo>
                    <a:pt x="761" y="151"/>
                    <a:pt x="776" y="175"/>
                    <a:pt x="796" y="175"/>
                  </a:cubicBezTo>
                  <a:cubicBezTo>
                    <a:pt x="787" y="192"/>
                    <a:pt x="754" y="190"/>
                    <a:pt x="751" y="169"/>
                  </a:cubicBezTo>
                  <a:cubicBezTo>
                    <a:pt x="731" y="171"/>
                    <a:pt x="726" y="214"/>
                    <a:pt x="739" y="229"/>
                  </a:cubicBezTo>
                  <a:cubicBezTo>
                    <a:pt x="740" y="234"/>
                    <a:pt x="721" y="234"/>
                    <a:pt x="723" y="229"/>
                  </a:cubicBezTo>
                  <a:cubicBezTo>
                    <a:pt x="713" y="232"/>
                    <a:pt x="716" y="221"/>
                    <a:pt x="710" y="219"/>
                  </a:cubicBezTo>
                  <a:cubicBezTo>
                    <a:pt x="705" y="221"/>
                    <a:pt x="711" y="223"/>
                    <a:pt x="710" y="229"/>
                  </a:cubicBezTo>
                  <a:cubicBezTo>
                    <a:pt x="702" y="226"/>
                    <a:pt x="695" y="221"/>
                    <a:pt x="688" y="213"/>
                  </a:cubicBezTo>
                  <a:cubicBezTo>
                    <a:pt x="687" y="211"/>
                    <a:pt x="682" y="208"/>
                    <a:pt x="682" y="207"/>
                  </a:cubicBezTo>
                  <a:cubicBezTo>
                    <a:pt x="680" y="204"/>
                    <a:pt x="683" y="200"/>
                    <a:pt x="682" y="197"/>
                  </a:cubicBezTo>
                  <a:cubicBezTo>
                    <a:pt x="681" y="196"/>
                    <a:pt x="679" y="197"/>
                    <a:pt x="678" y="194"/>
                  </a:cubicBezTo>
                  <a:cubicBezTo>
                    <a:pt x="677" y="183"/>
                    <a:pt x="681" y="168"/>
                    <a:pt x="688" y="159"/>
                  </a:cubicBezTo>
                  <a:cubicBezTo>
                    <a:pt x="685" y="156"/>
                    <a:pt x="682" y="153"/>
                    <a:pt x="678" y="149"/>
                  </a:cubicBezTo>
                  <a:cubicBezTo>
                    <a:pt x="677" y="120"/>
                    <a:pt x="680" y="96"/>
                    <a:pt x="691" y="80"/>
                  </a:cubicBezTo>
                  <a:cubicBezTo>
                    <a:pt x="688" y="65"/>
                    <a:pt x="683" y="62"/>
                    <a:pt x="672" y="61"/>
                  </a:cubicBezTo>
                  <a:cubicBezTo>
                    <a:pt x="660" y="59"/>
                    <a:pt x="653" y="70"/>
                    <a:pt x="644" y="80"/>
                  </a:cubicBezTo>
                  <a:cubicBezTo>
                    <a:pt x="640" y="83"/>
                    <a:pt x="634" y="86"/>
                    <a:pt x="631" y="89"/>
                  </a:cubicBezTo>
                  <a:cubicBezTo>
                    <a:pt x="630" y="90"/>
                    <a:pt x="632" y="95"/>
                    <a:pt x="631" y="96"/>
                  </a:cubicBezTo>
                  <a:cubicBezTo>
                    <a:pt x="626" y="99"/>
                    <a:pt x="626" y="101"/>
                    <a:pt x="621" y="108"/>
                  </a:cubicBezTo>
                  <a:cubicBezTo>
                    <a:pt x="615" y="118"/>
                    <a:pt x="609" y="152"/>
                    <a:pt x="612" y="175"/>
                  </a:cubicBezTo>
                  <a:cubicBezTo>
                    <a:pt x="614" y="197"/>
                    <a:pt x="625" y="216"/>
                    <a:pt x="637" y="232"/>
                  </a:cubicBezTo>
                  <a:cubicBezTo>
                    <a:pt x="647" y="245"/>
                    <a:pt x="663" y="257"/>
                    <a:pt x="675" y="273"/>
                  </a:cubicBezTo>
                  <a:cubicBezTo>
                    <a:pt x="677" y="275"/>
                    <a:pt x="678" y="273"/>
                    <a:pt x="678" y="276"/>
                  </a:cubicBezTo>
                  <a:cubicBezTo>
                    <a:pt x="679" y="281"/>
                    <a:pt x="693" y="294"/>
                    <a:pt x="698" y="299"/>
                  </a:cubicBezTo>
                  <a:cubicBezTo>
                    <a:pt x="703" y="304"/>
                    <a:pt x="708" y="309"/>
                    <a:pt x="713" y="314"/>
                  </a:cubicBezTo>
                  <a:cubicBezTo>
                    <a:pt x="718" y="320"/>
                    <a:pt x="725" y="325"/>
                    <a:pt x="729" y="330"/>
                  </a:cubicBezTo>
                  <a:cubicBezTo>
                    <a:pt x="734" y="336"/>
                    <a:pt x="738" y="343"/>
                    <a:pt x="742" y="349"/>
                  </a:cubicBezTo>
                  <a:cubicBezTo>
                    <a:pt x="743" y="351"/>
                    <a:pt x="745" y="349"/>
                    <a:pt x="745" y="353"/>
                  </a:cubicBezTo>
                  <a:cubicBezTo>
                    <a:pt x="745" y="354"/>
                    <a:pt x="748" y="358"/>
                    <a:pt x="748" y="359"/>
                  </a:cubicBezTo>
                  <a:cubicBezTo>
                    <a:pt x="752" y="365"/>
                    <a:pt x="757" y="375"/>
                    <a:pt x="761" y="387"/>
                  </a:cubicBezTo>
                  <a:cubicBezTo>
                    <a:pt x="762" y="393"/>
                    <a:pt x="763" y="395"/>
                    <a:pt x="764" y="400"/>
                  </a:cubicBezTo>
                  <a:cubicBezTo>
                    <a:pt x="777" y="443"/>
                    <a:pt x="761" y="509"/>
                    <a:pt x="742" y="540"/>
                  </a:cubicBezTo>
                  <a:cubicBezTo>
                    <a:pt x="741" y="541"/>
                    <a:pt x="739" y="542"/>
                    <a:pt x="739" y="543"/>
                  </a:cubicBezTo>
                  <a:cubicBezTo>
                    <a:pt x="735" y="549"/>
                    <a:pt x="733" y="555"/>
                    <a:pt x="726" y="562"/>
                  </a:cubicBezTo>
                  <a:cubicBezTo>
                    <a:pt x="723" y="565"/>
                    <a:pt x="718" y="570"/>
                    <a:pt x="717" y="571"/>
                  </a:cubicBezTo>
                  <a:cubicBezTo>
                    <a:pt x="715" y="572"/>
                    <a:pt x="711" y="570"/>
                    <a:pt x="710" y="571"/>
                  </a:cubicBezTo>
                  <a:cubicBezTo>
                    <a:pt x="707" y="576"/>
                    <a:pt x="705" y="578"/>
                    <a:pt x="698" y="581"/>
                  </a:cubicBezTo>
                  <a:cubicBezTo>
                    <a:pt x="696" y="581"/>
                    <a:pt x="692" y="580"/>
                    <a:pt x="691" y="581"/>
                  </a:cubicBezTo>
                  <a:cubicBezTo>
                    <a:pt x="690" y="583"/>
                    <a:pt x="683" y="585"/>
                    <a:pt x="675" y="587"/>
                  </a:cubicBezTo>
                  <a:cubicBezTo>
                    <a:pt x="646" y="594"/>
                    <a:pt x="605" y="590"/>
                    <a:pt x="577" y="578"/>
                  </a:cubicBezTo>
                  <a:cubicBezTo>
                    <a:pt x="570" y="580"/>
                    <a:pt x="576" y="596"/>
                    <a:pt x="574" y="603"/>
                  </a:cubicBezTo>
                  <a:cubicBezTo>
                    <a:pt x="574" y="612"/>
                    <a:pt x="574" y="620"/>
                    <a:pt x="574" y="629"/>
                  </a:cubicBezTo>
                  <a:cubicBezTo>
                    <a:pt x="589" y="655"/>
                    <a:pt x="622" y="645"/>
                    <a:pt x="640" y="632"/>
                  </a:cubicBezTo>
                  <a:cubicBezTo>
                    <a:pt x="648" y="626"/>
                    <a:pt x="652" y="620"/>
                    <a:pt x="659" y="613"/>
                  </a:cubicBezTo>
                  <a:cubicBezTo>
                    <a:pt x="661" y="611"/>
                    <a:pt x="662" y="609"/>
                    <a:pt x="666" y="610"/>
                  </a:cubicBezTo>
                  <a:cubicBezTo>
                    <a:pt x="664" y="632"/>
                    <a:pt x="665" y="652"/>
                    <a:pt x="691" y="648"/>
                  </a:cubicBezTo>
                  <a:cubicBezTo>
                    <a:pt x="688" y="655"/>
                    <a:pt x="678" y="656"/>
                    <a:pt x="682" y="670"/>
                  </a:cubicBezTo>
                  <a:cubicBezTo>
                    <a:pt x="685" y="683"/>
                    <a:pt x="695" y="690"/>
                    <a:pt x="713" y="689"/>
                  </a:cubicBezTo>
                  <a:cubicBezTo>
                    <a:pt x="711" y="705"/>
                    <a:pt x="695" y="707"/>
                    <a:pt x="678" y="708"/>
                  </a:cubicBezTo>
                  <a:cubicBezTo>
                    <a:pt x="682" y="716"/>
                    <a:pt x="691" y="718"/>
                    <a:pt x="704" y="717"/>
                  </a:cubicBezTo>
                  <a:cubicBezTo>
                    <a:pt x="700" y="731"/>
                    <a:pt x="686" y="735"/>
                    <a:pt x="672" y="740"/>
                  </a:cubicBezTo>
                  <a:cubicBezTo>
                    <a:pt x="678" y="748"/>
                    <a:pt x="684" y="756"/>
                    <a:pt x="698" y="755"/>
                  </a:cubicBezTo>
                  <a:cubicBezTo>
                    <a:pt x="696" y="771"/>
                    <a:pt x="678" y="769"/>
                    <a:pt x="666" y="775"/>
                  </a:cubicBezTo>
                  <a:cubicBezTo>
                    <a:pt x="669" y="782"/>
                    <a:pt x="679" y="783"/>
                    <a:pt x="688" y="784"/>
                  </a:cubicBezTo>
                  <a:cubicBezTo>
                    <a:pt x="684" y="802"/>
                    <a:pt x="659" y="799"/>
                    <a:pt x="644" y="806"/>
                  </a:cubicBezTo>
                  <a:cubicBezTo>
                    <a:pt x="651" y="814"/>
                    <a:pt x="662" y="820"/>
                    <a:pt x="675" y="822"/>
                  </a:cubicBezTo>
                  <a:cubicBezTo>
                    <a:pt x="666" y="830"/>
                    <a:pt x="654" y="837"/>
                    <a:pt x="634" y="835"/>
                  </a:cubicBezTo>
                  <a:cubicBezTo>
                    <a:pt x="625" y="835"/>
                    <a:pt x="628" y="848"/>
                    <a:pt x="628" y="857"/>
                  </a:cubicBezTo>
                  <a:cubicBezTo>
                    <a:pt x="628" y="864"/>
                    <a:pt x="636" y="863"/>
                    <a:pt x="640" y="867"/>
                  </a:cubicBezTo>
                  <a:cubicBezTo>
                    <a:pt x="644" y="870"/>
                    <a:pt x="646" y="871"/>
                    <a:pt x="650" y="876"/>
                  </a:cubicBezTo>
                  <a:cubicBezTo>
                    <a:pt x="653" y="886"/>
                    <a:pt x="645" y="886"/>
                    <a:pt x="644" y="892"/>
                  </a:cubicBezTo>
                  <a:cubicBezTo>
                    <a:pt x="646" y="915"/>
                    <a:pt x="638" y="928"/>
                    <a:pt x="621" y="933"/>
                  </a:cubicBezTo>
                  <a:cubicBezTo>
                    <a:pt x="621" y="923"/>
                    <a:pt x="629" y="915"/>
                    <a:pt x="621" y="908"/>
                  </a:cubicBezTo>
                  <a:cubicBezTo>
                    <a:pt x="622" y="898"/>
                    <a:pt x="612" y="916"/>
                    <a:pt x="612" y="905"/>
                  </a:cubicBezTo>
                  <a:cubicBezTo>
                    <a:pt x="608" y="903"/>
                    <a:pt x="607" y="899"/>
                    <a:pt x="602" y="898"/>
                  </a:cubicBezTo>
                  <a:cubicBezTo>
                    <a:pt x="601" y="887"/>
                    <a:pt x="605" y="873"/>
                    <a:pt x="599" y="867"/>
                  </a:cubicBezTo>
                  <a:cubicBezTo>
                    <a:pt x="579" y="872"/>
                    <a:pt x="575" y="893"/>
                    <a:pt x="577" y="920"/>
                  </a:cubicBezTo>
                  <a:cubicBezTo>
                    <a:pt x="573" y="923"/>
                    <a:pt x="568" y="925"/>
                    <a:pt x="561" y="924"/>
                  </a:cubicBezTo>
                  <a:cubicBezTo>
                    <a:pt x="559" y="935"/>
                    <a:pt x="556" y="948"/>
                    <a:pt x="561" y="959"/>
                  </a:cubicBezTo>
                  <a:cubicBezTo>
                    <a:pt x="544" y="954"/>
                    <a:pt x="536" y="939"/>
                    <a:pt x="539" y="914"/>
                  </a:cubicBezTo>
                  <a:cubicBezTo>
                    <a:pt x="525" y="913"/>
                    <a:pt x="523" y="924"/>
                    <a:pt x="523" y="936"/>
                  </a:cubicBezTo>
                  <a:cubicBezTo>
                    <a:pt x="513" y="934"/>
                    <a:pt x="513" y="921"/>
                    <a:pt x="507" y="914"/>
                  </a:cubicBezTo>
                  <a:cubicBezTo>
                    <a:pt x="513" y="905"/>
                    <a:pt x="512" y="893"/>
                    <a:pt x="517" y="882"/>
                  </a:cubicBezTo>
                  <a:cubicBezTo>
                    <a:pt x="517" y="881"/>
                    <a:pt x="519" y="882"/>
                    <a:pt x="520" y="879"/>
                  </a:cubicBezTo>
                  <a:cubicBezTo>
                    <a:pt x="520" y="877"/>
                    <a:pt x="519" y="875"/>
                    <a:pt x="520" y="873"/>
                  </a:cubicBezTo>
                  <a:cubicBezTo>
                    <a:pt x="520" y="871"/>
                    <a:pt x="514" y="871"/>
                    <a:pt x="510" y="873"/>
                  </a:cubicBezTo>
                  <a:cubicBezTo>
                    <a:pt x="506" y="875"/>
                    <a:pt x="494" y="891"/>
                    <a:pt x="491" y="886"/>
                  </a:cubicBezTo>
                  <a:cubicBezTo>
                    <a:pt x="489" y="860"/>
                    <a:pt x="502" y="850"/>
                    <a:pt x="520" y="844"/>
                  </a:cubicBezTo>
                  <a:cubicBezTo>
                    <a:pt x="520" y="840"/>
                    <a:pt x="520" y="836"/>
                    <a:pt x="520" y="832"/>
                  </a:cubicBezTo>
                  <a:cubicBezTo>
                    <a:pt x="536" y="829"/>
                    <a:pt x="543" y="836"/>
                    <a:pt x="558" y="835"/>
                  </a:cubicBezTo>
                  <a:cubicBezTo>
                    <a:pt x="560" y="834"/>
                    <a:pt x="561" y="832"/>
                    <a:pt x="564" y="832"/>
                  </a:cubicBezTo>
                  <a:cubicBezTo>
                    <a:pt x="573" y="828"/>
                    <a:pt x="574" y="816"/>
                    <a:pt x="577" y="806"/>
                  </a:cubicBezTo>
                  <a:cubicBezTo>
                    <a:pt x="587" y="803"/>
                    <a:pt x="589" y="791"/>
                    <a:pt x="596" y="784"/>
                  </a:cubicBezTo>
                  <a:cubicBezTo>
                    <a:pt x="599" y="762"/>
                    <a:pt x="589" y="753"/>
                    <a:pt x="586" y="736"/>
                  </a:cubicBezTo>
                  <a:cubicBezTo>
                    <a:pt x="578" y="738"/>
                    <a:pt x="574" y="748"/>
                    <a:pt x="567" y="755"/>
                  </a:cubicBezTo>
                  <a:cubicBezTo>
                    <a:pt x="558" y="759"/>
                    <a:pt x="550" y="763"/>
                    <a:pt x="539" y="762"/>
                  </a:cubicBezTo>
                  <a:cubicBezTo>
                    <a:pt x="528" y="761"/>
                    <a:pt x="521" y="753"/>
                    <a:pt x="513" y="749"/>
                  </a:cubicBezTo>
                  <a:cubicBezTo>
                    <a:pt x="504" y="767"/>
                    <a:pt x="523" y="781"/>
                    <a:pt x="536" y="787"/>
                  </a:cubicBezTo>
                  <a:cubicBezTo>
                    <a:pt x="526" y="803"/>
                    <a:pt x="500" y="789"/>
                    <a:pt x="494" y="781"/>
                  </a:cubicBezTo>
                  <a:cubicBezTo>
                    <a:pt x="491" y="794"/>
                    <a:pt x="491" y="800"/>
                    <a:pt x="494" y="813"/>
                  </a:cubicBezTo>
                  <a:cubicBezTo>
                    <a:pt x="477" y="810"/>
                    <a:pt x="477" y="790"/>
                    <a:pt x="472" y="775"/>
                  </a:cubicBezTo>
                  <a:cubicBezTo>
                    <a:pt x="460" y="776"/>
                    <a:pt x="469" y="799"/>
                    <a:pt x="456" y="800"/>
                  </a:cubicBezTo>
                  <a:cubicBezTo>
                    <a:pt x="446" y="765"/>
                    <a:pt x="465" y="738"/>
                    <a:pt x="491" y="730"/>
                  </a:cubicBezTo>
                  <a:cubicBezTo>
                    <a:pt x="489" y="696"/>
                    <a:pt x="471" y="678"/>
                    <a:pt x="463" y="651"/>
                  </a:cubicBezTo>
                  <a:cubicBezTo>
                    <a:pt x="444" y="650"/>
                    <a:pt x="430" y="650"/>
                    <a:pt x="418" y="657"/>
                  </a:cubicBezTo>
                  <a:cubicBezTo>
                    <a:pt x="386" y="678"/>
                    <a:pt x="375" y="736"/>
                    <a:pt x="421" y="746"/>
                  </a:cubicBezTo>
                  <a:cubicBezTo>
                    <a:pt x="432" y="745"/>
                    <a:pt x="439" y="740"/>
                    <a:pt x="450" y="740"/>
                  </a:cubicBezTo>
                  <a:cubicBezTo>
                    <a:pt x="446" y="758"/>
                    <a:pt x="427" y="774"/>
                    <a:pt x="406" y="765"/>
                  </a:cubicBezTo>
                  <a:cubicBezTo>
                    <a:pt x="392" y="768"/>
                    <a:pt x="390" y="783"/>
                    <a:pt x="380" y="790"/>
                  </a:cubicBezTo>
                  <a:cubicBezTo>
                    <a:pt x="374" y="784"/>
                    <a:pt x="370" y="775"/>
                    <a:pt x="368" y="765"/>
                  </a:cubicBezTo>
                  <a:cubicBezTo>
                    <a:pt x="358" y="772"/>
                    <a:pt x="354" y="785"/>
                    <a:pt x="352" y="800"/>
                  </a:cubicBezTo>
                  <a:cubicBezTo>
                    <a:pt x="334" y="796"/>
                    <a:pt x="334" y="773"/>
                    <a:pt x="320" y="765"/>
                  </a:cubicBezTo>
                  <a:cubicBezTo>
                    <a:pt x="314" y="769"/>
                    <a:pt x="313" y="779"/>
                    <a:pt x="310" y="787"/>
                  </a:cubicBezTo>
                  <a:cubicBezTo>
                    <a:pt x="294" y="782"/>
                    <a:pt x="287" y="766"/>
                    <a:pt x="279" y="752"/>
                  </a:cubicBezTo>
                  <a:cubicBezTo>
                    <a:pt x="270" y="755"/>
                    <a:pt x="268" y="765"/>
                    <a:pt x="266" y="775"/>
                  </a:cubicBezTo>
                  <a:cubicBezTo>
                    <a:pt x="247" y="769"/>
                    <a:pt x="252" y="740"/>
                    <a:pt x="234" y="733"/>
                  </a:cubicBezTo>
                  <a:cubicBezTo>
                    <a:pt x="223" y="741"/>
                    <a:pt x="224" y="761"/>
                    <a:pt x="215" y="771"/>
                  </a:cubicBezTo>
                  <a:cubicBezTo>
                    <a:pt x="211" y="775"/>
                    <a:pt x="207" y="775"/>
                    <a:pt x="203" y="771"/>
                  </a:cubicBezTo>
                  <a:cubicBezTo>
                    <a:pt x="201" y="776"/>
                    <a:pt x="198" y="779"/>
                    <a:pt x="193" y="781"/>
                  </a:cubicBezTo>
                  <a:cubicBezTo>
                    <a:pt x="194" y="791"/>
                    <a:pt x="187" y="794"/>
                    <a:pt x="190" y="806"/>
                  </a:cubicBezTo>
                  <a:cubicBezTo>
                    <a:pt x="177" y="800"/>
                    <a:pt x="168" y="774"/>
                    <a:pt x="180" y="762"/>
                  </a:cubicBezTo>
                  <a:cubicBezTo>
                    <a:pt x="184" y="752"/>
                    <a:pt x="170" y="759"/>
                    <a:pt x="174" y="749"/>
                  </a:cubicBezTo>
                  <a:cubicBezTo>
                    <a:pt x="180" y="746"/>
                    <a:pt x="183" y="740"/>
                    <a:pt x="190" y="736"/>
                  </a:cubicBezTo>
                  <a:cubicBezTo>
                    <a:pt x="196" y="733"/>
                    <a:pt x="208" y="737"/>
                    <a:pt x="209" y="727"/>
                  </a:cubicBezTo>
                  <a:cubicBezTo>
                    <a:pt x="205" y="719"/>
                    <a:pt x="192" y="727"/>
                    <a:pt x="187" y="727"/>
                  </a:cubicBezTo>
                  <a:cubicBezTo>
                    <a:pt x="178" y="727"/>
                    <a:pt x="167" y="734"/>
                    <a:pt x="158" y="736"/>
                  </a:cubicBezTo>
                  <a:cubicBezTo>
                    <a:pt x="146" y="740"/>
                    <a:pt x="152" y="726"/>
                    <a:pt x="145" y="724"/>
                  </a:cubicBezTo>
                  <a:cubicBezTo>
                    <a:pt x="132" y="724"/>
                    <a:pt x="128" y="734"/>
                    <a:pt x="117" y="736"/>
                  </a:cubicBezTo>
                  <a:cubicBezTo>
                    <a:pt x="115" y="726"/>
                    <a:pt x="119" y="722"/>
                    <a:pt x="120" y="714"/>
                  </a:cubicBezTo>
                  <a:cubicBezTo>
                    <a:pt x="127" y="714"/>
                    <a:pt x="127" y="705"/>
                    <a:pt x="133" y="702"/>
                  </a:cubicBezTo>
                  <a:cubicBezTo>
                    <a:pt x="137" y="698"/>
                    <a:pt x="150" y="702"/>
                    <a:pt x="149" y="692"/>
                  </a:cubicBezTo>
                  <a:cubicBezTo>
                    <a:pt x="144" y="684"/>
                    <a:pt x="135" y="697"/>
                    <a:pt x="126" y="695"/>
                  </a:cubicBezTo>
                  <a:cubicBezTo>
                    <a:pt x="126" y="683"/>
                    <a:pt x="131" y="677"/>
                    <a:pt x="139" y="673"/>
                  </a:cubicBezTo>
                  <a:cubicBezTo>
                    <a:pt x="141" y="664"/>
                    <a:pt x="157" y="668"/>
                    <a:pt x="158" y="657"/>
                  </a:cubicBezTo>
                  <a:cubicBezTo>
                    <a:pt x="157" y="650"/>
                    <a:pt x="142" y="656"/>
                    <a:pt x="136" y="654"/>
                  </a:cubicBezTo>
                  <a:cubicBezTo>
                    <a:pt x="146" y="633"/>
                    <a:pt x="176" y="640"/>
                    <a:pt x="203" y="641"/>
                  </a:cubicBezTo>
                  <a:cubicBezTo>
                    <a:pt x="202" y="653"/>
                    <a:pt x="208" y="657"/>
                    <a:pt x="209" y="667"/>
                  </a:cubicBezTo>
                  <a:cubicBezTo>
                    <a:pt x="212" y="674"/>
                    <a:pt x="220" y="680"/>
                    <a:pt x="228" y="686"/>
                  </a:cubicBezTo>
                  <a:cubicBezTo>
                    <a:pt x="233" y="689"/>
                    <a:pt x="232" y="690"/>
                    <a:pt x="241" y="692"/>
                  </a:cubicBezTo>
                  <a:cubicBezTo>
                    <a:pt x="243" y="693"/>
                    <a:pt x="243" y="695"/>
                    <a:pt x="244" y="695"/>
                  </a:cubicBezTo>
                  <a:cubicBezTo>
                    <a:pt x="261" y="700"/>
                    <a:pt x="289" y="694"/>
                    <a:pt x="310" y="695"/>
                  </a:cubicBezTo>
                  <a:cubicBezTo>
                    <a:pt x="319" y="696"/>
                    <a:pt x="327" y="700"/>
                    <a:pt x="336" y="698"/>
                  </a:cubicBezTo>
                  <a:cubicBezTo>
                    <a:pt x="337" y="671"/>
                    <a:pt x="319" y="662"/>
                    <a:pt x="320" y="635"/>
                  </a:cubicBezTo>
                  <a:cubicBezTo>
                    <a:pt x="308" y="634"/>
                    <a:pt x="299" y="635"/>
                    <a:pt x="291" y="638"/>
                  </a:cubicBezTo>
                  <a:cubicBezTo>
                    <a:pt x="277" y="639"/>
                    <a:pt x="294" y="630"/>
                    <a:pt x="291" y="622"/>
                  </a:cubicBezTo>
                  <a:cubicBezTo>
                    <a:pt x="280" y="625"/>
                    <a:pt x="275" y="635"/>
                    <a:pt x="263" y="638"/>
                  </a:cubicBezTo>
                  <a:cubicBezTo>
                    <a:pt x="247" y="641"/>
                    <a:pt x="245" y="631"/>
                    <a:pt x="231" y="632"/>
                  </a:cubicBezTo>
                  <a:cubicBezTo>
                    <a:pt x="233" y="621"/>
                    <a:pt x="243" y="628"/>
                    <a:pt x="250" y="625"/>
                  </a:cubicBezTo>
                  <a:cubicBezTo>
                    <a:pt x="261" y="621"/>
                    <a:pt x="269" y="612"/>
                    <a:pt x="276" y="603"/>
                  </a:cubicBezTo>
                  <a:cubicBezTo>
                    <a:pt x="270" y="598"/>
                    <a:pt x="259" y="599"/>
                    <a:pt x="250" y="597"/>
                  </a:cubicBezTo>
                  <a:cubicBezTo>
                    <a:pt x="250" y="590"/>
                    <a:pt x="242" y="592"/>
                    <a:pt x="237" y="587"/>
                  </a:cubicBezTo>
                  <a:cubicBezTo>
                    <a:pt x="233" y="582"/>
                    <a:pt x="230" y="573"/>
                    <a:pt x="228" y="565"/>
                  </a:cubicBezTo>
                  <a:cubicBezTo>
                    <a:pt x="225" y="558"/>
                    <a:pt x="221" y="552"/>
                    <a:pt x="225" y="546"/>
                  </a:cubicBezTo>
                  <a:cubicBezTo>
                    <a:pt x="237" y="558"/>
                    <a:pt x="247" y="572"/>
                    <a:pt x="269" y="575"/>
                  </a:cubicBezTo>
                  <a:cubicBezTo>
                    <a:pt x="276" y="571"/>
                    <a:pt x="265" y="558"/>
                    <a:pt x="269" y="546"/>
                  </a:cubicBezTo>
                  <a:cubicBezTo>
                    <a:pt x="279" y="537"/>
                    <a:pt x="283" y="524"/>
                    <a:pt x="298" y="521"/>
                  </a:cubicBezTo>
                  <a:cubicBezTo>
                    <a:pt x="298" y="535"/>
                    <a:pt x="288" y="538"/>
                    <a:pt x="291" y="556"/>
                  </a:cubicBezTo>
                  <a:cubicBezTo>
                    <a:pt x="294" y="564"/>
                    <a:pt x="303" y="565"/>
                    <a:pt x="310" y="568"/>
                  </a:cubicBezTo>
                  <a:cubicBezTo>
                    <a:pt x="322" y="573"/>
                    <a:pt x="335" y="566"/>
                    <a:pt x="349" y="556"/>
                  </a:cubicBezTo>
                  <a:cubicBezTo>
                    <a:pt x="350" y="554"/>
                    <a:pt x="353" y="550"/>
                    <a:pt x="355" y="549"/>
                  </a:cubicBezTo>
                  <a:cubicBezTo>
                    <a:pt x="369" y="541"/>
                    <a:pt x="381" y="533"/>
                    <a:pt x="396" y="533"/>
                  </a:cubicBezTo>
                  <a:cubicBezTo>
                    <a:pt x="402" y="534"/>
                    <a:pt x="410" y="539"/>
                    <a:pt x="415" y="540"/>
                  </a:cubicBezTo>
                  <a:cubicBezTo>
                    <a:pt x="419" y="540"/>
                    <a:pt x="419" y="545"/>
                    <a:pt x="421" y="546"/>
                  </a:cubicBezTo>
                  <a:cubicBezTo>
                    <a:pt x="425" y="548"/>
                    <a:pt x="431" y="544"/>
                    <a:pt x="431" y="549"/>
                  </a:cubicBezTo>
                  <a:cubicBezTo>
                    <a:pt x="445" y="549"/>
                    <a:pt x="458" y="549"/>
                    <a:pt x="472" y="549"/>
                  </a:cubicBezTo>
                  <a:cubicBezTo>
                    <a:pt x="473" y="535"/>
                    <a:pt x="464" y="530"/>
                    <a:pt x="463" y="518"/>
                  </a:cubicBezTo>
                  <a:cubicBezTo>
                    <a:pt x="455" y="514"/>
                    <a:pt x="442" y="516"/>
                    <a:pt x="428" y="514"/>
                  </a:cubicBezTo>
                  <a:cubicBezTo>
                    <a:pt x="421" y="514"/>
                    <a:pt x="407" y="511"/>
                    <a:pt x="402" y="508"/>
                  </a:cubicBezTo>
                  <a:cubicBezTo>
                    <a:pt x="401" y="507"/>
                    <a:pt x="400" y="502"/>
                    <a:pt x="399" y="502"/>
                  </a:cubicBezTo>
                  <a:cubicBezTo>
                    <a:pt x="398" y="501"/>
                    <a:pt x="394" y="503"/>
                    <a:pt x="393" y="502"/>
                  </a:cubicBezTo>
                  <a:cubicBezTo>
                    <a:pt x="387" y="497"/>
                    <a:pt x="382" y="489"/>
                    <a:pt x="377" y="483"/>
                  </a:cubicBezTo>
                  <a:cubicBezTo>
                    <a:pt x="371" y="476"/>
                    <a:pt x="364" y="471"/>
                    <a:pt x="361" y="464"/>
                  </a:cubicBezTo>
                  <a:cubicBezTo>
                    <a:pt x="350" y="472"/>
                    <a:pt x="341" y="481"/>
                    <a:pt x="333" y="492"/>
                  </a:cubicBezTo>
                  <a:cubicBezTo>
                    <a:pt x="325" y="486"/>
                    <a:pt x="337" y="478"/>
                    <a:pt x="329" y="470"/>
                  </a:cubicBezTo>
                  <a:cubicBezTo>
                    <a:pt x="320" y="468"/>
                    <a:pt x="319" y="477"/>
                    <a:pt x="320" y="486"/>
                  </a:cubicBezTo>
                  <a:cubicBezTo>
                    <a:pt x="307" y="486"/>
                    <a:pt x="300" y="480"/>
                    <a:pt x="291" y="476"/>
                  </a:cubicBezTo>
                  <a:cubicBezTo>
                    <a:pt x="283" y="480"/>
                    <a:pt x="301" y="483"/>
                    <a:pt x="298" y="492"/>
                  </a:cubicBezTo>
                  <a:cubicBezTo>
                    <a:pt x="285" y="490"/>
                    <a:pt x="274" y="487"/>
                    <a:pt x="266" y="479"/>
                  </a:cubicBezTo>
                  <a:cubicBezTo>
                    <a:pt x="261" y="479"/>
                    <a:pt x="261" y="499"/>
                    <a:pt x="266" y="498"/>
                  </a:cubicBezTo>
                  <a:cubicBezTo>
                    <a:pt x="259" y="508"/>
                    <a:pt x="253" y="491"/>
                    <a:pt x="244" y="492"/>
                  </a:cubicBezTo>
                  <a:cubicBezTo>
                    <a:pt x="238" y="504"/>
                    <a:pt x="259" y="507"/>
                    <a:pt x="250" y="511"/>
                  </a:cubicBezTo>
                  <a:cubicBezTo>
                    <a:pt x="232" y="512"/>
                    <a:pt x="230" y="498"/>
                    <a:pt x="218" y="492"/>
                  </a:cubicBezTo>
                  <a:cubicBezTo>
                    <a:pt x="211" y="493"/>
                    <a:pt x="217" y="506"/>
                    <a:pt x="215" y="511"/>
                  </a:cubicBezTo>
                  <a:cubicBezTo>
                    <a:pt x="207" y="510"/>
                    <a:pt x="204" y="503"/>
                    <a:pt x="199" y="498"/>
                  </a:cubicBezTo>
                  <a:cubicBezTo>
                    <a:pt x="192" y="500"/>
                    <a:pt x="199" y="515"/>
                    <a:pt x="193" y="518"/>
                  </a:cubicBezTo>
                  <a:cubicBezTo>
                    <a:pt x="187" y="517"/>
                    <a:pt x="186" y="512"/>
                    <a:pt x="187" y="505"/>
                  </a:cubicBezTo>
                  <a:cubicBezTo>
                    <a:pt x="180" y="509"/>
                    <a:pt x="180" y="519"/>
                    <a:pt x="177" y="527"/>
                  </a:cubicBezTo>
                  <a:cubicBezTo>
                    <a:pt x="173" y="526"/>
                    <a:pt x="171" y="523"/>
                    <a:pt x="171" y="518"/>
                  </a:cubicBezTo>
                  <a:cubicBezTo>
                    <a:pt x="165" y="516"/>
                    <a:pt x="167" y="525"/>
                    <a:pt x="164" y="527"/>
                  </a:cubicBezTo>
                  <a:cubicBezTo>
                    <a:pt x="164" y="527"/>
                    <a:pt x="162" y="527"/>
                    <a:pt x="161" y="527"/>
                  </a:cubicBezTo>
                  <a:cubicBezTo>
                    <a:pt x="161" y="528"/>
                    <a:pt x="162" y="533"/>
                    <a:pt x="161" y="533"/>
                  </a:cubicBezTo>
                  <a:cubicBezTo>
                    <a:pt x="155" y="538"/>
                    <a:pt x="148" y="546"/>
                    <a:pt x="142" y="556"/>
                  </a:cubicBezTo>
                  <a:cubicBezTo>
                    <a:pt x="128" y="542"/>
                    <a:pt x="144" y="519"/>
                    <a:pt x="136" y="502"/>
                  </a:cubicBezTo>
                  <a:cubicBezTo>
                    <a:pt x="108" y="503"/>
                    <a:pt x="116" y="541"/>
                    <a:pt x="111" y="565"/>
                  </a:cubicBezTo>
                  <a:cubicBezTo>
                    <a:pt x="104" y="572"/>
                    <a:pt x="100" y="562"/>
                    <a:pt x="95" y="568"/>
                  </a:cubicBezTo>
                  <a:cubicBezTo>
                    <a:pt x="91" y="577"/>
                    <a:pt x="91" y="588"/>
                    <a:pt x="91" y="600"/>
                  </a:cubicBezTo>
                  <a:cubicBezTo>
                    <a:pt x="70" y="596"/>
                    <a:pt x="72" y="569"/>
                    <a:pt x="72" y="543"/>
                  </a:cubicBezTo>
                  <a:cubicBezTo>
                    <a:pt x="77" y="538"/>
                    <a:pt x="81" y="533"/>
                    <a:pt x="85" y="527"/>
                  </a:cubicBezTo>
                  <a:cubicBezTo>
                    <a:pt x="88" y="523"/>
                    <a:pt x="96" y="520"/>
                    <a:pt x="95" y="511"/>
                  </a:cubicBezTo>
                  <a:cubicBezTo>
                    <a:pt x="84" y="501"/>
                    <a:pt x="76" y="516"/>
                    <a:pt x="69" y="521"/>
                  </a:cubicBezTo>
                  <a:cubicBezTo>
                    <a:pt x="62" y="527"/>
                    <a:pt x="54" y="533"/>
                    <a:pt x="50" y="540"/>
                  </a:cubicBezTo>
                  <a:cubicBezTo>
                    <a:pt x="46" y="540"/>
                    <a:pt x="42" y="540"/>
                    <a:pt x="38" y="540"/>
                  </a:cubicBezTo>
                  <a:cubicBezTo>
                    <a:pt x="27" y="544"/>
                    <a:pt x="23" y="555"/>
                    <a:pt x="19" y="565"/>
                  </a:cubicBezTo>
                  <a:cubicBezTo>
                    <a:pt x="0" y="549"/>
                    <a:pt x="19" y="531"/>
                    <a:pt x="19" y="508"/>
                  </a:cubicBezTo>
                  <a:cubicBezTo>
                    <a:pt x="29" y="497"/>
                    <a:pt x="52" y="499"/>
                    <a:pt x="63" y="489"/>
                  </a:cubicBezTo>
                  <a:cubicBezTo>
                    <a:pt x="63" y="482"/>
                    <a:pt x="49" y="488"/>
                    <a:pt x="44" y="486"/>
                  </a:cubicBezTo>
                  <a:cubicBezTo>
                    <a:pt x="41" y="483"/>
                    <a:pt x="42" y="477"/>
                    <a:pt x="38" y="476"/>
                  </a:cubicBezTo>
                  <a:cubicBezTo>
                    <a:pt x="27" y="476"/>
                    <a:pt x="15" y="475"/>
                    <a:pt x="12" y="483"/>
                  </a:cubicBezTo>
                  <a:cubicBezTo>
                    <a:pt x="5" y="483"/>
                    <a:pt x="10" y="473"/>
                    <a:pt x="12" y="470"/>
                  </a:cubicBezTo>
                  <a:cubicBezTo>
                    <a:pt x="16" y="464"/>
                    <a:pt x="26" y="449"/>
                    <a:pt x="41" y="451"/>
                  </a:cubicBezTo>
                  <a:cubicBezTo>
                    <a:pt x="44" y="448"/>
                    <a:pt x="47" y="445"/>
                    <a:pt x="50" y="441"/>
                  </a:cubicBezTo>
                  <a:cubicBezTo>
                    <a:pt x="63" y="446"/>
                    <a:pt x="68" y="449"/>
                    <a:pt x="79" y="457"/>
                  </a:cubicBezTo>
                  <a:cubicBezTo>
                    <a:pt x="81" y="459"/>
                    <a:pt x="83" y="463"/>
                    <a:pt x="85" y="464"/>
                  </a:cubicBezTo>
                  <a:cubicBezTo>
                    <a:pt x="88" y="465"/>
                    <a:pt x="92" y="462"/>
                    <a:pt x="95" y="464"/>
                  </a:cubicBezTo>
                  <a:cubicBezTo>
                    <a:pt x="96" y="464"/>
                    <a:pt x="95" y="466"/>
                    <a:pt x="98" y="467"/>
                  </a:cubicBezTo>
                  <a:cubicBezTo>
                    <a:pt x="103" y="467"/>
                    <a:pt x="103" y="464"/>
                    <a:pt x="107" y="464"/>
                  </a:cubicBezTo>
                  <a:cubicBezTo>
                    <a:pt x="115" y="462"/>
                    <a:pt x="119" y="463"/>
                    <a:pt x="126" y="460"/>
                  </a:cubicBezTo>
                  <a:cubicBezTo>
                    <a:pt x="137" y="457"/>
                    <a:pt x="149" y="447"/>
                    <a:pt x="161" y="438"/>
                  </a:cubicBezTo>
                  <a:cubicBezTo>
                    <a:pt x="172" y="431"/>
                    <a:pt x="183" y="423"/>
                    <a:pt x="193" y="416"/>
                  </a:cubicBezTo>
                  <a:cubicBezTo>
                    <a:pt x="195" y="415"/>
                    <a:pt x="193" y="413"/>
                    <a:pt x="196" y="413"/>
                  </a:cubicBezTo>
                  <a:cubicBezTo>
                    <a:pt x="197" y="413"/>
                    <a:pt x="201" y="410"/>
                    <a:pt x="203" y="410"/>
                  </a:cubicBezTo>
                  <a:cubicBezTo>
                    <a:pt x="205" y="408"/>
                    <a:pt x="207" y="405"/>
                    <a:pt x="209" y="403"/>
                  </a:cubicBezTo>
                  <a:cubicBezTo>
                    <a:pt x="211" y="402"/>
                    <a:pt x="213" y="402"/>
                    <a:pt x="215" y="400"/>
                  </a:cubicBezTo>
                  <a:cubicBezTo>
                    <a:pt x="217" y="399"/>
                    <a:pt x="218" y="397"/>
                    <a:pt x="218" y="397"/>
                  </a:cubicBezTo>
                  <a:cubicBezTo>
                    <a:pt x="221" y="396"/>
                    <a:pt x="225" y="396"/>
                    <a:pt x="228" y="394"/>
                  </a:cubicBezTo>
                  <a:cubicBezTo>
                    <a:pt x="229" y="393"/>
                    <a:pt x="230" y="388"/>
                    <a:pt x="231" y="387"/>
                  </a:cubicBezTo>
                  <a:cubicBezTo>
                    <a:pt x="235" y="385"/>
                    <a:pt x="238" y="385"/>
                    <a:pt x="244" y="381"/>
                  </a:cubicBezTo>
                  <a:cubicBezTo>
                    <a:pt x="249" y="377"/>
                    <a:pt x="253" y="371"/>
                    <a:pt x="260" y="372"/>
                  </a:cubicBezTo>
                  <a:cubicBezTo>
                    <a:pt x="250" y="356"/>
                    <a:pt x="238" y="343"/>
                    <a:pt x="234" y="321"/>
                  </a:cubicBezTo>
                  <a:cubicBezTo>
                    <a:pt x="228" y="325"/>
                    <a:pt x="227" y="335"/>
                    <a:pt x="225" y="343"/>
                  </a:cubicBezTo>
                  <a:cubicBezTo>
                    <a:pt x="215" y="338"/>
                    <a:pt x="217" y="311"/>
                    <a:pt x="222" y="302"/>
                  </a:cubicBezTo>
                  <a:cubicBezTo>
                    <a:pt x="212" y="301"/>
                    <a:pt x="211" y="310"/>
                    <a:pt x="209" y="318"/>
                  </a:cubicBezTo>
                  <a:cubicBezTo>
                    <a:pt x="204" y="313"/>
                    <a:pt x="205" y="301"/>
                    <a:pt x="206" y="292"/>
                  </a:cubicBezTo>
                  <a:cubicBezTo>
                    <a:pt x="207" y="284"/>
                    <a:pt x="210" y="275"/>
                    <a:pt x="212" y="270"/>
                  </a:cubicBezTo>
                  <a:cubicBezTo>
                    <a:pt x="200" y="270"/>
                    <a:pt x="202" y="283"/>
                    <a:pt x="196" y="289"/>
                  </a:cubicBezTo>
                  <a:cubicBezTo>
                    <a:pt x="189" y="282"/>
                    <a:pt x="193" y="255"/>
                    <a:pt x="196" y="245"/>
                  </a:cubicBezTo>
                  <a:cubicBezTo>
                    <a:pt x="191" y="243"/>
                    <a:pt x="190" y="247"/>
                    <a:pt x="190" y="251"/>
                  </a:cubicBezTo>
                  <a:cubicBezTo>
                    <a:pt x="175" y="244"/>
                    <a:pt x="189" y="221"/>
                    <a:pt x="187" y="207"/>
                  </a:cubicBezTo>
                  <a:cubicBezTo>
                    <a:pt x="177" y="203"/>
                    <a:pt x="181" y="214"/>
                    <a:pt x="180" y="219"/>
                  </a:cubicBezTo>
                  <a:cubicBezTo>
                    <a:pt x="173" y="212"/>
                    <a:pt x="172" y="203"/>
                    <a:pt x="168" y="191"/>
                  </a:cubicBezTo>
                  <a:cubicBezTo>
                    <a:pt x="166" y="186"/>
                    <a:pt x="166" y="177"/>
                    <a:pt x="164" y="172"/>
                  </a:cubicBezTo>
                  <a:cubicBezTo>
                    <a:pt x="164" y="170"/>
                    <a:pt x="161" y="172"/>
                    <a:pt x="161" y="169"/>
                  </a:cubicBezTo>
                  <a:cubicBezTo>
                    <a:pt x="161" y="159"/>
                    <a:pt x="150" y="155"/>
                    <a:pt x="139" y="149"/>
                  </a:cubicBezTo>
                  <a:cubicBezTo>
                    <a:pt x="126" y="151"/>
                    <a:pt x="124" y="164"/>
                    <a:pt x="114" y="169"/>
                  </a:cubicBezTo>
                  <a:cubicBezTo>
                    <a:pt x="102" y="163"/>
                    <a:pt x="87" y="168"/>
                    <a:pt x="79" y="162"/>
                  </a:cubicBezTo>
                  <a:cubicBezTo>
                    <a:pt x="77" y="161"/>
                    <a:pt x="76" y="160"/>
                    <a:pt x="76" y="159"/>
                  </a:cubicBezTo>
                  <a:cubicBezTo>
                    <a:pt x="74" y="158"/>
                    <a:pt x="67" y="157"/>
                    <a:pt x="66" y="156"/>
                  </a:cubicBezTo>
                  <a:cubicBezTo>
                    <a:pt x="64" y="154"/>
                    <a:pt x="64" y="148"/>
                    <a:pt x="63" y="146"/>
                  </a:cubicBezTo>
                  <a:cubicBezTo>
                    <a:pt x="62" y="145"/>
                    <a:pt x="59" y="143"/>
                    <a:pt x="60" y="140"/>
                  </a:cubicBezTo>
                  <a:cubicBezTo>
                    <a:pt x="71" y="141"/>
                    <a:pt x="78" y="145"/>
                    <a:pt x="91" y="143"/>
                  </a:cubicBezTo>
                  <a:cubicBezTo>
                    <a:pt x="96" y="141"/>
                    <a:pt x="97" y="136"/>
                    <a:pt x="98" y="130"/>
                  </a:cubicBezTo>
                  <a:cubicBezTo>
                    <a:pt x="110" y="127"/>
                    <a:pt x="121" y="124"/>
                    <a:pt x="130" y="118"/>
                  </a:cubicBezTo>
                  <a:cubicBezTo>
                    <a:pt x="123" y="106"/>
                    <a:pt x="114" y="98"/>
                    <a:pt x="98" y="105"/>
                  </a:cubicBezTo>
                  <a:cubicBezTo>
                    <a:pt x="89" y="106"/>
                    <a:pt x="90" y="98"/>
                    <a:pt x="88" y="92"/>
                  </a:cubicBezTo>
                  <a:cubicBezTo>
                    <a:pt x="75" y="93"/>
                    <a:pt x="58" y="89"/>
                    <a:pt x="53" y="99"/>
                  </a:cubicBezTo>
                  <a:cubicBezTo>
                    <a:pt x="46" y="92"/>
                    <a:pt x="60" y="80"/>
                    <a:pt x="63" y="73"/>
                  </a:cubicBezTo>
                  <a:cubicBezTo>
                    <a:pt x="66" y="71"/>
                    <a:pt x="74" y="73"/>
                    <a:pt x="76" y="70"/>
                  </a:cubicBezTo>
                  <a:cubicBezTo>
                    <a:pt x="79" y="66"/>
                    <a:pt x="82" y="69"/>
                    <a:pt x="88" y="67"/>
                  </a:cubicBezTo>
                  <a:cubicBezTo>
                    <a:pt x="93" y="65"/>
                    <a:pt x="97" y="58"/>
                    <a:pt x="104" y="61"/>
                  </a:cubicBezTo>
                  <a:cubicBezTo>
                    <a:pt x="102" y="50"/>
                    <a:pt x="91" y="48"/>
                    <a:pt x="79" y="48"/>
                  </a:cubicBezTo>
                  <a:cubicBezTo>
                    <a:pt x="92" y="22"/>
                    <a:pt x="131" y="35"/>
                    <a:pt x="145" y="51"/>
                  </a:cubicBezTo>
                  <a:cubicBezTo>
                    <a:pt x="152" y="45"/>
                    <a:pt x="147" y="33"/>
                    <a:pt x="145" y="26"/>
                  </a:cubicBezTo>
                  <a:cubicBezTo>
                    <a:pt x="142" y="24"/>
                    <a:pt x="129" y="15"/>
                    <a:pt x="136" y="13"/>
                  </a:cubicBezTo>
                  <a:cubicBezTo>
                    <a:pt x="166" y="14"/>
                    <a:pt x="174" y="37"/>
                    <a:pt x="183" y="57"/>
                  </a:cubicBezTo>
                  <a:cubicBezTo>
                    <a:pt x="181" y="76"/>
                    <a:pt x="172" y="97"/>
                    <a:pt x="187" y="111"/>
                  </a:cubicBezTo>
                  <a:cubicBezTo>
                    <a:pt x="188" y="112"/>
                    <a:pt x="192" y="110"/>
                    <a:pt x="193" y="111"/>
                  </a:cubicBezTo>
                  <a:cubicBezTo>
                    <a:pt x="194" y="112"/>
                    <a:pt x="195" y="117"/>
                    <a:pt x="196" y="118"/>
                  </a:cubicBezTo>
                  <a:cubicBezTo>
                    <a:pt x="198" y="119"/>
                    <a:pt x="204" y="119"/>
                    <a:pt x="206" y="121"/>
                  </a:cubicBezTo>
                  <a:cubicBezTo>
                    <a:pt x="212" y="126"/>
                    <a:pt x="218" y="136"/>
                    <a:pt x="225" y="143"/>
                  </a:cubicBezTo>
                  <a:cubicBezTo>
                    <a:pt x="233" y="151"/>
                    <a:pt x="243" y="157"/>
                    <a:pt x="247" y="162"/>
                  </a:cubicBezTo>
                  <a:cubicBezTo>
                    <a:pt x="248" y="163"/>
                    <a:pt x="246" y="168"/>
                    <a:pt x="247" y="169"/>
                  </a:cubicBezTo>
                  <a:cubicBezTo>
                    <a:pt x="252" y="173"/>
                    <a:pt x="256" y="179"/>
                    <a:pt x="260" y="188"/>
                  </a:cubicBezTo>
                  <a:cubicBezTo>
                    <a:pt x="264" y="197"/>
                    <a:pt x="265" y="205"/>
                    <a:pt x="269" y="213"/>
                  </a:cubicBezTo>
                  <a:cubicBezTo>
                    <a:pt x="270" y="215"/>
                    <a:pt x="272" y="213"/>
                    <a:pt x="272" y="216"/>
                  </a:cubicBezTo>
                  <a:cubicBezTo>
                    <a:pt x="273" y="221"/>
                    <a:pt x="278" y="223"/>
                    <a:pt x="279" y="229"/>
                  </a:cubicBezTo>
                  <a:cubicBezTo>
                    <a:pt x="279" y="233"/>
                    <a:pt x="283" y="233"/>
                    <a:pt x="285" y="235"/>
                  </a:cubicBezTo>
                  <a:cubicBezTo>
                    <a:pt x="286" y="236"/>
                    <a:pt x="284" y="241"/>
                    <a:pt x="285" y="241"/>
                  </a:cubicBezTo>
                  <a:cubicBezTo>
                    <a:pt x="288" y="244"/>
                    <a:pt x="289" y="245"/>
                    <a:pt x="291" y="248"/>
                  </a:cubicBezTo>
                  <a:cubicBezTo>
                    <a:pt x="292" y="249"/>
                    <a:pt x="297" y="250"/>
                    <a:pt x="298" y="251"/>
                  </a:cubicBezTo>
                  <a:cubicBezTo>
                    <a:pt x="298" y="252"/>
                    <a:pt x="297" y="256"/>
                    <a:pt x="298" y="257"/>
                  </a:cubicBezTo>
                  <a:cubicBezTo>
                    <a:pt x="300" y="260"/>
                    <a:pt x="306" y="260"/>
                    <a:pt x="310" y="264"/>
                  </a:cubicBezTo>
                  <a:cubicBezTo>
                    <a:pt x="313" y="266"/>
                    <a:pt x="314" y="271"/>
                    <a:pt x="317" y="273"/>
                  </a:cubicBezTo>
                  <a:cubicBezTo>
                    <a:pt x="318" y="274"/>
                    <a:pt x="322" y="272"/>
                    <a:pt x="323" y="273"/>
                  </a:cubicBezTo>
                  <a:cubicBezTo>
                    <a:pt x="327" y="278"/>
                    <a:pt x="333" y="281"/>
                    <a:pt x="339" y="286"/>
                  </a:cubicBezTo>
                  <a:cubicBezTo>
                    <a:pt x="363" y="278"/>
                    <a:pt x="381" y="264"/>
                    <a:pt x="415" y="267"/>
                  </a:cubicBezTo>
                  <a:cubicBezTo>
                    <a:pt x="422" y="263"/>
                    <a:pt x="433" y="254"/>
                    <a:pt x="425" y="245"/>
                  </a:cubicBezTo>
                  <a:cubicBezTo>
                    <a:pt x="425" y="239"/>
                    <a:pt x="409" y="247"/>
                    <a:pt x="402" y="248"/>
                  </a:cubicBezTo>
                  <a:cubicBezTo>
                    <a:pt x="384" y="250"/>
                    <a:pt x="360" y="246"/>
                    <a:pt x="345" y="251"/>
                  </a:cubicBezTo>
                  <a:cubicBezTo>
                    <a:pt x="345" y="242"/>
                    <a:pt x="354" y="240"/>
                    <a:pt x="355" y="232"/>
                  </a:cubicBezTo>
                  <a:cubicBezTo>
                    <a:pt x="357" y="222"/>
                    <a:pt x="349" y="223"/>
                    <a:pt x="352" y="213"/>
                  </a:cubicBezTo>
                  <a:cubicBezTo>
                    <a:pt x="359" y="220"/>
                    <a:pt x="363" y="219"/>
                    <a:pt x="364" y="207"/>
                  </a:cubicBezTo>
                  <a:cubicBezTo>
                    <a:pt x="358" y="199"/>
                    <a:pt x="343" y="206"/>
                    <a:pt x="329" y="203"/>
                  </a:cubicBezTo>
                  <a:cubicBezTo>
                    <a:pt x="330" y="203"/>
                    <a:pt x="328" y="201"/>
                    <a:pt x="326" y="200"/>
                  </a:cubicBezTo>
                  <a:cubicBezTo>
                    <a:pt x="323" y="199"/>
                    <a:pt x="317" y="199"/>
                    <a:pt x="314" y="197"/>
                  </a:cubicBezTo>
                  <a:cubicBezTo>
                    <a:pt x="303" y="189"/>
                    <a:pt x="296" y="162"/>
                    <a:pt x="301" y="146"/>
                  </a:cubicBezTo>
                  <a:cubicBezTo>
                    <a:pt x="301" y="145"/>
                    <a:pt x="304" y="146"/>
                    <a:pt x="304" y="143"/>
                  </a:cubicBezTo>
                  <a:cubicBezTo>
                    <a:pt x="304" y="137"/>
                    <a:pt x="310" y="131"/>
                    <a:pt x="320" y="130"/>
                  </a:cubicBezTo>
                  <a:cubicBezTo>
                    <a:pt x="314" y="167"/>
                    <a:pt x="335" y="177"/>
                    <a:pt x="361" y="181"/>
                  </a:cubicBezTo>
                  <a:cubicBezTo>
                    <a:pt x="363" y="167"/>
                    <a:pt x="354" y="165"/>
                    <a:pt x="345" y="162"/>
                  </a:cubicBezTo>
                  <a:cubicBezTo>
                    <a:pt x="345" y="153"/>
                    <a:pt x="345" y="143"/>
                    <a:pt x="345" y="134"/>
                  </a:cubicBezTo>
                  <a:cubicBezTo>
                    <a:pt x="347" y="122"/>
                    <a:pt x="336" y="115"/>
                    <a:pt x="342" y="108"/>
                  </a:cubicBezTo>
                  <a:cubicBezTo>
                    <a:pt x="347" y="103"/>
                    <a:pt x="361" y="106"/>
                    <a:pt x="371" y="105"/>
                  </a:cubicBezTo>
                  <a:cubicBezTo>
                    <a:pt x="374" y="102"/>
                    <a:pt x="381" y="102"/>
                    <a:pt x="387" y="99"/>
                  </a:cubicBezTo>
                  <a:cubicBezTo>
                    <a:pt x="390" y="96"/>
                    <a:pt x="393" y="95"/>
                    <a:pt x="396" y="92"/>
                  </a:cubicBezTo>
                  <a:cubicBezTo>
                    <a:pt x="399" y="90"/>
                    <a:pt x="401" y="90"/>
                    <a:pt x="406" y="89"/>
                  </a:cubicBezTo>
                  <a:cubicBezTo>
                    <a:pt x="408" y="88"/>
                    <a:pt x="411" y="87"/>
                    <a:pt x="415" y="86"/>
                  </a:cubicBezTo>
                  <a:cubicBezTo>
                    <a:pt x="417" y="85"/>
                    <a:pt x="418" y="83"/>
                    <a:pt x="418" y="83"/>
                  </a:cubicBezTo>
                  <a:cubicBezTo>
                    <a:pt x="424" y="82"/>
                    <a:pt x="432" y="85"/>
                    <a:pt x="437" y="83"/>
                  </a:cubicBezTo>
                  <a:cubicBezTo>
                    <a:pt x="450" y="77"/>
                    <a:pt x="454" y="66"/>
                    <a:pt x="463" y="57"/>
                  </a:cubicBezTo>
                  <a:cubicBezTo>
                    <a:pt x="475" y="58"/>
                    <a:pt x="476" y="70"/>
                    <a:pt x="472" y="80"/>
                  </a:cubicBezTo>
                  <a:cubicBezTo>
                    <a:pt x="473" y="85"/>
                    <a:pt x="478" y="84"/>
                    <a:pt x="482" y="86"/>
                  </a:cubicBezTo>
                  <a:cubicBezTo>
                    <a:pt x="484" y="87"/>
                    <a:pt x="486" y="91"/>
                    <a:pt x="488" y="92"/>
                  </a:cubicBezTo>
                  <a:cubicBezTo>
                    <a:pt x="493" y="96"/>
                    <a:pt x="498" y="101"/>
                    <a:pt x="504" y="105"/>
                  </a:cubicBezTo>
                  <a:cubicBezTo>
                    <a:pt x="502" y="115"/>
                    <a:pt x="509" y="114"/>
                    <a:pt x="507" y="124"/>
                  </a:cubicBezTo>
                  <a:cubicBezTo>
                    <a:pt x="517" y="120"/>
                    <a:pt x="532" y="122"/>
                    <a:pt x="536" y="111"/>
                  </a:cubicBezTo>
                  <a:cubicBezTo>
                    <a:pt x="545" y="120"/>
                    <a:pt x="534" y="135"/>
                    <a:pt x="526" y="137"/>
                  </a:cubicBezTo>
                  <a:cubicBezTo>
                    <a:pt x="535" y="150"/>
                    <a:pt x="538" y="169"/>
                    <a:pt x="542" y="188"/>
                  </a:cubicBezTo>
                  <a:cubicBezTo>
                    <a:pt x="544" y="196"/>
                    <a:pt x="552" y="199"/>
                    <a:pt x="564" y="197"/>
                  </a:cubicBezTo>
                  <a:cubicBezTo>
                    <a:pt x="561" y="208"/>
                    <a:pt x="555" y="216"/>
                    <a:pt x="542" y="216"/>
                  </a:cubicBezTo>
                  <a:cubicBezTo>
                    <a:pt x="540" y="237"/>
                    <a:pt x="546" y="250"/>
                    <a:pt x="555" y="261"/>
                  </a:cubicBezTo>
                  <a:cubicBezTo>
                    <a:pt x="567" y="262"/>
                    <a:pt x="564" y="262"/>
                    <a:pt x="577" y="261"/>
                  </a:cubicBezTo>
                  <a:cubicBezTo>
                    <a:pt x="571" y="274"/>
                    <a:pt x="554" y="278"/>
                    <a:pt x="539" y="283"/>
                  </a:cubicBezTo>
                  <a:cubicBezTo>
                    <a:pt x="540" y="295"/>
                    <a:pt x="536" y="313"/>
                    <a:pt x="542" y="321"/>
                  </a:cubicBezTo>
                  <a:cubicBezTo>
                    <a:pt x="545" y="327"/>
                    <a:pt x="554" y="328"/>
                    <a:pt x="564" y="327"/>
                  </a:cubicBezTo>
                  <a:cubicBezTo>
                    <a:pt x="561" y="341"/>
                    <a:pt x="541" y="337"/>
                    <a:pt x="529" y="343"/>
                  </a:cubicBezTo>
                  <a:cubicBezTo>
                    <a:pt x="532" y="357"/>
                    <a:pt x="539" y="367"/>
                    <a:pt x="552" y="372"/>
                  </a:cubicBezTo>
                  <a:cubicBezTo>
                    <a:pt x="546" y="379"/>
                    <a:pt x="538" y="384"/>
                    <a:pt x="529" y="384"/>
                  </a:cubicBezTo>
                  <a:cubicBezTo>
                    <a:pt x="517" y="384"/>
                    <a:pt x="510" y="370"/>
                    <a:pt x="501" y="365"/>
                  </a:cubicBezTo>
                  <a:cubicBezTo>
                    <a:pt x="501" y="378"/>
                    <a:pt x="506" y="387"/>
                    <a:pt x="513" y="397"/>
                  </a:cubicBezTo>
                  <a:cubicBezTo>
                    <a:pt x="515" y="399"/>
                    <a:pt x="519" y="402"/>
                    <a:pt x="520" y="403"/>
                  </a:cubicBezTo>
                  <a:cubicBezTo>
                    <a:pt x="521" y="404"/>
                    <a:pt x="519" y="409"/>
                    <a:pt x="520" y="410"/>
                  </a:cubicBezTo>
                  <a:cubicBezTo>
                    <a:pt x="524" y="413"/>
                    <a:pt x="525" y="415"/>
                    <a:pt x="529" y="422"/>
                  </a:cubicBezTo>
                  <a:cubicBezTo>
                    <a:pt x="530" y="424"/>
                    <a:pt x="532" y="422"/>
                    <a:pt x="533" y="426"/>
                  </a:cubicBezTo>
                  <a:cubicBezTo>
                    <a:pt x="533" y="427"/>
                    <a:pt x="535" y="430"/>
                    <a:pt x="536" y="432"/>
                  </a:cubicBezTo>
                  <a:cubicBezTo>
                    <a:pt x="537" y="434"/>
                    <a:pt x="537" y="438"/>
                    <a:pt x="539" y="441"/>
                  </a:cubicBezTo>
                  <a:cubicBezTo>
                    <a:pt x="540" y="443"/>
                    <a:pt x="545" y="443"/>
                    <a:pt x="545" y="445"/>
                  </a:cubicBezTo>
                  <a:cubicBezTo>
                    <a:pt x="546" y="446"/>
                    <a:pt x="544" y="449"/>
                    <a:pt x="545" y="451"/>
                  </a:cubicBezTo>
                  <a:cubicBezTo>
                    <a:pt x="546" y="453"/>
                    <a:pt x="551" y="455"/>
                    <a:pt x="552" y="457"/>
                  </a:cubicBezTo>
                  <a:cubicBezTo>
                    <a:pt x="554" y="462"/>
                    <a:pt x="552" y="465"/>
                    <a:pt x="555" y="470"/>
                  </a:cubicBezTo>
                  <a:cubicBezTo>
                    <a:pt x="556" y="472"/>
                    <a:pt x="560" y="475"/>
                    <a:pt x="561" y="476"/>
                  </a:cubicBezTo>
                  <a:cubicBezTo>
                    <a:pt x="563" y="481"/>
                    <a:pt x="562" y="485"/>
                    <a:pt x="564" y="489"/>
                  </a:cubicBezTo>
                  <a:cubicBezTo>
                    <a:pt x="565" y="491"/>
                    <a:pt x="570" y="494"/>
                    <a:pt x="571" y="495"/>
                  </a:cubicBezTo>
                  <a:cubicBezTo>
                    <a:pt x="571" y="496"/>
                    <a:pt x="570" y="501"/>
                    <a:pt x="571" y="502"/>
                  </a:cubicBezTo>
                  <a:cubicBezTo>
                    <a:pt x="572" y="502"/>
                    <a:pt x="576" y="504"/>
                    <a:pt x="577" y="505"/>
                  </a:cubicBezTo>
                  <a:cubicBezTo>
                    <a:pt x="579" y="508"/>
                    <a:pt x="578" y="511"/>
                    <a:pt x="580" y="514"/>
                  </a:cubicBezTo>
                  <a:cubicBezTo>
                    <a:pt x="583" y="518"/>
                    <a:pt x="587" y="525"/>
                    <a:pt x="593" y="530"/>
                  </a:cubicBezTo>
                  <a:cubicBezTo>
                    <a:pt x="600" y="537"/>
                    <a:pt x="606" y="540"/>
                    <a:pt x="615" y="546"/>
                  </a:cubicBezTo>
                  <a:cubicBezTo>
                    <a:pt x="617" y="547"/>
                    <a:pt x="620" y="552"/>
                    <a:pt x="621" y="552"/>
                  </a:cubicBezTo>
                  <a:cubicBezTo>
                    <a:pt x="623" y="553"/>
                    <a:pt x="626" y="552"/>
                    <a:pt x="628" y="552"/>
                  </a:cubicBezTo>
                  <a:cubicBezTo>
                    <a:pt x="636" y="554"/>
                    <a:pt x="658" y="557"/>
                    <a:pt x="672" y="552"/>
                  </a:cubicBezTo>
                  <a:cubicBezTo>
                    <a:pt x="684" y="548"/>
                    <a:pt x="690" y="540"/>
                    <a:pt x="701" y="530"/>
                  </a:cubicBezTo>
                  <a:cubicBezTo>
                    <a:pt x="705" y="526"/>
                    <a:pt x="710" y="525"/>
                    <a:pt x="713" y="521"/>
                  </a:cubicBezTo>
                  <a:cubicBezTo>
                    <a:pt x="715" y="518"/>
                    <a:pt x="715" y="514"/>
                    <a:pt x="717" y="511"/>
                  </a:cubicBezTo>
                  <a:cubicBezTo>
                    <a:pt x="718" y="509"/>
                    <a:pt x="722" y="506"/>
                    <a:pt x="723" y="505"/>
                  </a:cubicBezTo>
                  <a:cubicBezTo>
                    <a:pt x="724" y="503"/>
                    <a:pt x="722" y="500"/>
                    <a:pt x="723" y="498"/>
                  </a:cubicBezTo>
                  <a:cubicBezTo>
                    <a:pt x="725" y="491"/>
                    <a:pt x="728" y="469"/>
                    <a:pt x="723" y="457"/>
                  </a:cubicBezTo>
                  <a:cubicBezTo>
                    <a:pt x="713" y="435"/>
                    <a:pt x="675" y="411"/>
                    <a:pt x="656" y="435"/>
                  </a:cubicBezTo>
                  <a:cubicBezTo>
                    <a:pt x="655" y="452"/>
                    <a:pt x="664" y="459"/>
                    <a:pt x="675" y="464"/>
                  </a:cubicBezTo>
                  <a:cubicBezTo>
                    <a:pt x="672" y="475"/>
                    <a:pt x="655" y="473"/>
                    <a:pt x="640" y="473"/>
                  </a:cubicBezTo>
                  <a:cubicBezTo>
                    <a:pt x="639" y="469"/>
                    <a:pt x="633" y="469"/>
                    <a:pt x="631" y="467"/>
                  </a:cubicBezTo>
                  <a:cubicBezTo>
                    <a:pt x="628" y="464"/>
                    <a:pt x="631" y="457"/>
                    <a:pt x="625" y="457"/>
                  </a:cubicBezTo>
                  <a:cubicBezTo>
                    <a:pt x="605" y="466"/>
                    <a:pt x="615" y="495"/>
                    <a:pt x="618" y="514"/>
                  </a:cubicBezTo>
                  <a:cubicBezTo>
                    <a:pt x="605" y="507"/>
                    <a:pt x="590" y="492"/>
                    <a:pt x="590" y="473"/>
                  </a:cubicBezTo>
                  <a:cubicBezTo>
                    <a:pt x="589" y="457"/>
                    <a:pt x="599" y="447"/>
                    <a:pt x="605" y="435"/>
                  </a:cubicBezTo>
                  <a:cubicBezTo>
                    <a:pt x="602" y="430"/>
                    <a:pt x="597" y="429"/>
                    <a:pt x="593" y="426"/>
                  </a:cubicBezTo>
                  <a:cubicBezTo>
                    <a:pt x="589" y="422"/>
                    <a:pt x="589" y="417"/>
                    <a:pt x="583" y="416"/>
                  </a:cubicBezTo>
                  <a:cubicBezTo>
                    <a:pt x="583" y="406"/>
                    <a:pt x="583" y="397"/>
                    <a:pt x="583" y="387"/>
                  </a:cubicBezTo>
                  <a:cubicBezTo>
                    <a:pt x="592" y="399"/>
                    <a:pt x="601" y="410"/>
                    <a:pt x="618" y="413"/>
                  </a:cubicBezTo>
                  <a:cubicBezTo>
                    <a:pt x="627" y="414"/>
                    <a:pt x="626" y="406"/>
                    <a:pt x="628" y="400"/>
                  </a:cubicBezTo>
                  <a:cubicBezTo>
                    <a:pt x="636" y="401"/>
                    <a:pt x="638" y="395"/>
                    <a:pt x="640" y="391"/>
                  </a:cubicBezTo>
                  <a:cubicBezTo>
                    <a:pt x="629" y="366"/>
                    <a:pt x="637" y="335"/>
                    <a:pt x="666" y="333"/>
                  </a:cubicBezTo>
                  <a:cubicBezTo>
                    <a:pt x="658" y="351"/>
                    <a:pt x="654" y="371"/>
                    <a:pt x="669" y="384"/>
                  </a:cubicBezTo>
                  <a:cubicBezTo>
                    <a:pt x="693" y="387"/>
                    <a:pt x="708" y="398"/>
                    <a:pt x="723" y="410"/>
                  </a:cubicBezTo>
                  <a:cubicBezTo>
                    <a:pt x="718" y="379"/>
                    <a:pt x="707" y="358"/>
                    <a:pt x="691" y="337"/>
                  </a:cubicBezTo>
                  <a:cubicBezTo>
                    <a:pt x="687" y="331"/>
                    <a:pt x="681" y="323"/>
                    <a:pt x="675" y="318"/>
                  </a:cubicBezTo>
                  <a:cubicBezTo>
                    <a:pt x="670" y="312"/>
                    <a:pt x="665" y="306"/>
                    <a:pt x="659" y="302"/>
                  </a:cubicBezTo>
                  <a:cubicBezTo>
                    <a:pt x="656" y="298"/>
                    <a:pt x="651" y="299"/>
                    <a:pt x="647" y="295"/>
                  </a:cubicBezTo>
                  <a:cubicBezTo>
                    <a:pt x="644" y="293"/>
                    <a:pt x="643" y="288"/>
                    <a:pt x="640" y="286"/>
                  </a:cubicBezTo>
                  <a:cubicBezTo>
                    <a:pt x="639" y="285"/>
                    <a:pt x="635" y="287"/>
                    <a:pt x="634" y="286"/>
                  </a:cubicBezTo>
                  <a:cubicBezTo>
                    <a:pt x="626" y="276"/>
                    <a:pt x="612" y="260"/>
                    <a:pt x="602" y="245"/>
                  </a:cubicBezTo>
                  <a:cubicBezTo>
                    <a:pt x="601" y="243"/>
                    <a:pt x="601" y="241"/>
                    <a:pt x="599" y="238"/>
                  </a:cubicBezTo>
                  <a:cubicBezTo>
                    <a:pt x="597" y="235"/>
                    <a:pt x="593" y="224"/>
                    <a:pt x="590" y="216"/>
                  </a:cubicBezTo>
                  <a:cubicBezTo>
                    <a:pt x="588" y="212"/>
                    <a:pt x="582" y="197"/>
                    <a:pt x="580" y="188"/>
                  </a:cubicBezTo>
                  <a:cubicBezTo>
                    <a:pt x="576" y="163"/>
                    <a:pt x="578" y="141"/>
                    <a:pt x="583" y="121"/>
                  </a:cubicBezTo>
                  <a:cubicBezTo>
                    <a:pt x="584" y="116"/>
                    <a:pt x="587" y="108"/>
                    <a:pt x="590" y="102"/>
                  </a:cubicBezTo>
                  <a:cubicBezTo>
                    <a:pt x="591" y="100"/>
                    <a:pt x="592" y="100"/>
                    <a:pt x="593" y="99"/>
                  </a:cubicBezTo>
                  <a:cubicBezTo>
                    <a:pt x="597" y="88"/>
                    <a:pt x="602" y="78"/>
                    <a:pt x="612" y="67"/>
                  </a:cubicBezTo>
                  <a:cubicBezTo>
                    <a:pt x="613" y="65"/>
                    <a:pt x="615" y="67"/>
                    <a:pt x="615" y="64"/>
                  </a:cubicBezTo>
                  <a:cubicBezTo>
                    <a:pt x="615" y="60"/>
                    <a:pt x="619" y="63"/>
                    <a:pt x="621" y="61"/>
                  </a:cubicBezTo>
                  <a:cubicBezTo>
                    <a:pt x="624" y="59"/>
                    <a:pt x="625" y="53"/>
                    <a:pt x="628" y="51"/>
                  </a:cubicBezTo>
                  <a:cubicBezTo>
                    <a:pt x="629" y="50"/>
                    <a:pt x="633" y="52"/>
                    <a:pt x="634" y="51"/>
                  </a:cubicBezTo>
                  <a:cubicBezTo>
                    <a:pt x="636" y="49"/>
                    <a:pt x="636" y="49"/>
                    <a:pt x="640" y="48"/>
                  </a:cubicBezTo>
                  <a:cubicBezTo>
                    <a:pt x="643" y="47"/>
                    <a:pt x="646" y="46"/>
                    <a:pt x="650" y="45"/>
                  </a:cubicBezTo>
                  <a:cubicBezTo>
                    <a:pt x="661" y="42"/>
                    <a:pt x="687" y="40"/>
                    <a:pt x="701" y="32"/>
                  </a:cubicBezTo>
                  <a:cubicBezTo>
                    <a:pt x="706" y="29"/>
                    <a:pt x="710" y="23"/>
                    <a:pt x="717" y="19"/>
                  </a:cubicBezTo>
                  <a:cubicBezTo>
                    <a:pt x="716" y="14"/>
                    <a:pt x="720" y="14"/>
                    <a:pt x="720" y="10"/>
                  </a:cubicBezTo>
                  <a:cubicBezTo>
                    <a:pt x="720" y="7"/>
                    <a:pt x="720" y="4"/>
                    <a:pt x="720" y="0"/>
                  </a:cubicBezTo>
                  <a:close/>
                  <a:moveTo>
                    <a:pt x="374" y="181"/>
                  </a:moveTo>
                  <a:cubicBezTo>
                    <a:pt x="387" y="181"/>
                    <a:pt x="399" y="181"/>
                    <a:pt x="412" y="181"/>
                  </a:cubicBezTo>
                  <a:cubicBezTo>
                    <a:pt x="412" y="176"/>
                    <a:pt x="412" y="171"/>
                    <a:pt x="412" y="165"/>
                  </a:cubicBezTo>
                  <a:cubicBezTo>
                    <a:pt x="395" y="166"/>
                    <a:pt x="372" y="161"/>
                    <a:pt x="374" y="181"/>
                  </a:cubicBezTo>
                  <a:close/>
                  <a:moveTo>
                    <a:pt x="377" y="222"/>
                  </a:moveTo>
                  <a:cubicBezTo>
                    <a:pt x="396" y="223"/>
                    <a:pt x="415" y="222"/>
                    <a:pt x="415" y="203"/>
                  </a:cubicBezTo>
                  <a:cubicBezTo>
                    <a:pt x="401" y="203"/>
                    <a:pt x="388" y="203"/>
                    <a:pt x="374" y="203"/>
                  </a:cubicBezTo>
                  <a:cubicBezTo>
                    <a:pt x="372" y="213"/>
                    <a:pt x="379" y="213"/>
                    <a:pt x="377" y="222"/>
                  </a:cubicBezTo>
                  <a:close/>
                </a:path>
              </a:pathLst>
            </a:custGeom>
            <a:solidFill>
              <a:schemeClr val="bg2"/>
            </a:solidFill>
            <a:ln w="3175">
              <a:noFill/>
              <a:round/>
              <a:headEnd/>
              <a:tailEnd/>
            </a:ln>
          </p:spPr>
          <p:txBody>
            <a:bodyPr/>
            <a:lstStyle/>
            <a:p>
              <a:endParaRPr lang="en-US" sz="1200" dirty="0">
                <a:solidFill>
                  <a:srgbClr val="1F497D"/>
                </a:solidFill>
              </a:endParaRPr>
            </a:p>
          </p:txBody>
        </p:sp>
      </p:grpSp>
      <p:sp>
        <p:nvSpPr>
          <p:cNvPr id="73" name="Rectangle 72">
            <a:extLst>
              <a:ext uri="{FF2B5EF4-FFF2-40B4-BE49-F238E27FC236}">
                <a16:creationId xmlns:a16="http://schemas.microsoft.com/office/drawing/2014/main" id="{A3B0861C-FC38-425A-B327-C6712A5D0FFC}"/>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56%</a:t>
            </a:r>
          </a:p>
        </p:txBody>
      </p:sp>
      <p:grpSp>
        <p:nvGrpSpPr>
          <p:cNvPr id="74" name="Group 51">
            <a:extLst>
              <a:ext uri="{FF2B5EF4-FFF2-40B4-BE49-F238E27FC236}">
                <a16:creationId xmlns:a16="http://schemas.microsoft.com/office/drawing/2014/main" id="{D4449558-9C2F-4F83-8166-BE7E8573CBF5}"/>
              </a:ext>
            </a:extLst>
          </p:cNvPr>
          <p:cNvGrpSpPr>
            <a:grpSpLocks/>
          </p:cNvGrpSpPr>
          <p:nvPr/>
        </p:nvGrpSpPr>
        <p:grpSpPr bwMode="auto">
          <a:xfrm>
            <a:off x="519729" y="1796750"/>
            <a:ext cx="742867" cy="863836"/>
            <a:chOff x="2123" y="1662"/>
            <a:chExt cx="871" cy="1014"/>
          </a:xfrm>
          <a:solidFill>
            <a:schemeClr val="bg1"/>
          </a:solidFill>
        </p:grpSpPr>
        <p:sp>
          <p:nvSpPr>
            <p:cNvPr id="75" name="Freeform 53">
              <a:extLst>
                <a:ext uri="{FF2B5EF4-FFF2-40B4-BE49-F238E27FC236}">
                  <a16:creationId xmlns:a16="http://schemas.microsoft.com/office/drawing/2014/main" id="{7DCA5246-0CED-4D51-8315-9BBB1E4101A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76" name="Freeform 54">
              <a:extLst>
                <a:ext uri="{FF2B5EF4-FFF2-40B4-BE49-F238E27FC236}">
                  <a16:creationId xmlns:a16="http://schemas.microsoft.com/office/drawing/2014/main" id="{1BE32581-6F6F-43C9-BA92-DE84B1FA57C9}"/>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77" name="Freeform 55">
              <a:extLst>
                <a:ext uri="{FF2B5EF4-FFF2-40B4-BE49-F238E27FC236}">
                  <a16:creationId xmlns:a16="http://schemas.microsoft.com/office/drawing/2014/main" id="{E1CBF151-435F-42CB-BF8B-87C6D7275EAD}"/>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78" name="Freeform 56">
              <a:extLst>
                <a:ext uri="{FF2B5EF4-FFF2-40B4-BE49-F238E27FC236}">
                  <a16:creationId xmlns:a16="http://schemas.microsoft.com/office/drawing/2014/main" id="{1A8D5B9C-5037-4800-B534-068FF2846722}"/>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79" name="Line 57">
              <a:extLst>
                <a:ext uri="{FF2B5EF4-FFF2-40B4-BE49-F238E27FC236}">
                  <a16:creationId xmlns:a16="http://schemas.microsoft.com/office/drawing/2014/main" id="{BCBD919C-2325-4A13-8327-B165F3661F08}"/>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0" name="Freeform 52">
              <a:extLst>
                <a:ext uri="{FF2B5EF4-FFF2-40B4-BE49-F238E27FC236}">
                  <a16:creationId xmlns:a16="http://schemas.microsoft.com/office/drawing/2014/main" id="{4EB34B63-9577-4201-AE4D-D1613040300B}"/>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81" name="Group 104">
            <a:extLst>
              <a:ext uri="{FF2B5EF4-FFF2-40B4-BE49-F238E27FC236}">
                <a16:creationId xmlns:a16="http://schemas.microsoft.com/office/drawing/2014/main" id="{50BC810F-995F-4C1E-9D6A-995DAE0B5395}"/>
              </a:ext>
            </a:extLst>
          </p:cNvPr>
          <p:cNvGrpSpPr>
            <a:grpSpLocks/>
          </p:cNvGrpSpPr>
          <p:nvPr/>
        </p:nvGrpSpPr>
        <p:grpSpPr bwMode="auto">
          <a:xfrm>
            <a:off x="519729" y="2801964"/>
            <a:ext cx="742867" cy="863836"/>
            <a:chOff x="3403" y="1654"/>
            <a:chExt cx="872" cy="1014"/>
          </a:xfrm>
          <a:solidFill>
            <a:schemeClr val="bg1"/>
          </a:solidFill>
        </p:grpSpPr>
        <p:sp>
          <p:nvSpPr>
            <p:cNvPr id="82" name="Freeform 109">
              <a:extLst>
                <a:ext uri="{FF2B5EF4-FFF2-40B4-BE49-F238E27FC236}">
                  <a16:creationId xmlns:a16="http://schemas.microsoft.com/office/drawing/2014/main" id="{068F73B8-6D32-45DF-9C37-A50D29E6E2C0}"/>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3" name="Freeform 110">
              <a:extLst>
                <a:ext uri="{FF2B5EF4-FFF2-40B4-BE49-F238E27FC236}">
                  <a16:creationId xmlns:a16="http://schemas.microsoft.com/office/drawing/2014/main" id="{0976D0BC-0BB4-4916-A4E8-DA60BAB79DDF}"/>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4" name="Freeform 105">
              <a:extLst>
                <a:ext uri="{FF2B5EF4-FFF2-40B4-BE49-F238E27FC236}">
                  <a16:creationId xmlns:a16="http://schemas.microsoft.com/office/drawing/2014/main" id="{00B68085-1D11-4A8C-AA7E-5679DE478D11}"/>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5" name="Freeform 107">
              <a:extLst>
                <a:ext uri="{FF2B5EF4-FFF2-40B4-BE49-F238E27FC236}">
                  <a16:creationId xmlns:a16="http://schemas.microsoft.com/office/drawing/2014/main" id="{6299BEF2-C45B-4974-9DDD-E042AA1148B7}"/>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6" name="Freeform 108">
              <a:extLst>
                <a:ext uri="{FF2B5EF4-FFF2-40B4-BE49-F238E27FC236}">
                  <a16:creationId xmlns:a16="http://schemas.microsoft.com/office/drawing/2014/main" id="{528C665F-2E13-48B5-A603-F061598E125F}"/>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87" name="Freeform 106">
              <a:extLst>
                <a:ext uri="{FF2B5EF4-FFF2-40B4-BE49-F238E27FC236}">
                  <a16:creationId xmlns:a16="http://schemas.microsoft.com/office/drawing/2014/main" id="{A7404EA8-6ABE-405C-8CC0-3C2EDAD25E48}"/>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aphicFrame>
        <p:nvGraphicFramePr>
          <p:cNvPr id="88" name="Chart 87">
            <a:extLst>
              <a:ext uri="{FF2B5EF4-FFF2-40B4-BE49-F238E27FC236}">
                <a16:creationId xmlns:a16="http://schemas.microsoft.com/office/drawing/2014/main" id="{18FF0CC4-CC4B-43F6-A65E-01B47B73AFBF}"/>
              </a:ext>
            </a:extLst>
          </p:cNvPr>
          <p:cNvGraphicFramePr/>
          <p:nvPr>
            <p:extLst>
              <p:ext uri="{D42A27DB-BD31-4B8C-83A1-F6EECF244321}">
                <p14:modId xmlns:p14="http://schemas.microsoft.com/office/powerpoint/2010/main" val="1939981524"/>
              </p:ext>
            </p:extLst>
          </p:nvPr>
        </p:nvGraphicFramePr>
        <p:xfrm>
          <a:off x="2412282" y="1493025"/>
          <a:ext cx="5502719" cy="18149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9" name="Table 88">
            <a:extLst>
              <a:ext uri="{FF2B5EF4-FFF2-40B4-BE49-F238E27FC236}">
                <a16:creationId xmlns:a16="http://schemas.microsoft.com/office/drawing/2014/main" id="{9073BF1A-DEC0-4904-85F5-626033396DEC}"/>
              </a:ext>
            </a:extLst>
          </p:cNvPr>
          <p:cNvGraphicFramePr>
            <a:graphicFrameLocks noGrp="1"/>
          </p:cNvGraphicFramePr>
          <p:nvPr>
            <p:extLst>
              <p:ext uri="{D42A27DB-BD31-4B8C-83A1-F6EECF244321}">
                <p14:modId xmlns:p14="http://schemas.microsoft.com/office/powerpoint/2010/main" val="291476425"/>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18-24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25-34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35-44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45-54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55 - 65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grpSp>
        <p:nvGrpSpPr>
          <p:cNvPr id="91" name="Group 90">
            <a:extLst>
              <a:ext uri="{FF2B5EF4-FFF2-40B4-BE49-F238E27FC236}">
                <a16:creationId xmlns:a16="http://schemas.microsoft.com/office/drawing/2014/main" id="{90E223D9-1605-41CC-8AD4-FA460651752A}"/>
              </a:ext>
            </a:extLst>
          </p:cNvPr>
          <p:cNvGrpSpPr/>
          <p:nvPr/>
        </p:nvGrpSpPr>
        <p:grpSpPr>
          <a:xfrm>
            <a:off x="8115227" y="1842273"/>
            <a:ext cx="3668783" cy="1428660"/>
            <a:chOff x="8157986" y="7050426"/>
            <a:chExt cx="3291759" cy="1281843"/>
          </a:xfrm>
        </p:grpSpPr>
        <p:sp>
          <p:nvSpPr>
            <p:cNvPr id="97" name="Freeform 147">
              <a:extLst>
                <a:ext uri="{FF2B5EF4-FFF2-40B4-BE49-F238E27FC236}">
                  <a16:creationId xmlns:a16="http://schemas.microsoft.com/office/drawing/2014/main" id="{53BDEBDA-4DA2-4861-9A20-57B7A6DACC2B}"/>
                </a:ext>
              </a:extLst>
            </p:cNvPr>
            <p:cNvSpPr>
              <a:spLocks/>
            </p:cNvSpPr>
            <p:nvPr/>
          </p:nvSpPr>
          <p:spPr bwMode="auto">
            <a:xfrm>
              <a:off x="8157986" y="7050426"/>
              <a:ext cx="923968" cy="947318"/>
            </a:xfrm>
            <a:custGeom>
              <a:avLst/>
              <a:gdLst/>
              <a:ahLst/>
              <a:cxnLst>
                <a:cxn ang="0">
                  <a:pos x="649" y="85"/>
                </a:cxn>
                <a:cxn ang="0">
                  <a:pos x="536" y="165"/>
                </a:cxn>
                <a:cxn ang="0">
                  <a:pos x="463" y="201"/>
                </a:cxn>
                <a:cxn ang="0">
                  <a:pos x="392" y="231"/>
                </a:cxn>
                <a:cxn ang="0">
                  <a:pos x="264" y="241"/>
                </a:cxn>
                <a:cxn ang="0">
                  <a:pos x="148" y="309"/>
                </a:cxn>
                <a:cxn ang="0">
                  <a:pos x="66" y="331"/>
                </a:cxn>
                <a:cxn ang="0">
                  <a:pos x="30" y="413"/>
                </a:cxn>
                <a:cxn ang="0">
                  <a:pos x="42" y="532"/>
                </a:cxn>
                <a:cxn ang="0">
                  <a:pos x="78" y="588"/>
                </a:cxn>
                <a:cxn ang="0">
                  <a:pos x="30" y="692"/>
                </a:cxn>
                <a:cxn ang="0">
                  <a:pos x="21" y="699"/>
                </a:cxn>
                <a:cxn ang="0">
                  <a:pos x="9" y="716"/>
                </a:cxn>
                <a:cxn ang="0">
                  <a:pos x="4" y="822"/>
                </a:cxn>
                <a:cxn ang="0">
                  <a:pos x="12" y="867"/>
                </a:cxn>
                <a:cxn ang="0">
                  <a:pos x="12" y="902"/>
                </a:cxn>
                <a:cxn ang="0">
                  <a:pos x="59" y="921"/>
                </a:cxn>
                <a:cxn ang="0">
                  <a:pos x="89" y="938"/>
                </a:cxn>
                <a:cxn ang="0">
                  <a:pos x="111" y="969"/>
                </a:cxn>
                <a:cxn ang="0">
                  <a:pos x="132" y="1039"/>
                </a:cxn>
                <a:cxn ang="0">
                  <a:pos x="189" y="1153"/>
                </a:cxn>
                <a:cxn ang="0">
                  <a:pos x="260" y="1202"/>
                </a:cxn>
                <a:cxn ang="0">
                  <a:pos x="319" y="1228"/>
                </a:cxn>
                <a:cxn ang="0">
                  <a:pos x="359" y="1191"/>
                </a:cxn>
                <a:cxn ang="0">
                  <a:pos x="380" y="1158"/>
                </a:cxn>
                <a:cxn ang="0">
                  <a:pos x="420" y="1143"/>
                </a:cxn>
                <a:cxn ang="0">
                  <a:pos x="500" y="1115"/>
                </a:cxn>
                <a:cxn ang="0">
                  <a:pos x="602" y="1113"/>
                </a:cxn>
                <a:cxn ang="0">
                  <a:pos x="649" y="1155"/>
                </a:cxn>
                <a:cxn ang="0">
                  <a:pos x="682" y="1176"/>
                </a:cxn>
                <a:cxn ang="0">
                  <a:pos x="734" y="1179"/>
                </a:cxn>
                <a:cxn ang="0">
                  <a:pos x="763" y="1207"/>
                </a:cxn>
                <a:cxn ang="0">
                  <a:pos x="829" y="1224"/>
                </a:cxn>
                <a:cxn ang="0">
                  <a:pos x="876" y="1295"/>
                </a:cxn>
                <a:cxn ang="0">
                  <a:pos x="963" y="1238"/>
                </a:cxn>
                <a:cxn ang="0">
                  <a:pos x="1022" y="1245"/>
                </a:cxn>
                <a:cxn ang="0">
                  <a:pos x="1034" y="1236"/>
                </a:cxn>
                <a:cxn ang="0">
                  <a:pos x="1077" y="1212"/>
                </a:cxn>
                <a:cxn ang="0">
                  <a:pos x="1098" y="1167"/>
                </a:cxn>
                <a:cxn ang="0">
                  <a:pos x="1103" y="1115"/>
                </a:cxn>
                <a:cxn ang="0">
                  <a:pos x="1072" y="1037"/>
                </a:cxn>
                <a:cxn ang="0">
                  <a:pos x="1067" y="969"/>
                </a:cxn>
                <a:cxn ang="0">
                  <a:pos x="1084" y="867"/>
                </a:cxn>
                <a:cxn ang="0">
                  <a:pos x="1077" y="822"/>
                </a:cxn>
                <a:cxn ang="0">
                  <a:pos x="1072" y="782"/>
                </a:cxn>
                <a:cxn ang="0">
                  <a:pos x="1110" y="754"/>
                </a:cxn>
                <a:cxn ang="0">
                  <a:pos x="1084" y="680"/>
                </a:cxn>
                <a:cxn ang="0">
                  <a:pos x="1067" y="624"/>
                </a:cxn>
                <a:cxn ang="0">
                  <a:pos x="1020" y="574"/>
                </a:cxn>
                <a:cxn ang="0">
                  <a:pos x="1018" y="520"/>
                </a:cxn>
                <a:cxn ang="0">
                  <a:pos x="1098" y="451"/>
                </a:cxn>
                <a:cxn ang="0">
                  <a:pos x="1091" y="399"/>
                </a:cxn>
                <a:cxn ang="0">
                  <a:pos x="1072" y="350"/>
                </a:cxn>
                <a:cxn ang="0">
                  <a:pos x="1098" y="272"/>
                </a:cxn>
                <a:cxn ang="0">
                  <a:pos x="1122" y="274"/>
                </a:cxn>
                <a:cxn ang="0">
                  <a:pos x="1129" y="260"/>
                </a:cxn>
                <a:cxn ang="0">
                  <a:pos x="1119" y="177"/>
                </a:cxn>
                <a:cxn ang="0">
                  <a:pos x="1129" y="104"/>
                </a:cxn>
                <a:cxn ang="0">
                  <a:pos x="1171" y="35"/>
                </a:cxn>
                <a:cxn ang="0">
                  <a:pos x="1133" y="0"/>
                </a:cxn>
                <a:cxn ang="0">
                  <a:pos x="1051" y="21"/>
                </a:cxn>
                <a:cxn ang="0">
                  <a:pos x="911" y="38"/>
                </a:cxn>
              </a:cxnLst>
              <a:rect l="0" t="0" r="r" b="b"/>
              <a:pathLst>
                <a:path w="1171" h="1313">
                  <a:moveTo>
                    <a:pt x="784" y="54"/>
                  </a:moveTo>
                  <a:lnTo>
                    <a:pt x="741" y="57"/>
                  </a:lnTo>
                  <a:lnTo>
                    <a:pt x="720" y="59"/>
                  </a:lnTo>
                  <a:lnTo>
                    <a:pt x="699" y="64"/>
                  </a:lnTo>
                  <a:lnTo>
                    <a:pt x="692" y="64"/>
                  </a:lnTo>
                  <a:lnTo>
                    <a:pt x="682" y="68"/>
                  </a:lnTo>
                  <a:lnTo>
                    <a:pt x="675" y="73"/>
                  </a:lnTo>
                  <a:lnTo>
                    <a:pt x="668" y="78"/>
                  </a:lnTo>
                  <a:lnTo>
                    <a:pt x="663" y="80"/>
                  </a:lnTo>
                  <a:lnTo>
                    <a:pt x="661" y="80"/>
                  </a:lnTo>
                  <a:lnTo>
                    <a:pt x="659" y="83"/>
                  </a:lnTo>
                  <a:lnTo>
                    <a:pt x="649" y="85"/>
                  </a:lnTo>
                  <a:lnTo>
                    <a:pt x="640" y="87"/>
                  </a:lnTo>
                  <a:lnTo>
                    <a:pt x="626" y="97"/>
                  </a:lnTo>
                  <a:lnTo>
                    <a:pt x="611" y="106"/>
                  </a:lnTo>
                  <a:lnTo>
                    <a:pt x="602" y="116"/>
                  </a:lnTo>
                  <a:lnTo>
                    <a:pt x="590" y="128"/>
                  </a:lnTo>
                  <a:lnTo>
                    <a:pt x="578" y="139"/>
                  </a:lnTo>
                  <a:lnTo>
                    <a:pt x="564" y="149"/>
                  </a:lnTo>
                  <a:lnTo>
                    <a:pt x="550" y="158"/>
                  </a:lnTo>
                  <a:lnTo>
                    <a:pt x="543" y="161"/>
                  </a:lnTo>
                  <a:lnTo>
                    <a:pt x="541" y="163"/>
                  </a:lnTo>
                  <a:lnTo>
                    <a:pt x="538" y="163"/>
                  </a:lnTo>
                  <a:lnTo>
                    <a:pt x="536" y="165"/>
                  </a:lnTo>
                  <a:lnTo>
                    <a:pt x="536" y="165"/>
                  </a:lnTo>
                  <a:lnTo>
                    <a:pt x="529" y="168"/>
                  </a:lnTo>
                  <a:lnTo>
                    <a:pt x="522" y="172"/>
                  </a:lnTo>
                  <a:lnTo>
                    <a:pt x="515" y="175"/>
                  </a:lnTo>
                  <a:lnTo>
                    <a:pt x="505" y="180"/>
                  </a:lnTo>
                  <a:lnTo>
                    <a:pt x="503" y="180"/>
                  </a:lnTo>
                  <a:lnTo>
                    <a:pt x="498" y="182"/>
                  </a:lnTo>
                  <a:lnTo>
                    <a:pt x="491" y="184"/>
                  </a:lnTo>
                  <a:lnTo>
                    <a:pt x="482" y="187"/>
                  </a:lnTo>
                  <a:lnTo>
                    <a:pt x="474" y="191"/>
                  </a:lnTo>
                  <a:lnTo>
                    <a:pt x="467" y="196"/>
                  </a:lnTo>
                  <a:lnTo>
                    <a:pt x="463" y="201"/>
                  </a:lnTo>
                  <a:lnTo>
                    <a:pt x="456" y="206"/>
                  </a:lnTo>
                  <a:lnTo>
                    <a:pt x="448" y="210"/>
                  </a:lnTo>
                  <a:lnTo>
                    <a:pt x="441" y="215"/>
                  </a:lnTo>
                  <a:lnTo>
                    <a:pt x="434" y="217"/>
                  </a:lnTo>
                  <a:lnTo>
                    <a:pt x="432" y="217"/>
                  </a:lnTo>
                  <a:lnTo>
                    <a:pt x="432" y="220"/>
                  </a:lnTo>
                  <a:lnTo>
                    <a:pt x="430" y="220"/>
                  </a:lnTo>
                  <a:lnTo>
                    <a:pt x="425" y="222"/>
                  </a:lnTo>
                  <a:lnTo>
                    <a:pt x="418" y="224"/>
                  </a:lnTo>
                  <a:lnTo>
                    <a:pt x="411" y="227"/>
                  </a:lnTo>
                  <a:lnTo>
                    <a:pt x="406" y="229"/>
                  </a:lnTo>
                  <a:lnTo>
                    <a:pt x="392" y="231"/>
                  </a:lnTo>
                  <a:lnTo>
                    <a:pt x="385" y="231"/>
                  </a:lnTo>
                  <a:lnTo>
                    <a:pt x="378" y="234"/>
                  </a:lnTo>
                  <a:lnTo>
                    <a:pt x="371" y="234"/>
                  </a:lnTo>
                  <a:lnTo>
                    <a:pt x="366" y="234"/>
                  </a:lnTo>
                  <a:lnTo>
                    <a:pt x="363" y="234"/>
                  </a:lnTo>
                  <a:lnTo>
                    <a:pt x="363" y="234"/>
                  </a:lnTo>
                  <a:lnTo>
                    <a:pt x="363" y="234"/>
                  </a:lnTo>
                  <a:lnTo>
                    <a:pt x="363" y="234"/>
                  </a:lnTo>
                  <a:lnTo>
                    <a:pt x="319" y="236"/>
                  </a:lnTo>
                  <a:lnTo>
                    <a:pt x="271" y="239"/>
                  </a:lnTo>
                  <a:lnTo>
                    <a:pt x="269" y="239"/>
                  </a:lnTo>
                  <a:lnTo>
                    <a:pt x="264" y="241"/>
                  </a:lnTo>
                  <a:lnTo>
                    <a:pt x="241" y="260"/>
                  </a:lnTo>
                  <a:lnTo>
                    <a:pt x="229" y="267"/>
                  </a:lnTo>
                  <a:lnTo>
                    <a:pt x="217" y="276"/>
                  </a:lnTo>
                  <a:lnTo>
                    <a:pt x="205" y="283"/>
                  </a:lnTo>
                  <a:lnTo>
                    <a:pt x="191" y="291"/>
                  </a:lnTo>
                  <a:lnTo>
                    <a:pt x="167" y="305"/>
                  </a:lnTo>
                  <a:lnTo>
                    <a:pt x="156" y="309"/>
                  </a:lnTo>
                  <a:lnTo>
                    <a:pt x="153" y="309"/>
                  </a:lnTo>
                  <a:lnTo>
                    <a:pt x="153" y="309"/>
                  </a:lnTo>
                  <a:lnTo>
                    <a:pt x="151" y="309"/>
                  </a:lnTo>
                  <a:lnTo>
                    <a:pt x="151" y="309"/>
                  </a:lnTo>
                  <a:lnTo>
                    <a:pt x="148" y="309"/>
                  </a:lnTo>
                  <a:lnTo>
                    <a:pt x="144" y="312"/>
                  </a:lnTo>
                  <a:lnTo>
                    <a:pt x="137" y="312"/>
                  </a:lnTo>
                  <a:lnTo>
                    <a:pt x="130" y="314"/>
                  </a:lnTo>
                  <a:lnTo>
                    <a:pt x="125" y="314"/>
                  </a:lnTo>
                  <a:lnTo>
                    <a:pt x="118" y="314"/>
                  </a:lnTo>
                  <a:lnTo>
                    <a:pt x="113" y="314"/>
                  </a:lnTo>
                  <a:lnTo>
                    <a:pt x="111" y="317"/>
                  </a:lnTo>
                  <a:lnTo>
                    <a:pt x="104" y="319"/>
                  </a:lnTo>
                  <a:lnTo>
                    <a:pt x="99" y="321"/>
                  </a:lnTo>
                  <a:lnTo>
                    <a:pt x="92" y="324"/>
                  </a:lnTo>
                  <a:lnTo>
                    <a:pt x="80" y="328"/>
                  </a:lnTo>
                  <a:lnTo>
                    <a:pt x="66" y="331"/>
                  </a:lnTo>
                  <a:lnTo>
                    <a:pt x="59" y="333"/>
                  </a:lnTo>
                  <a:lnTo>
                    <a:pt x="52" y="335"/>
                  </a:lnTo>
                  <a:lnTo>
                    <a:pt x="54" y="343"/>
                  </a:lnTo>
                  <a:lnTo>
                    <a:pt x="47" y="347"/>
                  </a:lnTo>
                  <a:lnTo>
                    <a:pt x="40" y="354"/>
                  </a:lnTo>
                  <a:lnTo>
                    <a:pt x="35" y="364"/>
                  </a:lnTo>
                  <a:lnTo>
                    <a:pt x="33" y="371"/>
                  </a:lnTo>
                  <a:lnTo>
                    <a:pt x="30" y="380"/>
                  </a:lnTo>
                  <a:lnTo>
                    <a:pt x="28" y="390"/>
                  </a:lnTo>
                  <a:lnTo>
                    <a:pt x="28" y="399"/>
                  </a:lnTo>
                  <a:lnTo>
                    <a:pt x="30" y="411"/>
                  </a:lnTo>
                  <a:lnTo>
                    <a:pt x="30" y="413"/>
                  </a:lnTo>
                  <a:lnTo>
                    <a:pt x="28" y="418"/>
                  </a:lnTo>
                  <a:lnTo>
                    <a:pt x="23" y="435"/>
                  </a:lnTo>
                  <a:lnTo>
                    <a:pt x="21" y="451"/>
                  </a:lnTo>
                  <a:lnTo>
                    <a:pt x="19" y="468"/>
                  </a:lnTo>
                  <a:lnTo>
                    <a:pt x="21" y="487"/>
                  </a:lnTo>
                  <a:lnTo>
                    <a:pt x="21" y="491"/>
                  </a:lnTo>
                  <a:lnTo>
                    <a:pt x="21" y="498"/>
                  </a:lnTo>
                  <a:lnTo>
                    <a:pt x="23" y="508"/>
                  </a:lnTo>
                  <a:lnTo>
                    <a:pt x="26" y="513"/>
                  </a:lnTo>
                  <a:lnTo>
                    <a:pt x="28" y="517"/>
                  </a:lnTo>
                  <a:lnTo>
                    <a:pt x="35" y="527"/>
                  </a:lnTo>
                  <a:lnTo>
                    <a:pt x="42" y="532"/>
                  </a:lnTo>
                  <a:lnTo>
                    <a:pt x="47" y="536"/>
                  </a:lnTo>
                  <a:lnTo>
                    <a:pt x="52" y="541"/>
                  </a:lnTo>
                  <a:lnTo>
                    <a:pt x="56" y="546"/>
                  </a:lnTo>
                  <a:lnTo>
                    <a:pt x="56" y="550"/>
                  </a:lnTo>
                  <a:lnTo>
                    <a:pt x="59" y="558"/>
                  </a:lnTo>
                  <a:lnTo>
                    <a:pt x="59" y="558"/>
                  </a:lnTo>
                  <a:lnTo>
                    <a:pt x="59" y="560"/>
                  </a:lnTo>
                  <a:lnTo>
                    <a:pt x="63" y="565"/>
                  </a:lnTo>
                  <a:lnTo>
                    <a:pt x="68" y="569"/>
                  </a:lnTo>
                  <a:lnTo>
                    <a:pt x="73" y="574"/>
                  </a:lnTo>
                  <a:lnTo>
                    <a:pt x="75" y="581"/>
                  </a:lnTo>
                  <a:lnTo>
                    <a:pt x="78" y="588"/>
                  </a:lnTo>
                  <a:lnTo>
                    <a:pt x="78" y="595"/>
                  </a:lnTo>
                  <a:lnTo>
                    <a:pt x="78" y="605"/>
                  </a:lnTo>
                  <a:lnTo>
                    <a:pt x="75" y="612"/>
                  </a:lnTo>
                  <a:lnTo>
                    <a:pt x="73" y="621"/>
                  </a:lnTo>
                  <a:lnTo>
                    <a:pt x="68" y="628"/>
                  </a:lnTo>
                  <a:lnTo>
                    <a:pt x="66" y="633"/>
                  </a:lnTo>
                  <a:lnTo>
                    <a:pt x="61" y="645"/>
                  </a:lnTo>
                  <a:lnTo>
                    <a:pt x="54" y="654"/>
                  </a:lnTo>
                  <a:lnTo>
                    <a:pt x="49" y="664"/>
                  </a:lnTo>
                  <a:lnTo>
                    <a:pt x="37" y="676"/>
                  </a:lnTo>
                  <a:lnTo>
                    <a:pt x="30" y="690"/>
                  </a:lnTo>
                  <a:lnTo>
                    <a:pt x="30" y="692"/>
                  </a:lnTo>
                  <a:lnTo>
                    <a:pt x="28" y="692"/>
                  </a:lnTo>
                  <a:lnTo>
                    <a:pt x="28" y="692"/>
                  </a:lnTo>
                  <a:lnTo>
                    <a:pt x="28" y="692"/>
                  </a:lnTo>
                  <a:lnTo>
                    <a:pt x="28" y="695"/>
                  </a:lnTo>
                  <a:lnTo>
                    <a:pt x="26" y="697"/>
                  </a:lnTo>
                  <a:lnTo>
                    <a:pt x="26" y="697"/>
                  </a:lnTo>
                  <a:lnTo>
                    <a:pt x="26" y="697"/>
                  </a:lnTo>
                  <a:lnTo>
                    <a:pt x="26" y="697"/>
                  </a:lnTo>
                  <a:lnTo>
                    <a:pt x="26" y="699"/>
                  </a:lnTo>
                  <a:lnTo>
                    <a:pt x="21" y="699"/>
                  </a:lnTo>
                  <a:lnTo>
                    <a:pt x="21" y="699"/>
                  </a:lnTo>
                  <a:lnTo>
                    <a:pt x="21" y="699"/>
                  </a:lnTo>
                  <a:lnTo>
                    <a:pt x="21" y="699"/>
                  </a:lnTo>
                  <a:lnTo>
                    <a:pt x="19" y="702"/>
                  </a:lnTo>
                  <a:lnTo>
                    <a:pt x="16" y="702"/>
                  </a:lnTo>
                  <a:lnTo>
                    <a:pt x="16" y="702"/>
                  </a:lnTo>
                  <a:lnTo>
                    <a:pt x="16" y="702"/>
                  </a:lnTo>
                  <a:lnTo>
                    <a:pt x="16" y="702"/>
                  </a:lnTo>
                  <a:lnTo>
                    <a:pt x="14" y="704"/>
                  </a:lnTo>
                  <a:lnTo>
                    <a:pt x="12" y="704"/>
                  </a:lnTo>
                  <a:lnTo>
                    <a:pt x="12" y="706"/>
                  </a:lnTo>
                  <a:lnTo>
                    <a:pt x="9" y="709"/>
                  </a:lnTo>
                  <a:lnTo>
                    <a:pt x="9" y="711"/>
                  </a:lnTo>
                  <a:lnTo>
                    <a:pt x="9" y="716"/>
                  </a:lnTo>
                  <a:lnTo>
                    <a:pt x="12" y="718"/>
                  </a:lnTo>
                  <a:lnTo>
                    <a:pt x="19" y="725"/>
                  </a:lnTo>
                  <a:lnTo>
                    <a:pt x="21" y="732"/>
                  </a:lnTo>
                  <a:lnTo>
                    <a:pt x="26" y="742"/>
                  </a:lnTo>
                  <a:lnTo>
                    <a:pt x="26" y="749"/>
                  </a:lnTo>
                  <a:lnTo>
                    <a:pt x="26" y="756"/>
                  </a:lnTo>
                  <a:lnTo>
                    <a:pt x="26" y="765"/>
                  </a:lnTo>
                  <a:lnTo>
                    <a:pt x="23" y="772"/>
                  </a:lnTo>
                  <a:lnTo>
                    <a:pt x="21" y="782"/>
                  </a:lnTo>
                  <a:lnTo>
                    <a:pt x="16" y="791"/>
                  </a:lnTo>
                  <a:lnTo>
                    <a:pt x="12" y="801"/>
                  </a:lnTo>
                  <a:lnTo>
                    <a:pt x="4" y="822"/>
                  </a:lnTo>
                  <a:lnTo>
                    <a:pt x="4" y="824"/>
                  </a:lnTo>
                  <a:lnTo>
                    <a:pt x="2" y="827"/>
                  </a:lnTo>
                  <a:lnTo>
                    <a:pt x="2" y="829"/>
                  </a:lnTo>
                  <a:lnTo>
                    <a:pt x="0" y="839"/>
                  </a:lnTo>
                  <a:lnTo>
                    <a:pt x="0" y="841"/>
                  </a:lnTo>
                  <a:lnTo>
                    <a:pt x="0" y="846"/>
                  </a:lnTo>
                  <a:lnTo>
                    <a:pt x="0" y="850"/>
                  </a:lnTo>
                  <a:lnTo>
                    <a:pt x="2" y="855"/>
                  </a:lnTo>
                  <a:lnTo>
                    <a:pt x="4" y="858"/>
                  </a:lnTo>
                  <a:lnTo>
                    <a:pt x="9" y="862"/>
                  </a:lnTo>
                  <a:lnTo>
                    <a:pt x="12" y="865"/>
                  </a:lnTo>
                  <a:lnTo>
                    <a:pt x="12" y="867"/>
                  </a:lnTo>
                  <a:lnTo>
                    <a:pt x="14" y="869"/>
                  </a:lnTo>
                  <a:lnTo>
                    <a:pt x="14" y="872"/>
                  </a:lnTo>
                  <a:lnTo>
                    <a:pt x="14" y="879"/>
                  </a:lnTo>
                  <a:lnTo>
                    <a:pt x="14" y="881"/>
                  </a:lnTo>
                  <a:lnTo>
                    <a:pt x="14" y="884"/>
                  </a:lnTo>
                  <a:lnTo>
                    <a:pt x="14" y="884"/>
                  </a:lnTo>
                  <a:lnTo>
                    <a:pt x="14" y="886"/>
                  </a:lnTo>
                  <a:lnTo>
                    <a:pt x="14" y="886"/>
                  </a:lnTo>
                  <a:lnTo>
                    <a:pt x="14" y="891"/>
                  </a:lnTo>
                  <a:lnTo>
                    <a:pt x="14" y="895"/>
                  </a:lnTo>
                  <a:lnTo>
                    <a:pt x="14" y="900"/>
                  </a:lnTo>
                  <a:lnTo>
                    <a:pt x="12" y="902"/>
                  </a:lnTo>
                  <a:lnTo>
                    <a:pt x="12" y="907"/>
                  </a:lnTo>
                  <a:lnTo>
                    <a:pt x="9" y="907"/>
                  </a:lnTo>
                  <a:lnTo>
                    <a:pt x="9" y="910"/>
                  </a:lnTo>
                  <a:lnTo>
                    <a:pt x="7" y="914"/>
                  </a:lnTo>
                  <a:lnTo>
                    <a:pt x="7" y="921"/>
                  </a:lnTo>
                  <a:lnTo>
                    <a:pt x="19" y="926"/>
                  </a:lnTo>
                  <a:lnTo>
                    <a:pt x="23" y="926"/>
                  </a:lnTo>
                  <a:lnTo>
                    <a:pt x="30" y="926"/>
                  </a:lnTo>
                  <a:lnTo>
                    <a:pt x="42" y="926"/>
                  </a:lnTo>
                  <a:lnTo>
                    <a:pt x="49" y="924"/>
                  </a:lnTo>
                  <a:lnTo>
                    <a:pt x="56" y="921"/>
                  </a:lnTo>
                  <a:lnTo>
                    <a:pt x="59" y="921"/>
                  </a:lnTo>
                  <a:lnTo>
                    <a:pt x="61" y="921"/>
                  </a:lnTo>
                  <a:lnTo>
                    <a:pt x="63" y="919"/>
                  </a:lnTo>
                  <a:lnTo>
                    <a:pt x="68" y="921"/>
                  </a:lnTo>
                  <a:lnTo>
                    <a:pt x="71" y="921"/>
                  </a:lnTo>
                  <a:lnTo>
                    <a:pt x="73" y="924"/>
                  </a:lnTo>
                  <a:lnTo>
                    <a:pt x="75" y="926"/>
                  </a:lnTo>
                  <a:lnTo>
                    <a:pt x="75" y="926"/>
                  </a:lnTo>
                  <a:lnTo>
                    <a:pt x="78" y="928"/>
                  </a:lnTo>
                  <a:lnTo>
                    <a:pt x="82" y="931"/>
                  </a:lnTo>
                  <a:lnTo>
                    <a:pt x="85" y="931"/>
                  </a:lnTo>
                  <a:lnTo>
                    <a:pt x="87" y="933"/>
                  </a:lnTo>
                  <a:lnTo>
                    <a:pt x="89" y="938"/>
                  </a:lnTo>
                  <a:lnTo>
                    <a:pt x="92" y="943"/>
                  </a:lnTo>
                  <a:lnTo>
                    <a:pt x="92" y="945"/>
                  </a:lnTo>
                  <a:lnTo>
                    <a:pt x="92" y="950"/>
                  </a:lnTo>
                  <a:lnTo>
                    <a:pt x="92" y="954"/>
                  </a:lnTo>
                  <a:lnTo>
                    <a:pt x="92" y="957"/>
                  </a:lnTo>
                  <a:lnTo>
                    <a:pt x="92" y="959"/>
                  </a:lnTo>
                  <a:lnTo>
                    <a:pt x="94" y="961"/>
                  </a:lnTo>
                  <a:lnTo>
                    <a:pt x="97" y="964"/>
                  </a:lnTo>
                  <a:lnTo>
                    <a:pt x="101" y="966"/>
                  </a:lnTo>
                  <a:lnTo>
                    <a:pt x="106" y="966"/>
                  </a:lnTo>
                  <a:lnTo>
                    <a:pt x="108" y="966"/>
                  </a:lnTo>
                  <a:lnTo>
                    <a:pt x="111" y="969"/>
                  </a:lnTo>
                  <a:lnTo>
                    <a:pt x="118" y="969"/>
                  </a:lnTo>
                  <a:lnTo>
                    <a:pt x="120" y="966"/>
                  </a:lnTo>
                  <a:lnTo>
                    <a:pt x="125" y="969"/>
                  </a:lnTo>
                  <a:lnTo>
                    <a:pt x="127" y="971"/>
                  </a:lnTo>
                  <a:lnTo>
                    <a:pt x="130" y="973"/>
                  </a:lnTo>
                  <a:lnTo>
                    <a:pt x="130" y="978"/>
                  </a:lnTo>
                  <a:lnTo>
                    <a:pt x="132" y="980"/>
                  </a:lnTo>
                  <a:lnTo>
                    <a:pt x="132" y="985"/>
                  </a:lnTo>
                  <a:lnTo>
                    <a:pt x="130" y="1002"/>
                  </a:lnTo>
                  <a:lnTo>
                    <a:pt x="127" y="1021"/>
                  </a:lnTo>
                  <a:lnTo>
                    <a:pt x="130" y="1030"/>
                  </a:lnTo>
                  <a:lnTo>
                    <a:pt x="132" y="1039"/>
                  </a:lnTo>
                  <a:lnTo>
                    <a:pt x="148" y="1089"/>
                  </a:lnTo>
                  <a:lnTo>
                    <a:pt x="153" y="1098"/>
                  </a:lnTo>
                  <a:lnTo>
                    <a:pt x="158" y="1108"/>
                  </a:lnTo>
                  <a:lnTo>
                    <a:pt x="163" y="1117"/>
                  </a:lnTo>
                  <a:lnTo>
                    <a:pt x="170" y="1127"/>
                  </a:lnTo>
                  <a:lnTo>
                    <a:pt x="174" y="1132"/>
                  </a:lnTo>
                  <a:lnTo>
                    <a:pt x="177" y="1139"/>
                  </a:lnTo>
                  <a:lnTo>
                    <a:pt x="177" y="1141"/>
                  </a:lnTo>
                  <a:lnTo>
                    <a:pt x="179" y="1146"/>
                  </a:lnTo>
                  <a:lnTo>
                    <a:pt x="182" y="1148"/>
                  </a:lnTo>
                  <a:lnTo>
                    <a:pt x="184" y="1150"/>
                  </a:lnTo>
                  <a:lnTo>
                    <a:pt x="189" y="1153"/>
                  </a:lnTo>
                  <a:lnTo>
                    <a:pt x="191" y="1155"/>
                  </a:lnTo>
                  <a:lnTo>
                    <a:pt x="196" y="1158"/>
                  </a:lnTo>
                  <a:lnTo>
                    <a:pt x="203" y="1158"/>
                  </a:lnTo>
                  <a:lnTo>
                    <a:pt x="208" y="1160"/>
                  </a:lnTo>
                  <a:lnTo>
                    <a:pt x="210" y="1160"/>
                  </a:lnTo>
                  <a:lnTo>
                    <a:pt x="215" y="1162"/>
                  </a:lnTo>
                  <a:lnTo>
                    <a:pt x="219" y="1167"/>
                  </a:lnTo>
                  <a:lnTo>
                    <a:pt x="224" y="1172"/>
                  </a:lnTo>
                  <a:lnTo>
                    <a:pt x="236" y="1181"/>
                  </a:lnTo>
                  <a:lnTo>
                    <a:pt x="243" y="1188"/>
                  </a:lnTo>
                  <a:lnTo>
                    <a:pt x="252" y="1195"/>
                  </a:lnTo>
                  <a:lnTo>
                    <a:pt x="260" y="1202"/>
                  </a:lnTo>
                  <a:lnTo>
                    <a:pt x="269" y="1207"/>
                  </a:lnTo>
                  <a:lnTo>
                    <a:pt x="271" y="1210"/>
                  </a:lnTo>
                  <a:lnTo>
                    <a:pt x="274" y="1214"/>
                  </a:lnTo>
                  <a:lnTo>
                    <a:pt x="283" y="1231"/>
                  </a:lnTo>
                  <a:lnTo>
                    <a:pt x="288" y="1240"/>
                  </a:lnTo>
                  <a:lnTo>
                    <a:pt x="293" y="1250"/>
                  </a:lnTo>
                  <a:lnTo>
                    <a:pt x="300" y="1245"/>
                  </a:lnTo>
                  <a:lnTo>
                    <a:pt x="304" y="1243"/>
                  </a:lnTo>
                  <a:lnTo>
                    <a:pt x="307" y="1240"/>
                  </a:lnTo>
                  <a:lnTo>
                    <a:pt x="311" y="1238"/>
                  </a:lnTo>
                  <a:lnTo>
                    <a:pt x="314" y="1236"/>
                  </a:lnTo>
                  <a:lnTo>
                    <a:pt x="319" y="1228"/>
                  </a:lnTo>
                  <a:lnTo>
                    <a:pt x="323" y="1221"/>
                  </a:lnTo>
                  <a:lnTo>
                    <a:pt x="328" y="1214"/>
                  </a:lnTo>
                  <a:lnTo>
                    <a:pt x="333" y="1205"/>
                  </a:lnTo>
                  <a:lnTo>
                    <a:pt x="335" y="1195"/>
                  </a:lnTo>
                  <a:lnTo>
                    <a:pt x="335" y="1195"/>
                  </a:lnTo>
                  <a:lnTo>
                    <a:pt x="337" y="1195"/>
                  </a:lnTo>
                  <a:lnTo>
                    <a:pt x="340" y="1195"/>
                  </a:lnTo>
                  <a:lnTo>
                    <a:pt x="342" y="1195"/>
                  </a:lnTo>
                  <a:lnTo>
                    <a:pt x="347" y="1193"/>
                  </a:lnTo>
                  <a:lnTo>
                    <a:pt x="352" y="1193"/>
                  </a:lnTo>
                  <a:lnTo>
                    <a:pt x="356" y="1193"/>
                  </a:lnTo>
                  <a:lnTo>
                    <a:pt x="359" y="1191"/>
                  </a:lnTo>
                  <a:lnTo>
                    <a:pt x="363" y="1191"/>
                  </a:lnTo>
                  <a:lnTo>
                    <a:pt x="366" y="1188"/>
                  </a:lnTo>
                  <a:lnTo>
                    <a:pt x="368" y="1186"/>
                  </a:lnTo>
                  <a:lnTo>
                    <a:pt x="373" y="1184"/>
                  </a:lnTo>
                  <a:lnTo>
                    <a:pt x="373" y="1181"/>
                  </a:lnTo>
                  <a:lnTo>
                    <a:pt x="375" y="1176"/>
                  </a:lnTo>
                  <a:lnTo>
                    <a:pt x="378" y="1174"/>
                  </a:lnTo>
                  <a:lnTo>
                    <a:pt x="380" y="1169"/>
                  </a:lnTo>
                  <a:lnTo>
                    <a:pt x="380" y="1167"/>
                  </a:lnTo>
                  <a:lnTo>
                    <a:pt x="380" y="1167"/>
                  </a:lnTo>
                  <a:lnTo>
                    <a:pt x="380" y="1162"/>
                  </a:lnTo>
                  <a:lnTo>
                    <a:pt x="380" y="1158"/>
                  </a:lnTo>
                  <a:lnTo>
                    <a:pt x="380" y="1155"/>
                  </a:lnTo>
                  <a:lnTo>
                    <a:pt x="380" y="1153"/>
                  </a:lnTo>
                  <a:lnTo>
                    <a:pt x="382" y="1146"/>
                  </a:lnTo>
                  <a:lnTo>
                    <a:pt x="385" y="1139"/>
                  </a:lnTo>
                  <a:lnTo>
                    <a:pt x="387" y="1134"/>
                  </a:lnTo>
                  <a:lnTo>
                    <a:pt x="389" y="1132"/>
                  </a:lnTo>
                  <a:lnTo>
                    <a:pt x="394" y="1132"/>
                  </a:lnTo>
                  <a:lnTo>
                    <a:pt x="397" y="1132"/>
                  </a:lnTo>
                  <a:lnTo>
                    <a:pt x="404" y="1132"/>
                  </a:lnTo>
                  <a:lnTo>
                    <a:pt x="408" y="1134"/>
                  </a:lnTo>
                  <a:lnTo>
                    <a:pt x="413" y="1139"/>
                  </a:lnTo>
                  <a:lnTo>
                    <a:pt x="420" y="1143"/>
                  </a:lnTo>
                  <a:lnTo>
                    <a:pt x="427" y="1146"/>
                  </a:lnTo>
                  <a:lnTo>
                    <a:pt x="432" y="1148"/>
                  </a:lnTo>
                  <a:lnTo>
                    <a:pt x="439" y="1150"/>
                  </a:lnTo>
                  <a:lnTo>
                    <a:pt x="446" y="1148"/>
                  </a:lnTo>
                  <a:lnTo>
                    <a:pt x="453" y="1146"/>
                  </a:lnTo>
                  <a:lnTo>
                    <a:pt x="460" y="1143"/>
                  </a:lnTo>
                  <a:lnTo>
                    <a:pt x="470" y="1139"/>
                  </a:lnTo>
                  <a:lnTo>
                    <a:pt x="479" y="1132"/>
                  </a:lnTo>
                  <a:lnTo>
                    <a:pt x="486" y="1122"/>
                  </a:lnTo>
                  <a:lnTo>
                    <a:pt x="493" y="1117"/>
                  </a:lnTo>
                  <a:lnTo>
                    <a:pt x="496" y="1115"/>
                  </a:lnTo>
                  <a:lnTo>
                    <a:pt x="500" y="1115"/>
                  </a:lnTo>
                  <a:lnTo>
                    <a:pt x="512" y="1113"/>
                  </a:lnTo>
                  <a:lnTo>
                    <a:pt x="517" y="1113"/>
                  </a:lnTo>
                  <a:lnTo>
                    <a:pt x="524" y="1115"/>
                  </a:lnTo>
                  <a:lnTo>
                    <a:pt x="543" y="1115"/>
                  </a:lnTo>
                  <a:lnTo>
                    <a:pt x="552" y="1115"/>
                  </a:lnTo>
                  <a:lnTo>
                    <a:pt x="557" y="1115"/>
                  </a:lnTo>
                  <a:lnTo>
                    <a:pt x="559" y="1115"/>
                  </a:lnTo>
                  <a:lnTo>
                    <a:pt x="562" y="1115"/>
                  </a:lnTo>
                  <a:lnTo>
                    <a:pt x="581" y="1115"/>
                  </a:lnTo>
                  <a:lnTo>
                    <a:pt x="590" y="1113"/>
                  </a:lnTo>
                  <a:lnTo>
                    <a:pt x="595" y="1113"/>
                  </a:lnTo>
                  <a:lnTo>
                    <a:pt x="602" y="1113"/>
                  </a:lnTo>
                  <a:lnTo>
                    <a:pt x="604" y="1113"/>
                  </a:lnTo>
                  <a:lnTo>
                    <a:pt x="607" y="1113"/>
                  </a:lnTo>
                  <a:lnTo>
                    <a:pt x="609" y="1113"/>
                  </a:lnTo>
                  <a:lnTo>
                    <a:pt x="611" y="1115"/>
                  </a:lnTo>
                  <a:lnTo>
                    <a:pt x="616" y="1117"/>
                  </a:lnTo>
                  <a:lnTo>
                    <a:pt x="619" y="1122"/>
                  </a:lnTo>
                  <a:lnTo>
                    <a:pt x="621" y="1124"/>
                  </a:lnTo>
                  <a:lnTo>
                    <a:pt x="628" y="1136"/>
                  </a:lnTo>
                  <a:lnTo>
                    <a:pt x="633" y="1143"/>
                  </a:lnTo>
                  <a:lnTo>
                    <a:pt x="640" y="1150"/>
                  </a:lnTo>
                  <a:lnTo>
                    <a:pt x="645" y="1153"/>
                  </a:lnTo>
                  <a:lnTo>
                    <a:pt x="649" y="1155"/>
                  </a:lnTo>
                  <a:lnTo>
                    <a:pt x="654" y="1160"/>
                  </a:lnTo>
                  <a:lnTo>
                    <a:pt x="654" y="1162"/>
                  </a:lnTo>
                  <a:lnTo>
                    <a:pt x="656" y="1165"/>
                  </a:lnTo>
                  <a:lnTo>
                    <a:pt x="656" y="1167"/>
                  </a:lnTo>
                  <a:lnTo>
                    <a:pt x="659" y="1172"/>
                  </a:lnTo>
                  <a:lnTo>
                    <a:pt x="659" y="1176"/>
                  </a:lnTo>
                  <a:lnTo>
                    <a:pt x="659" y="1181"/>
                  </a:lnTo>
                  <a:lnTo>
                    <a:pt x="659" y="1186"/>
                  </a:lnTo>
                  <a:lnTo>
                    <a:pt x="666" y="1184"/>
                  </a:lnTo>
                  <a:lnTo>
                    <a:pt x="673" y="1184"/>
                  </a:lnTo>
                  <a:lnTo>
                    <a:pt x="678" y="1179"/>
                  </a:lnTo>
                  <a:lnTo>
                    <a:pt x="682" y="1176"/>
                  </a:lnTo>
                  <a:lnTo>
                    <a:pt x="689" y="1169"/>
                  </a:lnTo>
                  <a:lnTo>
                    <a:pt x="699" y="1167"/>
                  </a:lnTo>
                  <a:lnTo>
                    <a:pt x="708" y="1165"/>
                  </a:lnTo>
                  <a:lnTo>
                    <a:pt x="720" y="1165"/>
                  </a:lnTo>
                  <a:lnTo>
                    <a:pt x="722" y="1165"/>
                  </a:lnTo>
                  <a:lnTo>
                    <a:pt x="725" y="1167"/>
                  </a:lnTo>
                  <a:lnTo>
                    <a:pt x="727" y="1167"/>
                  </a:lnTo>
                  <a:lnTo>
                    <a:pt x="727" y="1167"/>
                  </a:lnTo>
                  <a:lnTo>
                    <a:pt x="730" y="1174"/>
                  </a:lnTo>
                  <a:lnTo>
                    <a:pt x="730" y="1176"/>
                  </a:lnTo>
                  <a:lnTo>
                    <a:pt x="732" y="1179"/>
                  </a:lnTo>
                  <a:lnTo>
                    <a:pt x="734" y="1179"/>
                  </a:lnTo>
                  <a:lnTo>
                    <a:pt x="737" y="1181"/>
                  </a:lnTo>
                  <a:lnTo>
                    <a:pt x="741" y="1184"/>
                  </a:lnTo>
                  <a:lnTo>
                    <a:pt x="744" y="1184"/>
                  </a:lnTo>
                  <a:lnTo>
                    <a:pt x="746" y="1184"/>
                  </a:lnTo>
                  <a:lnTo>
                    <a:pt x="748" y="1186"/>
                  </a:lnTo>
                  <a:lnTo>
                    <a:pt x="748" y="1188"/>
                  </a:lnTo>
                  <a:lnTo>
                    <a:pt x="751" y="1193"/>
                  </a:lnTo>
                  <a:lnTo>
                    <a:pt x="751" y="1195"/>
                  </a:lnTo>
                  <a:lnTo>
                    <a:pt x="753" y="1198"/>
                  </a:lnTo>
                  <a:lnTo>
                    <a:pt x="758" y="1202"/>
                  </a:lnTo>
                  <a:lnTo>
                    <a:pt x="760" y="1205"/>
                  </a:lnTo>
                  <a:lnTo>
                    <a:pt x="763" y="1207"/>
                  </a:lnTo>
                  <a:lnTo>
                    <a:pt x="777" y="1210"/>
                  </a:lnTo>
                  <a:lnTo>
                    <a:pt x="782" y="1212"/>
                  </a:lnTo>
                  <a:lnTo>
                    <a:pt x="789" y="1212"/>
                  </a:lnTo>
                  <a:lnTo>
                    <a:pt x="796" y="1214"/>
                  </a:lnTo>
                  <a:lnTo>
                    <a:pt x="803" y="1212"/>
                  </a:lnTo>
                  <a:lnTo>
                    <a:pt x="810" y="1212"/>
                  </a:lnTo>
                  <a:lnTo>
                    <a:pt x="815" y="1212"/>
                  </a:lnTo>
                  <a:lnTo>
                    <a:pt x="819" y="1212"/>
                  </a:lnTo>
                  <a:lnTo>
                    <a:pt x="822" y="1214"/>
                  </a:lnTo>
                  <a:lnTo>
                    <a:pt x="824" y="1217"/>
                  </a:lnTo>
                  <a:lnTo>
                    <a:pt x="826" y="1221"/>
                  </a:lnTo>
                  <a:lnTo>
                    <a:pt x="829" y="1224"/>
                  </a:lnTo>
                  <a:lnTo>
                    <a:pt x="829" y="1228"/>
                  </a:lnTo>
                  <a:lnTo>
                    <a:pt x="831" y="1261"/>
                  </a:lnTo>
                  <a:lnTo>
                    <a:pt x="836" y="1292"/>
                  </a:lnTo>
                  <a:lnTo>
                    <a:pt x="836" y="1299"/>
                  </a:lnTo>
                  <a:lnTo>
                    <a:pt x="838" y="1304"/>
                  </a:lnTo>
                  <a:lnTo>
                    <a:pt x="838" y="1309"/>
                  </a:lnTo>
                  <a:lnTo>
                    <a:pt x="841" y="1311"/>
                  </a:lnTo>
                  <a:lnTo>
                    <a:pt x="843" y="1313"/>
                  </a:lnTo>
                  <a:lnTo>
                    <a:pt x="845" y="1313"/>
                  </a:lnTo>
                  <a:lnTo>
                    <a:pt x="848" y="1313"/>
                  </a:lnTo>
                  <a:lnTo>
                    <a:pt x="852" y="1311"/>
                  </a:lnTo>
                  <a:lnTo>
                    <a:pt x="876" y="1295"/>
                  </a:lnTo>
                  <a:lnTo>
                    <a:pt x="902" y="1278"/>
                  </a:lnTo>
                  <a:lnTo>
                    <a:pt x="904" y="1276"/>
                  </a:lnTo>
                  <a:lnTo>
                    <a:pt x="909" y="1273"/>
                  </a:lnTo>
                  <a:lnTo>
                    <a:pt x="911" y="1271"/>
                  </a:lnTo>
                  <a:lnTo>
                    <a:pt x="914" y="1269"/>
                  </a:lnTo>
                  <a:lnTo>
                    <a:pt x="921" y="1261"/>
                  </a:lnTo>
                  <a:lnTo>
                    <a:pt x="928" y="1254"/>
                  </a:lnTo>
                  <a:lnTo>
                    <a:pt x="937" y="1250"/>
                  </a:lnTo>
                  <a:lnTo>
                    <a:pt x="944" y="1245"/>
                  </a:lnTo>
                  <a:lnTo>
                    <a:pt x="952" y="1243"/>
                  </a:lnTo>
                  <a:lnTo>
                    <a:pt x="956" y="1240"/>
                  </a:lnTo>
                  <a:lnTo>
                    <a:pt x="963" y="1238"/>
                  </a:lnTo>
                  <a:lnTo>
                    <a:pt x="973" y="1236"/>
                  </a:lnTo>
                  <a:lnTo>
                    <a:pt x="980" y="1236"/>
                  </a:lnTo>
                  <a:lnTo>
                    <a:pt x="989" y="1236"/>
                  </a:lnTo>
                  <a:lnTo>
                    <a:pt x="996" y="1236"/>
                  </a:lnTo>
                  <a:lnTo>
                    <a:pt x="1008" y="1236"/>
                  </a:lnTo>
                  <a:lnTo>
                    <a:pt x="1011" y="1236"/>
                  </a:lnTo>
                  <a:lnTo>
                    <a:pt x="1013" y="1238"/>
                  </a:lnTo>
                  <a:lnTo>
                    <a:pt x="1018" y="1240"/>
                  </a:lnTo>
                  <a:lnTo>
                    <a:pt x="1020" y="1240"/>
                  </a:lnTo>
                  <a:lnTo>
                    <a:pt x="1020" y="1243"/>
                  </a:lnTo>
                  <a:lnTo>
                    <a:pt x="1020" y="1243"/>
                  </a:lnTo>
                  <a:lnTo>
                    <a:pt x="1022" y="1245"/>
                  </a:lnTo>
                  <a:lnTo>
                    <a:pt x="1025" y="1245"/>
                  </a:lnTo>
                  <a:lnTo>
                    <a:pt x="1027" y="1247"/>
                  </a:lnTo>
                  <a:lnTo>
                    <a:pt x="1027" y="1245"/>
                  </a:lnTo>
                  <a:lnTo>
                    <a:pt x="1030" y="1245"/>
                  </a:lnTo>
                  <a:lnTo>
                    <a:pt x="1030" y="1243"/>
                  </a:lnTo>
                  <a:lnTo>
                    <a:pt x="1030" y="1243"/>
                  </a:lnTo>
                  <a:lnTo>
                    <a:pt x="1030" y="1240"/>
                  </a:lnTo>
                  <a:lnTo>
                    <a:pt x="1030" y="1240"/>
                  </a:lnTo>
                  <a:lnTo>
                    <a:pt x="1032" y="1238"/>
                  </a:lnTo>
                  <a:lnTo>
                    <a:pt x="1034" y="1236"/>
                  </a:lnTo>
                  <a:lnTo>
                    <a:pt x="1034" y="1236"/>
                  </a:lnTo>
                  <a:lnTo>
                    <a:pt x="1034" y="1236"/>
                  </a:lnTo>
                  <a:lnTo>
                    <a:pt x="1034" y="1236"/>
                  </a:lnTo>
                  <a:lnTo>
                    <a:pt x="1039" y="1233"/>
                  </a:lnTo>
                  <a:lnTo>
                    <a:pt x="1041" y="1228"/>
                  </a:lnTo>
                  <a:lnTo>
                    <a:pt x="1046" y="1226"/>
                  </a:lnTo>
                  <a:lnTo>
                    <a:pt x="1051" y="1224"/>
                  </a:lnTo>
                  <a:lnTo>
                    <a:pt x="1055" y="1224"/>
                  </a:lnTo>
                  <a:lnTo>
                    <a:pt x="1063" y="1221"/>
                  </a:lnTo>
                  <a:lnTo>
                    <a:pt x="1065" y="1221"/>
                  </a:lnTo>
                  <a:lnTo>
                    <a:pt x="1070" y="1219"/>
                  </a:lnTo>
                  <a:lnTo>
                    <a:pt x="1072" y="1217"/>
                  </a:lnTo>
                  <a:lnTo>
                    <a:pt x="1077" y="1214"/>
                  </a:lnTo>
                  <a:lnTo>
                    <a:pt x="1077" y="1212"/>
                  </a:lnTo>
                  <a:lnTo>
                    <a:pt x="1079" y="1210"/>
                  </a:lnTo>
                  <a:lnTo>
                    <a:pt x="1084" y="1207"/>
                  </a:lnTo>
                  <a:lnTo>
                    <a:pt x="1089" y="1202"/>
                  </a:lnTo>
                  <a:lnTo>
                    <a:pt x="1093" y="1198"/>
                  </a:lnTo>
                  <a:lnTo>
                    <a:pt x="1098" y="1193"/>
                  </a:lnTo>
                  <a:lnTo>
                    <a:pt x="1103" y="1188"/>
                  </a:lnTo>
                  <a:lnTo>
                    <a:pt x="1103" y="1184"/>
                  </a:lnTo>
                  <a:lnTo>
                    <a:pt x="1103" y="1181"/>
                  </a:lnTo>
                  <a:lnTo>
                    <a:pt x="1105" y="1181"/>
                  </a:lnTo>
                  <a:lnTo>
                    <a:pt x="1103" y="1176"/>
                  </a:lnTo>
                  <a:lnTo>
                    <a:pt x="1100" y="1172"/>
                  </a:lnTo>
                  <a:lnTo>
                    <a:pt x="1098" y="1167"/>
                  </a:lnTo>
                  <a:lnTo>
                    <a:pt x="1096" y="1165"/>
                  </a:lnTo>
                  <a:lnTo>
                    <a:pt x="1091" y="1160"/>
                  </a:lnTo>
                  <a:lnTo>
                    <a:pt x="1086" y="1155"/>
                  </a:lnTo>
                  <a:lnTo>
                    <a:pt x="1084" y="1153"/>
                  </a:lnTo>
                  <a:lnTo>
                    <a:pt x="1081" y="1146"/>
                  </a:lnTo>
                  <a:lnTo>
                    <a:pt x="1084" y="1141"/>
                  </a:lnTo>
                  <a:lnTo>
                    <a:pt x="1084" y="1136"/>
                  </a:lnTo>
                  <a:lnTo>
                    <a:pt x="1089" y="1132"/>
                  </a:lnTo>
                  <a:lnTo>
                    <a:pt x="1091" y="1127"/>
                  </a:lnTo>
                  <a:lnTo>
                    <a:pt x="1093" y="1124"/>
                  </a:lnTo>
                  <a:lnTo>
                    <a:pt x="1100" y="1120"/>
                  </a:lnTo>
                  <a:lnTo>
                    <a:pt x="1103" y="1115"/>
                  </a:lnTo>
                  <a:lnTo>
                    <a:pt x="1105" y="1115"/>
                  </a:lnTo>
                  <a:lnTo>
                    <a:pt x="1105" y="1110"/>
                  </a:lnTo>
                  <a:lnTo>
                    <a:pt x="1107" y="1098"/>
                  </a:lnTo>
                  <a:lnTo>
                    <a:pt x="1107" y="1087"/>
                  </a:lnTo>
                  <a:lnTo>
                    <a:pt x="1105" y="1077"/>
                  </a:lnTo>
                  <a:lnTo>
                    <a:pt x="1103" y="1068"/>
                  </a:lnTo>
                  <a:lnTo>
                    <a:pt x="1098" y="1061"/>
                  </a:lnTo>
                  <a:lnTo>
                    <a:pt x="1091" y="1054"/>
                  </a:lnTo>
                  <a:lnTo>
                    <a:pt x="1084" y="1047"/>
                  </a:lnTo>
                  <a:lnTo>
                    <a:pt x="1077" y="1042"/>
                  </a:lnTo>
                  <a:lnTo>
                    <a:pt x="1074" y="1039"/>
                  </a:lnTo>
                  <a:lnTo>
                    <a:pt x="1072" y="1037"/>
                  </a:lnTo>
                  <a:lnTo>
                    <a:pt x="1070" y="1035"/>
                  </a:lnTo>
                  <a:lnTo>
                    <a:pt x="1070" y="1025"/>
                  </a:lnTo>
                  <a:lnTo>
                    <a:pt x="1070" y="1016"/>
                  </a:lnTo>
                  <a:lnTo>
                    <a:pt x="1070" y="1009"/>
                  </a:lnTo>
                  <a:lnTo>
                    <a:pt x="1070" y="1004"/>
                  </a:lnTo>
                  <a:lnTo>
                    <a:pt x="1067" y="1002"/>
                  </a:lnTo>
                  <a:lnTo>
                    <a:pt x="1067" y="1002"/>
                  </a:lnTo>
                  <a:lnTo>
                    <a:pt x="1067" y="1002"/>
                  </a:lnTo>
                  <a:lnTo>
                    <a:pt x="1067" y="999"/>
                  </a:lnTo>
                  <a:lnTo>
                    <a:pt x="1067" y="985"/>
                  </a:lnTo>
                  <a:lnTo>
                    <a:pt x="1067" y="976"/>
                  </a:lnTo>
                  <a:lnTo>
                    <a:pt x="1067" y="969"/>
                  </a:lnTo>
                  <a:lnTo>
                    <a:pt x="1070" y="957"/>
                  </a:lnTo>
                  <a:lnTo>
                    <a:pt x="1074" y="943"/>
                  </a:lnTo>
                  <a:lnTo>
                    <a:pt x="1077" y="931"/>
                  </a:lnTo>
                  <a:lnTo>
                    <a:pt x="1081" y="919"/>
                  </a:lnTo>
                  <a:lnTo>
                    <a:pt x="1086" y="910"/>
                  </a:lnTo>
                  <a:lnTo>
                    <a:pt x="1093" y="898"/>
                  </a:lnTo>
                  <a:lnTo>
                    <a:pt x="1098" y="888"/>
                  </a:lnTo>
                  <a:lnTo>
                    <a:pt x="1105" y="879"/>
                  </a:lnTo>
                  <a:lnTo>
                    <a:pt x="1098" y="874"/>
                  </a:lnTo>
                  <a:lnTo>
                    <a:pt x="1091" y="869"/>
                  </a:lnTo>
                  <a:lnTo>
                    <a:pt x="1086" y="867"/>
                  </a:lnTo>
                  <a:lnTo>
                    <a:pt x="1084" y="867"/>
                  </a:lnTo>
                  <a:lnTo>
                    <a:pt x="1079" y="865"/>
                  </a:lnTo>
                  <a:lnTo>
                    <a:pt x="1074" y="865"/>
                  </a:lnTo>
                  <a:lnTo>
                    <a:pt x="1070" y="862"/>
                  </a:lnTo>
                  <a:lnTo>
                    <a:pt x="1067" y="860"/>
                  </a:lnTo>
                  <a:lnTo>
                    <a:pt x="1060" y="853"/>
                  </a:lnTo>
                  <a:lnTo>
                    <a:pt x="1055" y="843"/>
                  </a:lnTo>
                  <a:lnTo>
                    <a:pt x="1060" y="843"/>
                  </a:lnTo>
                  <a:lnTo>
                    <a:pt x="1063" y="841"/>
                  </a:lnTo>
                  <a:lnTo>
                    <a:pt x="1070" y="836"/>
                  </a:lnTo>
                  <a:lnTo>
                    <a:pt x="1072" y="832"/>
                  </a:lnTo>
                  <a:lnTo>
                    <a:pt x="1077" y="827"/>
                  </a:lnTo>
                  <a:lnTo>
                    <a:pt x="1077" y="822"/>
                  </a:lnTo>
                  <a:lnTo>
                    <a:pt x="1077" y="820"/>
                  </a:lnTo>
                  <a:lnTo>
                    <a:pt x="1077" y="820"/>
                  </a:lnTo>
                  <a:lnTo>
                    <a:pt x="1077" y="815"/>
                  </a:lnTo>
                  <a:lnTo>
                    <a:pt x="1074" y="810"/>
                  </a:lnTo>
                  <a:lnTo>
                    <a:pt x="1072" y="806"/>
                  </a:lnTo>
                  <a:lnTo>
                    <a:pt x="1072" y="803"/>
                  </a:lnTo>
                  <a:lnTo>
                    <a:pt x="1072" y="803"/>
                  </a:lnTo>
                  <a:lnTo>
                    <a:pt x="1072" y="803"/>
                  </a:lnTo>
                  <a:lnTo>
                    <a:pt x="1067" y="796"/>
                  </a:lnTo>
                  <a:lnTo>
                    <a:pt x="1070" y="789"/>
                  </a:lnTo>
                  <a:lnTo>
                    <a:pt x="1070" y="784"/>
                  </a:lnTo>
                  <a:lnTo>
                    <a:pt x="1072" y="782"/>
                  </a:lnTo>
                  <a:lnTo>
                    <a:pt x="1074" y="777"/>
                  </a:lnTo>
                  <a:lnTo>
                    <a:pt x="1079" y="775"/>
                  </a:lnTo>
                  <a:lnTo>
                    <a:pt x="1086" y="770"/>
                  </a:lnTo>
                  <a:lnTo>
                    <a:pt x="1091" y="768"/>
                  </a:lnTo>
                  <a:lnTo>
                    <a:pt x="1098" y="765"/>
                  </a:lnTo>
                  <a:lnTo>
                    <a:pt x="1100" y="763"/>
                  </a:lnTo>
                  <a:lnTo>
                    <a:pt x="1103" y="763"/>
                  </a:lnTo>
                  <a:lnTo>
                    <a:pt x="1105" y="761"/>
                  </a:lnTo>
                  <a:lnTo>
                    <a:pt x="1107" y="761"/>
                  </a:lnTo>
                  <a:lnTo>
                    <a:pt x="1107" y="758"/>
                  </a:lnTo>
                  <a:lnTo>
                    <a:pt x="1110" y="758"/>
                  </a:lnTo>
                  <a:lnTo>
                    <a:pt x="1110" y="754"/>
                  </a:lnTo>
                  <a:lnTo>
                    <a:pt x="1107" y="739"/>
                  </a:lnTo>
                  <a:lnTo>
                    <a:pt x="1105" y="732"/>
                  </a:lnTo>
                  <a:lnTo>
                    <a:pt x="1103" y="725"/>
                  </a:lnTo>
                  <a:lnTo>
                    <a:pt x="1098" y="718"/>
                  </a:lnTo>
                  <a:lnTo>
                    <a:pt x="1096" y="709"/>
                  </a:lnTo>
                  <a:lnTo>
                    <a:pt x="1093" y="704"/>
                  </a:lnTo>
                  <a:lnTo>
                    <a:pt x="1091" y="699"/>
                  </a:lnTo>
                  <a:lnTo>
                    <a:pt x="1089" y="697"/>
                  </a:lnTo>
                  <a:lnTo>
                    <a:pt x="1086" y="692"/>
                  </a:lnTo>
                  <a:lnTo>
                    <a:pt x="1081" y="687"/>
                  </a:lnTo>
                  <a:lnTo>
                    <a:pt x="1077" y="683"/>
                  </a:lnTo>
                  <a:lnTo>
                    <a:pt x="1084" y="680"/>
                  </a:lnTo>
                  <a:lnTo>
                    <a:pt x="1091" y="678"/>
                  </a:lnTo>
                  <a:lnTo>
                    <a:pt x="1103" y="676"/>
                  </a:lnTo>
                  <a:lnTo>
                    <a:pt x="1112" y="676"/>
                  </a:lnTo>
                  <a:lnTo>
                    <a:pt x="1112" y="669"/>
                  </a:lnTo>
                  <a:lnTo>
                    <a:pt x="1110" y="664"/>
                  </a:lnTo>
                  <a:lnTo>
                    <a:pt x="1105" y="657"/>
                  </a:lnTo>
                  <a:lnTo>
                    <a:pt x="1100" y="652"/>
                  </a:lnTo>
                  <a:lnTo>
                    <a:pt x="1093" y="643"/>
                  </a:lnTo>
                  <a:lnTo>
                    <a:pt x="1081" y="633"/>
                  </a:lnTo>
                  <a:lnTo>
                    <a:pt x="1077" y="628"/>
                  </a:lnTo>
                  <a:lnTo>
                    <a:pt x="1072" y="626"/>
                  </a:lnTo>
                  <a:lnTo>
                    <a:pt x="1067" y="624"/>
                  </a:lnTo>
                  <a:lnTo>
                    <a:pt x="1067" y="621"/>
                  </a:lnTo>
                  <a:lnTo>
                    <a:pt x="1067" y="619"/>
                  </a:lnTo>
                  <a:lnTo>
                    <a:pt x="1067" y="612"/>
                  </a:lnTo>
                  <a:lnTo>
                    <a:pt x="1065" y="607"/>
                  </a:lnTo>
                  <a:lnTo>
                    <a:pt x="1060" y="602"/>
                  </a:lnTo>
                  <a:lnTo>
                    <a:pt x="1055" y="600"/>
                  </a:lnTo>
                  <a:lnTo>
                    <a:pt x="1046" y="593"/>
                  </a:lnTo>
                  <a:lnTo>
                    <a:pt x="1041" y="588"/>
                  </a:lnTo>
                  <a:lnTo>
                    <a:pt x="1039" y="586"/>
                  </a:lnTo>
                  <a:lnTo>
                    <a:pt x="1030" y="579"/>
                  </a:lnTo>
                  <a:lnTo>
                    <a:pt x="1025" y="576"/>
                  </a:lnTo>
                  <a:lnTo>
                    <a:pt x="1020" y="574"/>
                  </a:lnTo>
                  <a:lnTo>
                    <a:pt x="1011" y="567"/>
                  </a:lnTo>
                  <a:lnTo>
                    <a:pt x="1008" y="562"/>
                  </a:lnTo>
                  <a:lnTo>
                    <a:pt x="1006" y="560"/>
                  </a:lnTo>
                  <a:lnTo>
                    <a:pt x="1004" y="555"/>
                  </a:lnTo>
                  <a:lnTo>
                    <a:pt x="1001" y="550"/>
                  </a:lnTo>
                  <a:lnTo>
                    <a:pt x="1001" y="546"/>
                  </a:lnTo>
                  <a:lnTo>
                    <a:pt x="1001" y="543"/>
                  </a:lnTo>
                  <a:lnTo>
                    <a:pt x="1001" y="536"/>
                  </a:lnTo>
                  <a:lnTo>
                    <a:pt x="1001" y="534"/>
                  </a:lnTo>
                  <a:lnTo>
                    <a:pt x="1004" y="532"/>
                  </a:lnTo>
                  <a:lnTo>
                    <a:pt x="1011" y="524"/>
                  </a:lnTo>
                  <a:lnTo>
                    <a:pt x="1018" y="520"/>
                  </a:lnTo>
                  <a:lnTo>
                    <a:pt x="1037" y="508"/>
                  </a:lnTo>
                  <a:lnTo>
                    <a:pt x="1039" y="506"/>
                  </a:lnTo>
                  <a:lnTo>
                    <a:pt x="1041" y="503"/>
                  </a:lnTo>
                  <a:lnTo>
                    <a:pt x="1048" y="498"/>
                  </a:lnTo>
                  <a:lnTo>
                    <a:pt x="1060" y="489"/>
                  </a:lnTo>
                  <a:lnTo>
                    <a:pt x="1072" y="480"/>
                  </a:lnTo>
                  <a:lnTo>
                    <a:pt x="1081" y="470"/>
                  </a:lnTo>
                  <a:lnTo>
                    <a:pt x="1093" y="461"/>
                  </a:lnTo>
                  <a:lnTo>
                    <a:pt x="1096" y="458"/>
                  </a:lnTo>
                  <a:lnTo>
                    <a:pt x="1096" y="456"/>
                  </a:lnTo>
                  <a:lnTo>
                    <a:pt x="1098" y="454"/>
                  </a:lnTo>
                  <a:lnTo>
                    <a:pt x="1098" y="451"/>
                  </a:lnTo>
                  <a:lnTo>
                    <a:pt x="1100" y="449"/>
                  </a:lnTo>
                  <a:lnTo>
                    <a:pt x="1100" y="446"/>
                  </a:lnTo>
                  <a:lnTo>
                    <a:pt x="1100" y="444"/>
                  </a:lnTo>
                  <a:lnTo>
                    <a:pt x="1100" y="439"/>
                  </a:lnTo>
                  <a:lnTo>
                    <a:pt x="1103" y="435"/>
                  </a:lnTo>
                  <a:lnTo>
                    <a:pt x="1103" y="430"/>
                  </a:lnTo>
                  <a:lnTo>
                    <a:pt x="1100" y="423"/>
                  </a:lnTo>
                  <a:lnTo>
                    <a:pt x="1100" y="418"/>
                  </a:lnTo>
                  <a:lnTo>
                    <a:pt x="1098" y="411"/>
                  </a:lnTo>
                  <a:lnTo>
                    <a:pt x="1098" y="409"/>
                  </a:lnTo>
                  <a:lnTo>
                    <a:pt x="1093" y="404"/>
                  </a:lnTo>
                  <a:lnTo>
                    <a:pt x="1091" y="399"/>
                  </a:lnTo>
                  <a:lnTo>
                    <a:pt x="1089" y="397"/>
                  </a:lnTo>
                  <a:lnTo>
                    <a:pt x="1084" y="394"/>
                  </a:lnTo>
                  <a:lnTo>
                    <a:pt x="1079" y="392"/>
                  </a:lnTo>
                  <a:lnTo>
                    <a:pt x="1074" y="387"/>
                  </a:lnTo>
                  <a:lnTo>
                    <a:pt x="1067" y="378"/>
                  </a:lnTo>
                  <a:lnTo>
                    <a:pt x="1065" y="371"/>
                  </a:lnTo>
                  <a:lnTo>
                    <a:pt x="1063" y="366"/>
                  </a:lnTo>
                  <a:lnTo>
                    <a:pt x="1063" y="361"/>
                  </a:lnTo>
                  <a:lnTo>
                    <a:pt x="1063" y="359"/>
                  </a:lnTo>
                  <a:lnTo>
                    <a:pt x="1065" y="354"/>
                  </a:lnTo>
                  <a:lnTo>
                    <a:pt x="1067" y="352"/>
                  </a:lnTo>
                  <a:lnTo>
                    <a:pt x="1072" y="350"/>
                  </a:lnTo>
                  <a:lnTo>
                    <a:pt x="1077" y="347"/>
                  </a:lnTo>
                  <a:lnTo>
                    <a:pt x="1079" y="345"/>
                  </a:lnTo>
                  <a:lnTo>
                    <a:pt x="1081" y="343"/>
                  </a:lnTo>
                  <a:lnTo>
                    <a:pt x="1081" y="343"/>
                  </a:lnTo>
                  <a:lnTo>
                    <a:pt x="1081" y="343"/>
                  </a:lnTo>
                  <a:lnTo>
                    <a:pt x="1081" y="343"/>
                  </a:lnTo>
                  <a:lnTo>
                    <a:pt x="1081" y="343"/>
                  </a:lnTo>
                  <a:lnTo>
                    <a:pt x="1081" y="343"/>
                  </a:lnTo>
                  <a:lnTo>
                    <a:pt x="1084" y="343"/>
                  </a:lnTo>
                  <a:lnTo>
                    <a:pt x="1084" y="340"/>
                  </a:lnTo>
                  <a:lnTo>
                    <a:pt x="1086" y="338"/>
                  </a:lnTo>
                  <a:lnTo>
                    <a:pt x="1098" y="272"/>
                  </a:lnTo>
                  <a:lnTo>
                    <a:pt x="1098" y="272"/>
                  </a:lnTo>
                  <a:lnTo>
                    <a:pt x="1098" y="272"/>
                  </a:lnTo>
                  <a:lnTo>
                    <a:pt x="1100" y="272"/>
                  </a:lnTo>
                  <a:lnTo>
                    <a:pt x="1105" y="274"/>
                  </a:lnTo>
                  <a:lnTo>
                    <a:pt x="1107" y="276"/>
                  </a:lnTo>
                  <a:lnTo>
                    <a:pt x="1112" y="276"/>
                  </a:lnTo>
                  <a:lnTo>
                    <a:pt x="1115" y="276"/>
                  </a:lnTo>
                  <a:lnTo>
                    <a:pt x="1117" y="276"/>
                  </a:lnTo>
                  <a:lnTo>
                    <a:pt x="1119" y="276"/>
                  </a:lnTo>
                  <a:lnTo>
                    <a:pt x="1119" y="274"/>
                  </a:lnTo>
                  <a:lnTo>
                    <a:pt x="1122" y="274"/>
                  </a:lnTo>
                  <a:lnTo>
                    <a:pt x="1122" y="274"/>
                  </a:lnTo>
                  <a:lnTo>
                    <a:pt x="1124" y="272"/>
                  </a:lnTo>
                  <a:lnTo>
                    <a:pt x="1124" y="272"/>
                  </a:lnTo>
                  <a:lnTo>
                    <a:pt x="1124" y="269"/>
                  </a:lnTo>
                  <a:lnTo>
                    <a:pt x="1124" y="269"/>
                  </a:lnTo>
                  <a:lnTo>
                    <a:pt x="1124" y="267"/>
                  </a:lnTo>
                  <a:lnTo>
                    <a:pt x="1126" y="267"/>
                  </a:lnTo>
                  <a:lnTo>
                    <a:pt x="1126" y="267"/>
                  </a:lnTo>
                  <a:lnTo>
                    <a:pt x="1126" y="265"/>
                  </a:lnTo>
                  <a:lnTo>
                    <a:pt x="1126" y="265"/>
                  </a:lnTo>
                  <a:lnTo>
                    <a:pt x="1126" y="265"/>
                  </a:lnTo>
                  <a:lnTo>
                    <a:pt x="1126" y="265"/>
                  </a:lnTo>
                  <a:lnTo>
                    <a:pt x="1129" y="260"/>
                  </a:lnTo>
                  <a:lnTo>
                    <a:pt x="1129" y="255"/>
                  </a:lnTo>
                  <a:lnTo>
                    <a:pt x="1129" y="253"/>
                  </a:lnTo>
                  <a:lnTo>
                    <a:pt x="1124" y="243"/>
                  </a:lnTo>
                  <a:lnTo>
                    <a:pt x="1124" y="234"/>
                  </a:lnTo>
                  <a:lnTo>
                    <a:pt x="1124" y="229"/>
                  </a:lnTo>
                  <a:lnTo>
                    <a:pt x="1124" y="224"/>
                  </a:lnTo>
                  <a:lnTo>
                    <a:pt x="1126" y="215"/>
                  </a:lnTo>
                  <a:lnTo>
                    <a:pt x="1126" y="203"/>
                  </a:lnTo>
                  <a:lnTo>
                    <a:pt x="1126" y="191"/>
                  </a:lnTo>
                  <a:lnTo>
                    <a:pt x="1124" y="187"/>
                  </a:lnTo>
                  <a:lnTo>
                    <a:pt x="1122" y="182"/>
                  </a:lnTo>
                  <a:lnTo>
                    <a:pt x="1119" y="177"/>
                  </a:lnTo>
                  <a:lnTo>
                    <a:pt x="1117" y="175"/>
                  </a:lnTo>
                  <a:lnTo>
                    <a:pt x="1112" y="165"/>
                  </a:lnTo>
                  <a:lnTo>
                    <a:pt x="1110" y="161"/>
                  </a:lnTo>
                  <a:lnTo>
                    <a:pt x="1107" y="158"/>
                  </a:lnTo>
                  <a:lnTo>
                    <a:pt x="1105" y="149"/>
                  </a:lnTo>
                  <a:lnTo>
                    <a:pt x="1105" y="142"/>
                  </a:lnTo>
                  <a:lnTo>
                    <a:pt x="1107" y="132"/>
                  </a:lnTo>
                  <a:lnTo>
                    <a:pt x="1110" y="128"/>
                  </a:lnTo>
                  <a:lnTo>
                    <a:pt x="1112" y="125"/>
                  </a:lnTo>
                  <a:lnTo>
                    <a:pt x="1117" y="116"/>
                  </a:lnTo>
                  <a:lnTo>
                    <a:pt x="1126" y="109"/>
                  </a:lnTo>
                  <a:lnTo>
                    <a:pt x="1129" y="104"/>
                  </a:lnTo>
                  <a:lnTo>
                    <a:pt x="1131" y="102"/>
                  </a:lnTo>
                  <a:lnTo>
                    <a:pt x="1131" y="102"/>
                  </a:lnTo>
                  <a:lnTo>
                    <a:pt x="1138" y="87"/>
                  </a:lnTo>
                  <a:lnTo>
                    <a:pt x="1145" y="73"/>
                  </a:lnTo>
                  <a:lnTo>
                    <a:pt x="1155" y="59"/>
                  </a:lnTo>
                  <a:lnTo>
                    <a:pt x="1167" y="45"/>
                  </a:lnTo>
                  <a:lnTo>
                    <a:pt x="1169" y="40"/>
                  </a:lnTo>
                  <a:lnTo>
                    <a:pt x="1171" y="38"/>
                  </a:lnTo>
                  <a:lnTo>
                    <a:pt x="1171" y="35"/>
                  </a:lnTo>
                  <a:lnTo>
                    <a:pt x="1171" y="35"/>
                  </a:lnTo>
                  <a:lnTo>
                    <a:pt x="1171" y="35"/>
                  </a:lnTo>
                  <a:lnTo>
                    <a:pt x="1171" y="35"/>
                  </a:lnTo>
                  <a:lnTo>
                    <a:pt x="1171" y="33"/>
                  </a:lnTo>
                  <a:lnTo>
                    <a:pt x="1169" y="24"/>
                  </a:lnTo>
                  <a:lnTo>
                    <a:pt x="1167" y="19"/>
                  </a:lnTo>
                  <a:lnTo>
                    <a:pt x="1164" y="14"/>
                  </a:lnTo>
                  <a:lnTo>
                    <a:pt x="1164" y="12"/>
                  </a:lnTo>
                  <a:lnTo>
                    <a:pt x="1159" y="7"/>
                  </a:lnTo>
                  <a:lnTo>
                    <a:pt x="1157" y="5"/>
                  </a:lnTo>
                  <a:lnTo>
                    <a:pt x="1155" y="5"/>
                  </a:lnTo>
                  <a:lnTo>
                    <a:pt x="1148" y="2"/>
                  </a:lnTo>
                  <a:lnTo>
                    <a:pt x="1143" y="0"/>
                  </a:lnTo>
                  <a:lnTo>
                    <a:pt x="1136" y="0"/>
                  </a:lnTo>
                  <a:lnTo>
                    <a:pt x="1133" y="0"/>
                  </a:lnTo>
                  <a:lnTo>
                    <a:pt x="1131" y="0"/>
                  </a:lnTo>
                  <a:lnTo>
                    <a:pt x="1126" y="2"/>
                  </a:lnTo>
                  <a:lnTo>
                    <a:pt x="1117" y="2"/>
                  </a:lnTo>
                  <a:lnTo>
                    <a:pt x="1107" y="5"/>
                  </a:lnTo>
                  <a:lnTo>
                    <a:pt x="1098" y="7"/>
                  </a:lnTo>
                  <a:lnTo>
                    <a:pt x="1091" y="9"/>
                  </a:lnTo>
                  <a:lnTo>
                    <a:pt x="1084" y="12"/>
                  </a:lnTo>
                  <a:lnTo>
                    <a:pt x="1079" y="17"/>
                  </a:lnTo>
                  <a:lnTo>
                    <a:pt x="1072" y="17"/>
                  </a:lnTo>
                  <a:lnTo>
                    <a:pt x="1065" y="19"/>
                  </a:lnTo>
                  <a:lnTo>
                    <a:pt x="1058" y="21"/>
                  </a:lnTo>
                  <a:lnTo>
                    <a:pt x="1051" y="21"/>
                  </a:lnTo>
                  <a:lnTo>
                    <a:pt x="1044" y="21"/>
                  </a:lnTo>
                  <a:lnTo>
                    <a:pt x="1037" y="21"/>
                  </a:lnTo>
                  <a:lnTo>
                    <a:pt x="1032" y="21"/>
                  </a:lnTo>
                  <a:lnTo>
                    <a:pt x="1027" y="21"/>
                  </a:lnTo>
                  <a:lnTo>
                    <a:pt x="1013" y="26"/>
                  </a:lnTo>
                  <a:lnTo>
                    <a:pt x="996" y="28"/>
                  </a:lnTo>
                  <a:lnTo>
                    <a:pt x="980" y="33"/>
                  </a:lnTo>
                  <a:lnTo>
                    <a:pt x="963" y="35"/>
                  </a:lnTo>
                  <a:lnTo>
                    <a:pt x="947" y="35"/>
                  </a:lnTo>
                  <a:lnTo>
                    <a:pt x="937" y="35"/>
                  </a:lnTo>
                  <a:lnTo>
                    <a:pt x="930" y="38"/>
                  </a:lnTo>
                  <a:lnTo>
                    <a:pt x="911" y="38"/>
                  </a:lnTo>
                  <a:lnTo>
                    <a:pt x="895" y="38"/>
                  </a:lnTo>
                  <a:lnTo>
                    <a:pt x="864" y="40"/>
                  </a:lnTo>
                  <a:lnTo>
                    <a:pt x="833" y="40"/>
                  </a:lnTo>
                  <a:lnTo>
                    <a:pt x="824" y="43"/>
                  </a:lnTo>
                  <a:lnTo>
                    <a:pt x="815" y="45"/>
                  </a:lnTo>
                  <a:lnTo>
                    <a:pt x="796" y="50"/>
                  </a:lnTo>
                  <a:lnTo>
                    <a:pt x="791" y="52"/>
                  </a:lnTo>
                  <a:lnTo>
                    <a:pt x="784" y="54"/>
                  </a:lnTo>
                  <a:lnTo>
                    <a:pt x="784" y="54"/>
                  </a:lnTo>
                  <a:close/>
                </a:path>
              </a:pathLst>
            </a:custGeom>
            <a:solidFill>
              <a:schemeClr val="bg2"/>
            </a:solidFill>
            <a:ln w="9525">
              <a:noFill/>
              <a:round/>
              <a:headEnd/>
              <a:tailEnd/>
            </a:ln>
          </p:spPr>
          <p:txBody>
            <a:bodyPr/>
            <a:lstStyle/>
            <a:p>
              <a:pPr>
                <a:defRPr/>
              </a:pPr>
              <a:endParaRPr lang="en-US" dirty="0">
                <a:solidFill>
                  <a:schemeClr val="bg1"/>
                </a:solidFill>
              </a:endParaRPr>
            </a:p>
          </p:txBody>
        </p:sp>
        <p:sp>
          <p:nvSpPr>
            <p:cNvPr id="98" name="Freeform 148">
              <a:extLst>
                <a:ext uri="{FF2B5EF4-FFF2-40B4-BE49-F238E27FC236}">
                  <a16:creationId xmlns:a16="http://schemas.microsoft.com/office/drawing/2014/main" id="{FC537787-1999-4ED9-87A2-7F817D9CABC1}"/>
                </a:ext>
              </a:extLst>
            </p:cNvPr>
            <p:cNvSpPr>
              <a:spLocks/>
            </p:cNvSpPr>
            <p:nvPr/>
          </p:nvSpPr>
          <p:spPr bwMode="auto">
            <a:xfrm>
              <a:off x="8947920" y="7205132"/>
              <a:ext cx="1021750" cy="870970"/>
            </a:xfrm>
            <a:custGeom>
              <a:avLst/>
              <a:gdLst/>
              <a:ahLst/>
              <a:cxnLst>
                <a:cxn ang="0">
                  <a:pos x="225" y="76"/>
                </a:cxn>
                <a:cxn ang="0">
                  <a:pos x="128" y="38"/>
                </a:cxn>
                <a:cxn ang="0">
                  <a:pos x="121" y="59"/>
                </a:cxn>
                <a:cxn ang="0">
                  <a:pos x="80" y="128"/>
                </a:cxn>
                <a:cxn ang="0">
                  <a:pos x="66" y="163"/>
                </a:cxn>
                <a:cxn ang="0">
                  <a:pos x="99" y="231"/>
                </a:cxn>
                <a:cxn ang="0">
                  <a:pos x="10" y="309"/>
                </a:cxn>
                <a:cxn ang="0">
                  <a:pos x="40" y="373"/>
                </a:cxn>
                <a:cxn ang="0">
                  <a:pos x="109" y="449"/>
                </a:cxn>
                <a:cxn ang="0">
                  <a:pos x="104" y="517"/>
                </a:cxn>
                <a:cxn ang="0">
                  <a:pos x="69" y="569"/>
                </a:cxn>
                <a:cxn ang="0">
                  <a:pos x="62" y="626"/>
                </a:cxn>
                <a:cxn ang="0">
                  <a:pos x="85" y="695"/>
                </a:cxn>
                <a:cxn ang="0">
                  <a:pos x="69" y="810"/>
                </a:cxn>
                <a:cxn ang="0">
                  <a:pos x="99" y="905"/>
                </a:cxn>
                <a:cxn ang="0">
                  <a:pos x="102" y="966"/>
                </a:cxn>
                <a:cxn ang="0">
                  <a:pos x="50" y="1009"/>
                </a:cxn>
                <a:cxn ang="0">
                  <a:pos x="66" y="1042"/>
                </a:cxn>
                <a:cxn ang="0">
                  <a:pos x="106" y="1087"/>
                </a:cxn>
                <a:cxn ang="0">
                  <a:pos x="189" y="1113"/>
                </a:cxn>
                <a:cxn ang="0">
                  <a:pos x="241" y="1127"/>
                </a:cxn>
                <a:cxn ang="0">
                  <a:pos x="324" y="1046"/>
                </a:cxn>
                <a:cxn ang="0">
                  <a:pos x="371" y="1063"/>
                </a:cxn>
                <a:cxn ang="0">
                  <a:pos x="404" y="1120"/>
                </a:cxn>
                <a:cxn ang="0">
                  <a:pos x="465" y="1139"/>
                </a:cxn>
                <a:cxn ang="0">
                  <a:pos x="539" y="1176"/>
                </a:cxn>
                <a:cxn ang="0">
                  <a:pos x="600" y="1200"/>
                </a:cxn>
                <a:cxn ang="0">
                  <a:pos x="610" y="1174"/>
                </a:cxn>
                <a:cxn ang="0">
                  <a:pos x="659" y="1127"/>
                </a:cxn>
                <a:cxn ang="0">
                  <a:pos x="711" y="1127"/>
                </a:cxn>
                <a:cxn ang="0">
                  <a:pos x="777" y="1098"/>
                </a:cxn>
                <a:cxn ang="0">
                  <a:pos x="763" y="1009"/>
                </a:cxn>
                <a:cxn ang="0">
                  <a:pos x="806" y="976"/>
                </a:cxn>
                <a:cxn ang="0">
                  <a:pos x="834" y="926"/>
                </a:cxn>
                <a:cxn ang="0">
                  <a:pos x="850" y="891"/>
                </a:cxn>
                <a:cxn ang="0">
                  <a:pos x="855" y="853"/>
                </a:cxn>
                <a:cxn ang="0">
                  <a:pos x="905" y="865"/>
                </a:cxn>
                <a:cxn ang="0">
                  <a:pos x="940" y="839"/>
                </a:cxn>
                <a:cxn ang="0">
                  <a:pos x="950" y="744"/>
                </a:cxn>
                <a:cxn ang="0">
                  <a:pos x="997" y="761"/>
                </a:cxn>
                <a:cxn ang="0">
                  <a:pos x="1039" y="744"/>
                </a:cxn>
                <a:cxn ang="0">
                  <a:pos x="1056" y="692"/>
                </a:cxn>
                <a:cxn ang="0">
                  <a:pos x="1037" y="626"/>
                </a:cxn>
                <a:cxn ang="0">
                  <a:pos x="1044" y="498"/>
                </a:cxn>
                <a:cxn ang="0">
                  <a:pos x="1162" y="489"/>
                </a:cxn>
                <a:cxn ang="0">
                  <a:pos x="1198" y="489"/>
                </a:cxn>
                <a:cxn ang="0">
                  <a:pos x="1257" y="428"/>
                </a:cxn>
                <a:cxn ang="0">
                  <a:pos x="1261" y="409"/>
                </a:cxn>
                <a:cxn ang="0">
                  <a:pos x="1240" y="317"/>
                </a:cxn>
                <a:cxn ang="0">
                  <a:pos x="1240" y="210"/>
                </a:cxn>
                <a:cxn ang="0">
                  <a:pos x="1292" y="151"/>
                </a:cxn>
                <a:cxn ang="0">
                  <a:pos x="1271" y="40"/>
                </a:cxn>
                <a:cxn ang="0">
                  <a:pos x="1205" y="14"/>
                </a:cxn>
                <a:cxn ang="0">
                  <a:pos x="1037" y="154"/>
                </a:cxn>
                <a:cxn ang="0">
                  <a:pos x="895" y="184"/>
                </a:cxn>
                <a:cxn ang="0">
                  <a:pos x="810" y="234"/>
                </a:cxn>
                <a:cxn ang="0">
                  <a:pos x="761" y="255"/>
                </a:cxn>
                <a:cxn ang="0">
                  <a:pos x="709" y="227"/>
                </a:cxn>
                <a:cxn ang="0">
                  <a:pos x="602" y="229"/>
                </a:cxn>
                <a:cxn ang="0">
                  <a:pos x="579" y="73"/>
                </a:cxn>
                <a:cxn ang="0">
                  <a:pos x="475" y="26"/>
                </a:cxn>
              </a:cxnLst>
              <a:rect l="0" t="0" r="r" b="b"/>
              <a:pathLst>
                <a:path w="1295" h="1207">
                  <a:moveTo>
                    <a:pt x="293" y="9"/>
                  </a:moveTo>
                  <a:lnTo>
                    <a:pt x="284" y="16"/>
                  </a:lnTo>
                  <a:lnTo>
                    <a:pt x="281" y="21"/>
                  </a:lnTo>
                  <a:lnTo>
                    <a:pt x="281" y="26"/>
                  </a:lnTo>
                  <a:lnTo>
                    <a:pt x="288" y="68"/>
                  </a:lnTo>
                  <a:lnTo>
                    <a:pt x="288" y="73"/>
                  </a:lnTo>
                  <a:lnTo>
                    <a:pt x="288" y="78"/>
                  </a:lnTo>
                  <a:lnTo>
                    <a:pt x="288" y="80"/>
                  </a:lnTo>
                  <a:lnTo>
                    <a:pt x="286" y="85"/>
                  </a:lnTo>
                  <a:lnTo>
                    <a:pt x="272" y="78"/>
                  </a:lnTo>
                  <a:lnTo>
                    <a:pt x="265" y="78"/>
                  </a:lnTo>
                  <a:lnTo>
                    <a:pt x="255" y="76"/>
                  </a:lnTo>
                  <a:lnTo>
                    <a:pt x="241" y="76"/>
                  </a:lnTo>
                  <a:lnTo>
                    <a:pt x="232" y="76"/>
                  </a:lnTo>
                  <a:lnTo>
                    <a:pt x="225" y="76"/>
                  </a:lnTo>
                  <a:lnTo>
                    <a:pt x="215" y="76"/>
                  </a:lnTo>
                  <a:lnTo>
                    <a:pt x="206" y="78"/>
                  </a:lnTo>
                  <a:lnTo>
                    <a:pt x="199" y="76"/>
                  </a:lnTo>
                  <a:lnTo>
                    <a:pt x="191" y="76"/>
                  </a:lnTo>
                  <a:lnTo>
                    <a:pt x="184" y="76"/>
                  </a:lnTo>
                  <a:lnTo>
                    <a:pt x="177" y="73"/>
                  </a:lnTo>
                  <a:lnTo>
                    <a:pt x="173" y="71"/>
                  </a:lnTo>
                  <a:lnTo>
                    <a:pt x="168" y="71"/>
                  </a:lnTo>
                  <a:lnTo>
                    <a:pt x="156" y="64"/>
                  </a:lnTo>
                  <a:lnTo>
                    <a:pt x="149" y="59"/>
                  </a:lnTo>
                  <a:lnTo>
                    <a:pt x="142" y="54"/>
                  </a:lnTo>
                  <a:lnTo>
                    <a:pt x="140" y="52"/>
                  </a:lnTo>
                  <a:lnTo>
                    <a:pt x="137" y="50"/>
                  </a:lnTo>
                  <a:lnTo>
                    <a:pt x="132" y="45"/>
                  </a:lnTo>
                  <a:lnTo>
                    <a:pt x="128" y="38"/>
                  </a:lnTo>
                  <a:lnTo>
                    <a:pt x="128" y="40"/>
                  </a:lnTo>
                  <a:lnTo>
                    <a:pt x="128" y="45"/>
                  </a:lnTo>
                  <a:lnTo>
                    <a:pt x="125" y="50"/>
                  </a:lnTo>
                  <a:lnTo>
                    <a:pt x="125" y="50"/>
                  </a:lnTo>
                  <a:lnTo>
                    <a:pt x="125" y="50"/>
                  </a:lnTo>
                  <a:lnTo>
                    <a:pt x="125" y="50"/>
                  </a:lnTo>
                  <a:lnTo>
                    <a:pt x="125" y="52"/>
                  </a:lnTo>
                  <a:lnTo>
                    <a:pt x="125" y="52"/>
                  </a:lnTo>
                  <a:lnTo>
                    <a:pt x="123" y="52"/>
                  </a:lnTo>
                  <a:lnTo>
                    <a:pt x="123" y="54"/>
                  </a:lnTo>
                  <a:lnTo>
                    <a:pt x="123" y="54"/>
                  </a:lnTo>
                  <a:lnTo>
                    <a:pt x="123" y="57"/>
                  </a:lnTo>
                  <a:lnTo>
                    <a:pt x="123" y="57"/>
                  </a:lnTo>
                  <a:lnTo>
                    <a:pt x="121" y="59"/>
                  </a:lnTo>
                  <a:lnTo>
                    <a:pt x="121" y="59"/>
                  </a:lnTo>
                  <a:lnTo>
                    <a:pt x="118" y="59"/>
                  </a:lnTo>
                  <a:lnTo>
                    <a:pt x="118" y="61"/>
                  </a:lnTo>
                  <a:lnTo>
                    <a:pt x="116" y="61"/>
                  </a:lnTo>
                  <a:lnTo>
                    <a:pt x="114" y="61"/>
                  </a:lnTo>
                  <a:lnTo>
                    <a:pt x="111" y="61"/>
                  </a:lnTo>
                  <a:lnTo>
                    <a:pt x="106" y="61"/>
                  </a:lnTo>
                  <a:lnTo>
                    <a:pt x="104" y="59"/>
                  </a:lnTo>
                  <a:lnTo>
                    <a:pt x="99" y="57"/>
                  </a:lnTo>
                  <a:lnTo>
                    <a:pt x="97" y="57"/>
                  </a:lnTo>
                  <a:lnTo>
                    <a:pt x="97" y="57"/>
                  </a:lnTo>
                  <a:lnTo>
                    <a:pt x="97" y="57"/>
                  </a:lnTo>
                  <a:lnTo>
                    <a:pt x="85" y="123"/>
                  </a:lnTo>
                  <a:lnTo>
                    <a:pt x="83" y="125"/>
                  </a:lnTo>
                  <a:lnTo>
                    <a:pt x="83" y="128"/>
                  </a:lnTo>
                  <a:lnTo>
                    <a:pt x="80" y="128"/>
                  </a:lnTo>
                  <a:lnTo>
                    <a:pt x="80" y="128"/>
                  </a:lnTo>
                  <a:lnTo>
                    <a:pt x="80" y="128"/>
                  </a:lnTo>
                  <a:lnTo>
                    <a:pt x="80" y="128"/>
                  </a:lnTo>
                  <a:lnTo>
                    <a:pt x="80" y="128"/>
                  </a:lnTo>
                  <a:lnTo>
                    <a:pt x="80" y="128"/>
                  </a:lnTo>
                  <a:lnTo>
                    <a:pt x="78" y="130"/>
                  </a:lnTo>
                  <a:lnTo>
                    <a:pt x="76" y="132"/>
                  </a:lnTo>
                  <a:lnTo>
                    <a:pt x="71" y="135"/>
                  </a:lnTo>
                  <a:lnTo>
                    <a:pt x="66" y="137"/>
                  </a:lnTo>
                  <a:lnTo>
                    <a:pt x="64" y="139"/>
                  </a:lnTo>
                  <a:lnTo>
                    <a:pt x="62" y="144"/>
                  </a:lnTo>
                  <a:lnTo>
                    <a:pt x="62" y="146"/>
                  </a:lnTo>
                  <a:lnTo>
                    <a:pt x="62" y="151"/>
                  </a:lnTo>
                  <a:lnTo>
                    <a:pt x="64" y="156"/>
                  </a:lnTo>
                  <a:lnTo>
                    <a:pt x="66" y="163"/>
                  </a:lnTo>
                  <a:lnTo>
                    <a:pt x="73" y="172"/>
                  </a:lnTo>
                  <a:lnTo>
                    <a:pt x="78" y="177"/>
                  </a:lnTo>
                  <a:lnTo>
                    <a:pt x="83" y="179"/>
                  </a:lnTo>
                  <a:lnTo>
                    <a:pt x="88" y="182"/>
                  </a:lnTo>
                  <a:lnTo>
                    <a:pt x="90" y="184"/>
                  </a:lnTo>
                  <a:lnTo>
                    <a:pt x="92" y="189"/>
                  </a:lnTo>
                  <a:lnTo>
                    <a:pt x="97" y="194"/>
                  </a:lnTo>
                  <a:lnTo>
                    <a:pt x="97" y="196"/>
                  </a:lnTo>
                  <a:lnTo>
                    <a:pt x="99" y="203"/>
                  </a:lnTo>
                  <a:lnTo>
                    <a:pt x="99" y="208"/>
                  </a:lnTo>
                  <a:lnTo>
                    <a:pt x="102" y="215"/>
                  </a:lnTo>
                  <a:lnTo>
                    <a:pt x="102" y="220"/>
                  </a:lnTo>
                  <a:lnTo>
                    <a:pt x="99" y="224"/>
                  </a:lnTo>
                  <a:lnTo>
                    <a:pt x="99" y="229"/>
                  </a:lnTo>
                  <a:lnTo>
                    <a:pt x="99" y="231"/>
                  </a:lnTo>
                  <a:lnTo>
                    <a:pt x="99" y="234"/>
                  </a:lnTo>
                  <a:lnTo>
                    <a:pt x="97" y="236"/>
                  </a:lnTo>
                  <a:lnTo>
                    <a:pt x="97" y="239"/>
                  </a:lnTo>
                  <a:lnTo>
                    <a:pt x="95" y="241"/>
                  </a:lnTo>
                  <a:lnTo>
                    <a:pt x="95" y="243"/>
                  </a:lnTo>
                  <a:lnTo>
                    <a:pt x="92" y="246"/>
                  </a:lnTo>
                  <a:lnTo>
                    <a:pt x="80" y="255"/>
                  </a:lnTo>
                  <a:lnTo>
                    <a:pt x="71" y="265"/>
                  </a:lnTo>
                  <a:lnTo>
                    <a:pt x="59" y="274"/>
                  </a:lnTo>
                  <a:lnTo>
                    <a:pt x="47" y="283"/>
                  </a:lnTo>
                  <a:lnTo>
                    <a:pt x="40" y="288"/>
                  </a:lnTo>
                  <a:lnTo>
                    <a:pt x="38" y="291"/>
                  </a:lnTo>
                  <a:lnTo>
                    <a:pt x="36" y="293"/>
                  </a:lnTo>
                  <a:lnTo>
                    <a:pt x="17" y="305"/>
                  </a:lnTo>
                  <a:lnTo>
                    <a:pt x="10" y="309"/>
                  </a:lnTo>
                  <a:lnTo>
                    <a:pt x="3" y="317"/>
                  </a:lnTo>
                  <a:lnTo>
                    <a:pt x="0" y="319"/>
                  </a:lnTo>
                  <a:lnTo>
                    <a:pt x="0" y="321"/>
                  </a:lnTo>
                  <a:lnTo>
                    <a:pt x="0" y="328"/>
                  </a:lnTo>
                  <a:lnTo>
                    <a:pt x="0" y="331"/>
                  </a:lnTo>
                  <a:lnTo>
                    <a:pt x="0" y="335"/>
                  </a:lnTo>
                  <a:lnTo>
                    <a:pt x="3" y="340"/>
                  </a:lnTo>
                  <a:lnTo>
                    <a:pt x="5" y="345"/>
                  </a:lnTo>
                  <a:lnTo>
                    <a:pt x="7" y="347"/>
                  </a:lnTo>
                  <a:lnTo>
                    <a:pt x="10" y="352"/>
                  </a:lnTo>
                  <a:lnTo>
                    <a:pt x="19" y="359"/>
                  </a:lnTo>
                  <a:lnTo>
                    <a:pt x="24" y="361"/>
                  </a:lnTo>
                  <a:lnTo>
                    <a:pt x="29" y="364"/>
                  </a:lnTo>
                  <a:lnTo>
                    <a:pt x="38" y="371"/>
                  </a:lnTo>
                  <a:lnTo>
                    <a:pt x="40" y="373"/>
                  </a:lnTo>
                  <a:lnTo>
                    <a:pt x="45" y="378"/>
                  </a:lnTo>
                  <a:lnTo>
                    <a:pt x="54" y="385"/>
                  </a:lnTo>
                  <a:lnTo>
                    <a:pt x="59" y="387"/>
                  </a:lnTo>
                  <a:lnTo>
                    <a:pt x="64" y="392"/>
                  </a:lnTo>
                  <a:lnTo>
                    <a:pt x="66" y="397"/>
                  </a:lnTo>
                  <a:lnTo>
                    <a:pt x="66" y="404"/>
                  </a:lnTo>
                  <a:lnTo>
                    <a:pt x="66" y="406"/>
                  </a:lnTo>
                  <a:lnTo>
                    <a:pt x="66" y="409"/>
                  </a:lnTo>
                  <a:lnTo>
                    <a:pt x="71" y="411"/>
                  </a:lnTo>
                  <a:lnTo>
                    <a:pt x="76" y="413"/>
                  </a:lnTo>
                  <a:lnTo>
                    <a:pt x="80" y="418"/>
                  </a:lnTo>
                  <a:lnTo>
                    <a:pt x="92" y="428"/>
                  </a:lnTo>
                  <a:lnTo>
                    <a:pt x="99" y="437"/>
                  </a:lnTo>
                  <a:lnTo>
                    <a:pt x="104" y="442"/>
                  </a:lnTo>
                  <a:lnTo>
                    <a:pt x="109" y="449"/>
                  </a:lnTo>
                  <a:lnTo>
                    <a:pt x="111" y="454"/>
                  </a:lnTo>
                  <a:lnTo>
                    <a:pt x="111" y="461"/>
                  </a:lnTo>
                  <a:lnTo>
                    <a:pt x="102" y="461"/>
                  </a:lnTo>
                  <a:lnTo>
                    <a:pt x="90" y="463"/>
                  </a:lnTo>
                  <a:lnTo>
                    <a:pt x="83" y="465"/>
                  </a:lnTo>
                  <a:lnTo>
                    <a:pt x="76" y="468"/>
                  </a:lnTo>
                  <a:lnTo>
                    <a:pt x="80" y="472"/>
                  </a:lnTo>
                  <a:lnTo>
                    <a:pt x="85" y="477"/>
                  </a:lnTo>
                  <a:lnTo>
                    <a:pt x="88" y="482"/>
                  </a:lnTo>
                  <a:lnTo>
                    <a:pt x="90" y="484"/>
                  </a:lnTo>
                  <a:lnTo>
                    <a:pt x="92" y="489"/>
                  </a:lnTo>
                  <a:lnTo>
                    <a:pt x="95" y="494"/>
                  </a:lnTo>
                  <a:lnTo>
                    <a:pt x="97" y="503"/>
                  </a:lnTo>
                  <a:lnTo>
                    <a:pt x="102" y="510"/>
                  </a:lnTo>
                  <a:lnTo>
                    <a:pt x="104" y="517"/>
                  </a:lnTo>
                  <a:lnTo>
                    <a:pt x="106" y="524"/>
                  </a:lnTo>
                  <a:lnTo>
                    <a:pt x="109" y="539"/>
                  </a:lnTo>
                  <a:lnTo>
                    <a:pt x="109" y="543"/>
                  </a:lnTo>
                  <a:lnTo>
                    <a:pt x="106" y="543"/>
                  </a:lnTo>
                  <a:lnTo>
                    <a:pt x="106" y="546"/>
                  </a:lnTo>
                  <a:lnTo>
                    <a:pt x="104" y="546"/>
                  </a:lnTo>
                  <a:lnTo>
                    <a:pt x="102" y="548"/>
                  </a:lnTo>
                  <a:lnTo>
                    <a:pt x="99" y="548"/>
                  </a:lnTo>
                  <a:lnTo>
                    <a:pt x="97" y="550"/>
                  </a:lnTo>
                  <a:lnTo>
                    <a:pt x="90" y="553"/>
                  </a:lnTo>
                  <a:lnTo>
                    <a:pt x="85" y="555"/>
                  </a:lnTo>
                  <a:lnTo>
                    <a:pt x="78" y="560"/>
                  </a:lnTo>
                  <a:lnTo>
                    <a:pt x="73" y="562"/>
                  </a:lnTo>
                  <a:lnTo>
                    <a:pt x="71" y="567"/>
                  </a:lnTo>
                  <a:lnTo>
                    <a:pt x="69" y="569"/>
                  </a:lnTo>
                  <a:lnTo>
                    <a:pt x="69" y="574"/>
                  </a:lnTo>
                  <a:lnTo>
                    <a:pt x="66" y="581"/>
                  </a:lnTo>
                  <a:lnTo>
                    <a:pt x="71" y="588"/>
                  </a:lnTo>
                  <a:lnTo>
                    <a:pt x="71" y="588"/>
                  </a:lnTo>
                  <a:lnTo>
                    <a:pt x="71" y="588"/>
                  </a:lnTo>
                  <a:lnTo>
                    <a:pt x="71" y="591"/>
                  </a:lnTo>
                  <a:lnTo>
                    <a:pt x="73" y="595"/>
                  </a:lnTo>
                  <a:lnTo>
                    <a:pt x="76" y="600"/>
                  </a:lnTo>
                  <a:lnTo>
                    <a:pt x="76" y="605"/>
                  </a:lnTo>
                  <a:lnTo>
                    <a:pt x="76" y="605"/>
                  </a:lnTo>
                  <a:lnTo>
                    <a:pt x="76" y="607"/>
                  </a:lnTo>
                  <a:lnTo>
                    <a:pt x="76" y="612"/>
                  </a:lnTo>
                  <a:lnTo>
                    <a:pt x="71" y="617"/>
                  </a:lnTo>
                  <a:lnTo>
                    <a:pt x="69" y="621"/>
                  </a:lnTo>
                  <a:lnTo>
                    <a:pt x="62" y="626"/>
                  </a:lnTo>
                  <a:lnTo>
                    <a:pt x="59" y="628"/>
                  </a:lnTo>
                  <a:lnTo>
                    <a:pt x="54" y="628"/>
                  </a:lnTo>
                  <a:lnTo>
                    <a:pt x="59" y="638"/>
                  </a:lnTo>
                  <a:lnTo>
                    <a:pt x="66" y="645"/>
                  </a:lnTo>
                  <a:lnTo>
                    <a:pt x="69" y="647"/>
                  </a:lnTo>
                  <a:lnTo>
                    <a:pt x="73" y="650"/>
                  </a:lnTo>
                  <a:lnTo>
                    <a:pt x="78" y="650"/>
                  </a:lnTo>
                  <a:lnTo>
                    <a:pt x="83" y="652"/>
                  </a:lnTo>
                  <a:lnTo>
                    <a:pt x="85" y="652"/>
                  </a:lnTo>
                  <a:lnTo>
                    <a:pt x="90" y="654"/>
                  </a:lnTo>
                  <a:lnTo>
                    <a:pt x="97" y="659"/>
                  </a:lnTo>
                  <a:lnTo>
                    <a:pt x="104" y="664"/>
                  </a:lnTo>
                  <a:lnTo>
                    <a:pt x="97" y="673"/>
                  </a:lnTo>
                  <a:lnTo>
                    <a:pt x="92" y="683"/>
                  </a:lnTo>
                  <a:lnTo>
                    <a:pt x="85" y="695"/>
                  </a:lnTo>
                  <a:lnTo>
                    <a:pt x="80" y="704"/>
                  </a:lnTo>
                  <a:lnTo>
                    <a:pt x="76" y="716"/>
                  </a:lnTo>
                  <a:lnTo>
                    <a:pt x="73" y="728"/>
                  </a:lnTo>
                  <a:lnTo>
                    <a:pt x="69" y="742"/>
                  </a:lnTo>
                  <a:lnTo>
                    <a:pt x="66" y="754"/>
                  </a:lnTo>
                  <a:lnTo>
                    <a:pt x="66" y="761"/>
                  </a:lnTo>
                  <a:lnTo>
                    <a:pt x="66" y="770"/>
                  </a:lnTo>
                  <a:lnTo>
                    <a:pt x="66" y="784"/>
                  </a:lnTo>
                  <a:lnTo>
                    <a:pt x="66" y="787"/>
                  </a:lnTo>
                  <a:lnTo>
                    <a:pt x="66" y="787"/>
                  </a:lnTo>
                  <a:lnTo>
                    <a:pt x="66" y="787"/>
                  </a:lnTo>
                  <a:lnTo>
                    <a:pt x="69" y="789"/>
                  </a:lnTo>
                  <a:lnTo>
                    <a:pt x="69" y="794"/>
                  </a:lnTo>
                  <a:lnTo>
                    <a:pt x="69" y="801"/>
                  </a:lnTo>
                  <a:lnTo>
                    <a:pt x="69" y="810"/>
                  </a:lnTo>
                  <a:lnTo>
                    <a:pt x="69" y="820"/>
                  </a:lnTo>
                  <a:lnTo>
                    <a:pt x="71" y="822"/>
                  </a:lnTo>
                  <a:lnTo>
                    <a:pt x="73" y="824"/>
                  </a:lnTo>
                  <a:lnTo>
                    <a:pt x="76" y="827"/>
                  </a:lnTo>
                  <a:lnTo>
                    <a:pt x="83" y="832"/>
                  </a:lnTo>
                  <a:lnTo>
                    <a:pt x="90" y="839"/>
                  </a:lnTo>
                  <a:lnTo>
                    <a:pt x="97" y="846"/>
                  </a:lnTo>
                  <a:lnTo>
                    <a:pt x="102" y="853"/>
                  </a:lnTo>
                  <a:lnTo>
                    <a:pt x="104" y="862"/>
                  </a:lnTo>
                  <a:lnTo>
                    <a:pt x="106" y="872"/>
                  </a:lnTo>
                  <a:lnTo>
                    <a:pt x="106" y="883"/>
                  </a:lnTo>
                  <a:lnTo>
                    <a:pt x="104" y="895"/>
                  </a:lnTo>
                  <a:lnTo>
                    <a:pt x="104" y="900"/>
                  </a:lnTo>
                  <a:lnTo>
                    <a:pt x="102" y="900"/>
                  </a:lnTo>
                  <a:lnTo>
                    <a:pt x="99" y="905"/>
                  </a:lnTo>
                  <a:lnTo>
                    <a:pt x="92" y="909"/>
                  </a:lnTo>
                  <a:lnTo>
                    <a:pt x="90" y="912"/>
                  </a:lnTo>
                  <a:lnTo>
                    <a:pt x="88" y="917"/>
                  </a:lnTo>
                  <a:lnTo>
                    <a:pt x="83" y="921"/>
                  </a:lnTo>
                  <a:lnTo>
                    <a:pt x="83" y="926"/>
                  </a:lnTo>
                  <a:lnTo>
                    <a:pt x="80" y="931"/>
                  </a:lnTo>
                  <a:lnTo>
                    <a:pt x="83" y="938"/>
                  </a:lnTo>
                  <a:lnTo>
                    <a:pt x="85" y="940"/>
                  </a:lnTo>
                  <a:lnTo>
                    <a:pt x="90" y="945"/>
                  </a:lnTo>
                  <a:lnTo>
                    <a:pt x="95" y="950"/>
                  </a:lnTo>
                  <a:lnTo>
                    <a:pt x="97" y="952"/>
                  </a:lnTo>
                  <a:lnTo>
                    <a:pt x="99" y="957"/>
                  </a:lnTo>
                  <a:lnTo>
                    <a:pt x="102" y="961"/>
                  </a:lnTo>
                  <a:lnTo>
                    <a:pt x="104" y="966"/>
                  </a:lnTo>
                  <a:lnTo>
                    <a:pt x="102" y="966"/>
                  </a:lnTo>
                  <a:lnTo>
                    <a:pt x="102" y="969"/>
                  </a:lnTo>
                  <a:lnTo>
                    <a:pt x="102" y="973"/>
                  </a:lnTo>
                  <a:lnTo>
                    <a:pt x="97" y="978"/>
                  </a:lnTo>
                  <a:lnTo>
                    <a:pt x="92" y="983"/>
                  </a:lnTo>
                  <a:lnTo>
                    <a:pt x="88" y="987"/>
                  </a:lnTo>
                  <a:lnTo>
                    <a:pt x="83" y="992"/>
                  </a:lnTo>
                  <a:lnTo>
                    <a:pt x="78" y="995"/>
                  </a:lnTo>
                  <a:lnTo>
                    <a:pt x="76" y="997"/>
                  </a:lnTo>
                  <a:lnTo>
                    <a:pt x="76" y="999"/>
                  </a:lnTo>
                  <a:lnTo>
                    <a:pt x="71" y="1002"/>
                  </a:lnTo>
                  <a:lnTo>
                    <a:pt x="69" y="1004"/>
                  </a:lnTo>
                  <a:lnTo>
                    <a:pt x="64" y="1006"/>
                  </a:lnTo>
                  <a:lnTo>
                    <a:pt x="62" y="1006"/>
                  </a:lnTo>
                  <a:lnTo>
                    <a:pt x="54" y="1009"/>
                  </a:lnTo>
                  <a:lnTo>
                    <a:pt x="50" y="1009"/>
                  </a:lnTo>
                  <a:lnTo>
                    <a:pt x="45" y="1011"/>
                  </a:lnTo>
                  <a:lnTo>
                    <a:pt x="40" y="1013"/>
                  </a:lnTo>
                  <a:lnTo>
                    <a:pt x="38" y="1018"/>
                  </a:lnTo>
                  <a:lnTo>
                    <a:pt x="33" y="1021"/>
                  </a:lnTo>
                  <a:lnTo>
                    <a:pt x="33" y="1021"/>
                  </a:lnTo>
                  <a:lnTo>
                    <a:pt x="33" y="1021"/>
                  </a:lnTo>
                  <a:lnTo>
                    <a:pt x="33" y="1021"/>
                  </a:lnTo>
                  <a:lnTo>
                    <a:pt x="31" y="1023"/>
                  </a:lnTo>
                  <a:lnTo>
                    <a:pt x="29" y="1025"/>
                  </a:lnTo>
                  <a:lnTo>
                    <a:pt x="29" y="1025"/>
                  </a:lnTo>
                  <a:lnTo>
                    <a:pt x="36" y="1032"/>
                  </a:lnTo>
                  <a:lnTo>
                    <a:pt x="43" y="1037"/>
                  </a:lnTo>
                  <a:lnTo>
                    <a:pt x="50" y="1039"/>
                  </a:lnTo>
                  <a:lnTo>
                    <a:pt x="57" y="1042"/>
                  </a:lnTo>
                  <a:lnTo>
                    <a:pt x="66" y="1042"/>
                  </a:lnTo>
                  <a:lnTo>
                    <a:pt x="73" y="1039"/>
                  </a:lnTo>
                  <a:lnTo>
                    <a:pt x="83" y="1037"/>
                  </a:lnTo>
                  <a:lnTo>
                    <a:pt x="92" y="1032"/>
                  </a:lnTo>
                  <a:lnTo>
                    <a:pt x="97" y="1030"/>
                  </a:lnTo>
                  <a:lnTo>
                    <a:pt x="104" y="1028"/>
                  </a:lnTo>
                  <a:lnTo>
                    <a:pt x="111" y="1028"/>
                  </a:lnTo>
                  <a:lnTo>
                    <a:pt x="106" y="1039"/>
                  </a:lnTo>
                  <a:lnTo>
                    <a:pt x="102" y="1046"/>
                  </a:lnTo>
                  <a:lnTo>
                    <a:pt x="102" y="1056"/>
                  </a:lnTo>
                  <a:lnTo>
                    <a:pt x="99" y="1065"/>
                  </a:lnTo>
                  <a:lnTo>
                    <a:pt x="99" y="1077"/>
                  </a:lnTo>
                  <a:lnTo>
                    <a:pt x="99" y="1080"/>
                  </a:lnTo>
                  <a:lnTo>
                    <a:pt x="102" y="1082"/>
                  </a:lnTo>
                  <a:lnTo>
                    <a:pt x="104" y="1084"/>
                  </a:lnTo>
                  <a:lnTo>
                    <a:pt x="106" y="1087"/>
                  </a:lnTo>
                  <a:lnTo>
                    <a:pt x="111" y="1089"/>
                  </a:lnTo>
                  <a:lnTo>
                    <a:pt x="116" y="1091"/>
                  </a:lnTo>
                  <a:lnTo>
                    <a:pt x="121" y="1094"/>
                  </a:lnTo>
                  <a:lnTo>
                    <a:pt x="125" y="1094"/>
                  </a:lnTo>
                  <a:lnTo>
                    <a:pt x="132" y="1096"/>
                  </a:lnTo>
                  <a:lnTo>
                    <a:pt x="140" y="1096"/>
                  </a:lnTo>
                  <a:lnTo>
                    <a:pt x="147" y="1096"/>
                  </a:lnTo>
                  <a:lnTo>
                    <a:pt x="154" y="1096"/>
                  </a:lnTo>
                  <a:lnTo>
                    <a:pt x="161" y="1096"/>
                  </a:lnTo>
                  <a:lnTo>
                    <a:pt x="170" y="1098"/>
                  </a:lnTo>
                  <a:lnTo>
                    <a:pt x="175" y="1101"/>
                  </a:lnTo>
                  <a:lnTo>
                    <a:pt x="180" y="1103"/>
                  </a:lnTo>
                  <a:lnTo>
                    <a:pt x="182" y="1103"/>
                  </a:lnTo>
                  <a:lnTo>
                    <a:pt x="184" y="1106"/>
                  </a:lnTo>
                  <a:lnTo>
                    <a:pt x="189" y="1113"/>
                  </a:lnTo>
                  <a:lnTo>
                    <a:pt x="194" y="1120"/>
                  </a:lnTo>
                  <a:lnTo>
                    <a:pt x="199" y="1132"/>
                  </a:lnTo>
                  <a:lnTo>
                    <a:pt x="203" y="1141"/>
                  </a:lnTo>
                  <a:lnTo>
                    <a:pt x="210" y="1155"/>
                  </a:lnTo>
                  <a:lnTo>
                    <a:pt x="215" y="1153"/>
                  </a:lnTo>
                  <a:lnTo>
                    <a:pt x="220" y="1150"/>
                  </a:lnTo>
                  <a:lnTo>
                    <a:pt x="225" y="1148"/>
                  </a:lnTo>
                  <a:lnTo>
                    <a:pt x="232" y="1143"/>
                  </a:lnTo>
                  <a:lnTo>
                    <a:pt x="234" y="1139"/>
                  </a:lnTo>
                  <a:lnTo>
                    <a:pt x="236" y="1136"/>
                  </a:lnTo>
                  <a:lnTo>
                    <a:pt x="236" y="1134"/>
                  </a:lnTo>
                  <a:lnTo>
                    <a:pt x="239" y="1134"/>
                  </a:lnTo>
                  <a:lnTo>
                    <a:pt x="239" y="1132"/>
                  </a:lnTo>
                  <a:lnTo>
                    <a:pt x="241" y="1129"/>
                  </a:lnTo>
                  <a:lnTo>
                    <a:pt x="241" y="1127"/>
                  </a:lnTo>
                  <a:lnTo>
                    <a:pt x="243" y="1124"/>
                  </a:lnTo>
                  <a:lnTo>
                    <a:pt x="246" y="1120"/>
                  </a:lnTo>
                  <a:lnTo>
                    <a:pt x="251" y="1103"/>
                  </a:lnTo>
                  <a:lnTo>
                    <a:pt x="260" y="1087"/>
                  </a:lnTo>
                  <a:lnTo>
                    <a:pt x="269" y="1070"/>
                  </a:lnTo>
                  <a:lnTo>
                    <a:pt x="279" y="1056"/>
                  </a:lnTo>
                  <a:lnTo>
                    <a:pt x="284" y="1051"/>
                  </a:lnTo>
                  <a:lnTo>
                    <a:pt x="288" y="1046"/>
                  </a:lnTo>
                  <a:lnTo>
                    <a:pt x="293" y="1044"/>
                  </a:lnTo>
                  <a:lnTo>
                    <a:pt x="300" y="1042"/>
                  </a:lnTo>
                  <a:lnTo>
                    <a:pt x="305" y="1042"/>
                  </a:lnTo>
                  <a:lnTo>
                    <a:pt x="312" y="1042"/>
                  </a:lnTo>
                  <a:lnTo>
                    <a:pt x="317" y="1042"/>
                  </a:lnTo>
                  <a:lnTo>
                    <a:pt x="321" y="1044"/>
                  </a:lnTo>
                  <a:lnTo>
                    <a:pt x="324" y="1046"/>
                  </a:lnTo>
                  <a:lnTo>
                    <a:pt x="328" y="1051"/>
                  </a:lnTo>
                  <a:lnTo>
                    <a:pt x="331" y="1056"/>
                  </a:lnTo>
                  <a:lnTo>
                    <a:pt x="333" y="1061"/>
                  </a:lnTo>
                  <a:lnTo>
                    <a:pt x="333" y="1063"/>
                  </a:lnTo>
                  <a:lnTo>
                    <a:pt x="336" y="1065"/>
                  </a:lnTo>
                  <a:lnTo>
                    <a:pt x="340" y="1068"/>
                  </a:lnTo>
                  <a:lnTo>
                    <a:pt x="343" y="1068"/>
                  </a:lnTo>
                  <a:lnTo>
                    <a:pt x="350" y="1068"/>
                  </a:lnTo>
                  <a:lnTo>
                    <a:pt x="350" y="1068"/>
                  </a:lnTo>
                  <a:lnTo>
                    <a:pt x="350" y="1068"/>
                  </a:lnTo>
                  <a:lnTo>
                    <a:pt x="352" y="1068"/>
                  </a:lnTo>
                  <a:lnTo>
                    <a:pt x="352" y="1068"/>
                  </a:lnTo>
                  <a:lnTo>
                    <a:pt x="357" y="1068"/>
                  </a:lnTo>
                  <a:lnTo>
                    <a:pt x="364" y="1065"/>
                  </a:lnTo>
                  <a:lnTo>
                    <a:pt x="371" y="1063"/>
                  </a:lnTo>
                  <a:lnTo>
                    <a:pt x="378" y="1058"/>
                  </a:lnTo>
                  <a:lnTo>
                    <a:pt x="385" y="1056"/>
                  </a:lnTo>
                  <a:lnTo>
                    <a:pt x="392" y="1056"/>
                  </a:lnTo>
                  <a:lnTo>
                    <a:pt x="390" y="1058"/>
                  </a:lnTo>
                  <a:lnTo>
                    <a:pt x="390" y="1063"/>
                  </a:lnTo>
                  <a:lnTo>
                    <a:pt x="390" y="1065"/>
                  </a:lnTo>
                  <a:lnTo>
                    <a:pt x="390" y="1070"/>
                  </a:lnTo>
                  <a:lnTo>
                    <a:pt x="390" y="1077"/>
                  </a:lnTo>
                  <a:lnTo>
                    <a:pt x="390" y="1084"/>
                  </a:lnTo>
                  <a:lnTo>
                    <a:pt x="390" y="1091"/>
                  </a:lnTo>
                  <a:lnTo>
                    <a:pt x="392" y="1098"/>
                  </a:lnTo>
                  <a:lnTo>
                    <a:pt x="395" y="1103"/>
                  </a:lnTo>
                  <a:lnTo>
                    <a:pt x="397" y="1110"/>
                  </a:lnTo>
                  <a:lnTo>
                    <a:pt x="399" y="1115"/>
                  </a:lnTo>
                  <a:lnTo>
                    <a:pt x="404" y="1120"/>
                  </a:lnTo>
                  <a:lnTo>
                    <a:pt x="409" y="1124"/>
                  </a:lnTo>
                  <a:lnTo>
                    <a:pt x="411" y="1127"/>
                  </a:lnTo>
                  <a:lnTo>
                    <a:pt x="414" y="1129"/>
                  </a:lnTo>
                  <a:lnTo>
                    <a:pt x="414" y="1134"/>
                  </a:lnTo>
                  <a:lnTo>
                    <a:pt x="416" y="1139"/>
                  </a:lnTo>
                  <a:lnTo>
                    <a:pt x="418" y="1143"/>
                  </a:lnTo>
                  <a:lnTo>
                    <a:pt x="423" y="1146"/>
                  </a:lnTo>
                  <a:lnTo>
                    <a:pt x="425" y="1148"/>
                  </a:lnTo>
                  <a:lnTo>
                    <a:pt x="430" y="1148"/>
                  </a:lnTo>
                  <a:lnTo>
                    <a:pt x="437" y="1148"/>
                  </a:lnTo>
                  <a:lnTo>
                    <a:pt x="442" y="1146"/>
                  </a:lnTo>
                  <a:lnTo>
                    <a:pt x="449" y="1143"/>
                  </a:lnTo>
                  <a:lnTo>
                    <a:pt x="454" y="1141"/>
                  </a:lnTo>
                  <a:lnTo>
                    <a:pt x="461" y="1139"/>
                  </a:lnTo>
                  <a:lnTo>
                    <a:pt x="465" y="1139"/>
                  </a:lnTo>
                  <a:lnTo>
                    <a:pt x="473" y="1136"/>
                  </a:lnTo>
                  <a:lnTo>
                    <a:pt x="477" y="1136"/>
                  </a:lnTo>
                  <a:lnTo>
                    <a:pt x="480" y="1139"/>
                  </a:lnTo>
                  <a:lnTo>
                    <a:pt x="484" y="1139"/>
                  </a:lnTo>
                  <a:lnTo>
                    <a:pt x="487" y="1141"/>
                  </a:lnTo>
                  <a:lnTo>
                    <a:pt x="489" y="1143"/>
                  </a:lnTo>
                  <a:lnTo>
                    <a:pt x="491" y="1148"/>
                  </a:lnTo>
                  <a:lnTo>
                    <a:pt x="503" y="1150"/>
                  </a:lnTo>
                  <a:lnTo>
                    <a:pt x="515" y="1155"/>
                  </a:lnTo>
                  <a:lnTo>
                    <a:pt x="520" y="1155"/>
                  </a:lnTo>
                  <a:lnTo>
                    <a:pt x="525" y="1160"/>
                  </a:lnTo>
                  <a:lnTo>
                    <a:pt x="532" y="1165"/>
                  </a:lnTo>
                  <a:lnTo>
                    <a:pt x="534" y="1169"/>
                  </a:lnTo>
                  <a:lnTo>
                    <a:pt x="539" y="1174"/>
                  </a:lnTo>
                  <a:lnTo>
                    <a:pt x="539" y="1176"/>
                  </a:lnTo>
                  <a:lnTo>
                    <a:pt x="541" y="1179"/>
                  </a:lnTo>
                  <a:lnTo>
                    <a:pt x="546" y="1184"/>
                  </a:lnTo>
                  <a:lnTo>
                    <a:pt x="560" y="1195"/>
                  </a:lnTo>
                  <a:lnTo>
                    <a:pt x="569" y="1200"/>
                  </a:lnTo>
                  <a:lnTo>
                    <a:pt x="576" y="1205"/>
                  </a:lnTo>
                  <a:lnTo>
                    <a:pt x="579" y="1205"/>
                  </a:lnTo>
                  <a:lnTo>
                    <a:pt x="584" y="1207"/>
                  </a:lnTo>
                  <a:lnTo>
                    <a:pt x="588" y="1205"/>
                  </a:lnTo>
                  <a:lnTo>
                    <a:pt x="593" y="1205"/>
                  </a:lnTo>
                  <a:lnTo>
                    <a:pt x="593" y="1205"/>
                  </a:lnTo>
                  <a:lnTo>
                    <a:pt x="593" y="1202"/>
                  </a:lnTo>
                  <a:lnTo>
                    <a:pt x="593" y="1202"/>
                  </a:lnTo>
                  <a:lnTo>
                    <a:pt x="595" y="1202"/>
                  </a:lnTo>
                  <a:lnTo>
                    <a:pt x="598" y="1202"/>
                  </a:lnTo>
                  <a:lnTo>
                    <a:pt x="600" y="1200"/>
                  </a:lnTo>
                  <a:lnTo>
                    <a:pt x="600" y="1200"/>
                  </a:lnTo>
                  <a:lnTo>
                    <a:pt x="600" y="1200"/>
                  </a:lnTo>
                  <a:lnTo>
                    <a:pt x="602" y="1200"/>
                  </a:lnTo>
                  <a:lnTo>
                    <a:pt x="602" y="1200"/>
                  </a:lnTo>
                  <a:lnTo>
                    <a:pt x="605" y="1195"/>
                  </a:lnTo>
                  <a:lnTo>
                    <a:pt x="605" y="1195"/>
                  </a:lnTo>
                  <a:lnTo>
                    <a:pt x="605" y="1193"/>
                  </a:lnTo>
                  <a:lnTo>
                    <a:pt x="607" y="1193"/>
                  </a:lnTo>
                  <a:lnTo>
                    <a:pt x="607" y="1193"/>
                  </a:lnTo>
                  <a:lnTo>
                    <a:pt x="610" y="1191"/>
                  </a:lnTo>
                  <a:lnTo>
                    <a:pt x="610" y="1188"/>
                  </a:lnTo>
                  <a:lnTo>
                    <a:pt x="610" y="1186"/>
                  </a:lnTo>
                  <a:lnTo>
                    <a:pt x="610" y="1184"/>
                  </a:lnTo>
                  <a:lnTo>
                    <a:pt x="612" y="1179"/>
                  </a:lnTo>
                  <a:lnTo>
                    <a:pt x="610" y="1174"/>
                  </a:lnTo>
                  <a:lnTo>
                    <a:pt x="610" y="1169"/>
                  </a:lnTo>
                  <a:lnTo>
                    <a:pt x="610" y="1167"/>
                  </a:lnTo>
                  <a:lnTo>
                    <a:pt x="607" y="1153"/>
                  </a:lnTo>
                  <a:lnTo>
                    <a:pt x="607" y="1139"/>
                  </a:lnTo>
                  <a:lnTo>
                    <a:pt x="607" y="1132"/>
                  </a:lnTo>
                  <a:lnTo>
                    <a:pt x="607" y="1129"/>
                  </a:lnTo>
                  <a:lnTo>
                    <a:pt x="610" y="1124"/>
                  </a:lnTo>
                  <a:lnTo>
                    <a:pt x="612" y="1122"/>
                  </a:lnTo>
                  <a:lnTo>
                    <a:pt x="614" y="1117"/>
                  </a:lnTo>
                  <a:lnTo>
                    <a:pt x="617" y="1115"/>
                  </a:lnTo>
                  <a:lnTo>
                    <a:pt x="626" y="1113"/>
                  </a:lnTo>
                  <a:lnTo>
                    <a:pt x="631" y="1113"/>
                  </a:lnTo>
                  <a:lnTo>
                    <a:pt x="633" y="1115"/>
                  </a:lnTo>
                  <a:lnTo>
                    <a:pt x="647" y="1122"/>
                  </a:lnTo>
                  <a:lnTo>
                    <a:pt x="659" y="1127"/>
                  </a:lnTo>
                  <a:lnTo>
                    <a:pt x="673" y="1132"/>
                  </a:lnTo>
                  <a:lnTo>
                    <a:pt x="688" y="1134"/>
                  </a:lnTo>
                  <a:lnTo>
                    <a:pt x="690" y="1134"/>
                  </a:lnTo>
                  <a:lnTo>
                    <a:pt x="692" y="1134"/>
                  </a:lnTo>
                  <a:lnTo>
                    <a:pt x="695" y="1134"/>
                  </a:lnTo>
                  <a:lnTo>
                    <a:pt x="697" y="1132"/>
                  </a:lnTo>
                  <a:lnTo>
                    <a:pt x="699" y="1132"/>
                  </a:lnTo>
                  <a:lnTo>
                    <a:pt x="702" y="1129"/>
                  </a:lnTo>
                  <a:lnTo>
                    <a:pt x="702" y="1129"/>
                  </a:lnTo>
                  <a:lnTo>
                    <a:pt x="702" y="1129"/>
                  </a:lnTo>
                  <a:lnTo>
                    <a:pt x="702" y="1129"/>
                  </a:lnTo>
                  <a:lnTo>
                    <a:pt x="704" y="1127"/>
                  </a:lnTo>
                  <a:lnTo>
                    <a:pt x="706" y="1127"/>
                  </a:lnTo>
                  <a:lnTo>
                    <a:pt x="711" y="1127"/>
                  </a:lnTo>
                  <a:lnTo>
                    <a:pt x="711" y="1127"/>
                  </a:lnTo>
                  <a:lnTo>
                    <a:pt x="711" y="1127"/>
                  </a:lnTo>
                  <a:lnTo>
                    <a:pt x="713" y="1129"/>
                  </a:lnTo>
                  <a:lnTo>
                    <a:pt x="716" y="1129"/>
                  </a:lnTo>
                  <a:lnTo>
                    <a:pt x="721" y="1132"/>
                  </a:lnTo>
                  <a:lnTo>
                    <a:pt x="725" y="1132"/>
                  </a:lnTo>
                  <a:lnTo>
                    <a:pt x="732" y="1129"/>
                  </a:lnTo>
                  <a:lnTo>
                    <a:pt x="737" y="1129"/>
                  </a:lnTo>
                  <a:lnTo>
                    <a:pt x="742" y="1127"/>
                  </a:lnTo>
                  <a:lnTo>
                    <a:pt x="747" y="1122"/>
                  </a:lnTo>
                  <a:lnTo>
                    <a:pt x="754" y="1120"/>
                  </a:lnTo>
                  <a:lnTo>
                    <a:pt x="758" y="1115"/>
                  </a:lnTo>
                  <a:lnTo>
                    <a:pt x="761" y="1110"/>
                  </a:lnTo>
                  <a:lnTo>
                    <a:pt x="765" y="1108"/>
                  </a:lnTo>
                  <a:lnTo>
                    <a:pt x="770" y="1103"/>
                  </a:lnTo>
                  <a:lnTo>
                    <a:pt x="777" y="1098"/>
                  </a:lnTo>
                  <a:lnTo>
                    <a:pt x="773" y="1096"/>
                  </a:lnTo>
                  <a:lnTo>
                    <a:pt x="770" y="1091"/>
                  </a:lnTo>
                  <a:lnTo>
                    <a:pt x="770" y="1089"/>
                  </a:lnTo>
                  <a:lnTo>
                    <a:pt x="768" y="1084"/>
                  </a:lnTo>
                  <a:lnTo>
                    <a:pt x="768" y="1080"/>
                  </a:lnTo>
                  <a:lnTo>
                    <a:pt x="768" y="1075"/>
                  </a:lnTo>
                  <a:lnTo>
                    <a:pt x="770" y="1070"/>
                  </a:lnTo>
                  <a:lnTo>
                    <a:pt x="770" y="1063"/>
                  </a:lnTo>
                  <a:lnTo>
                    <a:pt x="775" y="1049"/>
                  </a:lnTo>
                  <a:lnTo>
                    <a:pt x="775" y="1044"/>
                  </a:lnTo>
                  <a:lnTo>
                    <a:pt x="777" y="1039"/>
                  </a:lnTo>
                  <a:lnTo>
                    <a:pt x="777" y="1030"/>
                  </a:lnTo>
                  <a:lnTo>
                    <a:pt x="773" y="1023"/>
                  </a:lnTo>
                  <a:lnTo>
                    <a:pt x="768" y="1016"/>
                  </a:lnTo>
                  <a:lnTo>
                    <a:pt x="763" y="1009"/>
                  </a:lnTo>
                  <a:lnTo>
                    <a:pt x="763" y="1004"/>
                  </a:lnTo>
                  <a:lnTo>
                    <a:pt x="761" y="1002"/>
                  </a:lnTo>
                  <a:lnTo>
                    <a:pt x="763" y="997"/>
                  </a:lnTo>
                  <a:lnTo>
                    <a:pt x="765" y="992"/>
                  </a:lnTo>
                  <a:lnTo>
                    <a:pt x="768" y="992"/>
                  </a:lnTo>
                  <a:lnTo>
                    <a:pt x="770" y="990"/>
                  </a:lnTo>
                  <a:lnTo>
                    <a:pt x="773" y="987"/>
                  </a:lnTo>
                  <a:lnTo>
                    <a:pt x="777" y="985"/>
                  </a:lnTo>
                  <a:lnTo>
                    <a:pt x="780" y="985"/>
                  </a:lnTo>
                  <a:lnTo>
                    <a:pt x="782" y="985"/>
                  </a:lnTo>
                  <a:lnTo>
                    <a:pt x="789" y="983"/>
                  </a:lnTo>
                  <a:lnTo>
                    <a:pt x="796" y="980"/>
                  </a:lnTo>
                  <a:lnTo>
                    <a:pt x="806" y="976"/>
                  </a:lnTo>
                  <a:lnTo>
                    <a:pt x="806" y="976"/>
                  </a:lnTo>
                  <a:lnTo>
                    <a:pt x="806" y="976"/>
                  </a:lnTo>
                  <a:lnTo>
                    <a:pt x="808" y="973"/>
                  </a:lnTo>
                  <a:lnTo>
                    <a:pt x="810" y="973"/>
                  </a:lnTo>
                  <a:lnTo>
                    <a:pt x="815" y="971"/>
                  </a:lnTo>
                  <a:lnTo>
                    <a:pt x="817" y="969"/>
                  </a:lnTo>
                  <a:lnTo>
                    <a:pt x="820" y="969"/>
                  </a:lnTo>
                  <a:lnTo>
                    <a:pt x="827" y="969"/>
                  </a:lnTo>
                  <a:lnTo>
                    <a:pt x="832" y="966"/>
                  </a:lnTo>
                  <a:lnTo>
                    <a:pt x="839" y="964"/>
                  </a:lnTo>
                  <a:lnTo>
                    <a:pt x="843" y="961"/>
                  </a:lnTo>
                  <a:lnTo>
                    <a:pt x="848" y="957"/>
                  </a:lnTo>
                  <a:lnTo>
                    <a:pt x="853" y="954"/>
                  </a:lnTo>
                  <a:lnTo>
                    <a:pt x="858" y="950"/>
                  </a:lnTo>
                  <a:lnTo>
                    <a:pt x="860" y="945"/>
                  </a:lnTo>
                  <a:lnTo>
                    <a:pt x="841" y="931"/>
                  </a:lnTo>
                  <a:lnTo>
                    <a:pt x="834" y="926"/>
                  </a:lnTo>
                  <a:lnTo>
                    <a:pt x="832" y="924"/>
                  </a:lnTo>
                  <a:lnTo>
                    <a:pt x="829" y="919"/>
                  </a:lnTo>
                  <a:lnTo>
                    <a:pt x="827" y="917"/>
                  </a:lnTo>
                  <a:lnTo>
                    <a:pt x="827" y="912"/>
                  </a:lnTo>
                  <a:lnTo>
                    <a:pt x="829" y="909"/>
                  </a:lnTo>
                  <a:lnTo>
                    <a:pt x="829" y="905"/>
                  </a:lnTo>
                  <a:lnTo>
                    <a:pt x="834" y="902"/>
                  </a:lnTo>
                  <a:lnTo>
                    <a:pt x="836" y="900"/>
                  </a:lnTo>
                  <a:lnTo>
                    <a:pt x="841" y="898"/>
                  </a:lnTo>
                  <a:lnTo>
                    <a:pt x="843" y="898"/>
                  </a:lnTo>
                  <a:lnTo>
                    <a:pt x="846" y="895"/>
                  </a:lnTo>
                  <a:lnTo>
                    <a:pt x="848" y="895"/>
                  </a:lnTo>
                  <a:lnTo>
                    <a:pt x="848" y="893"/>
                  </a:lnTo>
                  <a:lnTo>
                    <a:pt x="850" y="893"/>
                  </a:lnTo>
                  <a:lnTo>
                    <a:pt x="850" y="891"/>
                  </a:lnTo>
                  <a:lnTo>
                    <a:pt x="853" y="891"/>
                  </a:lnTo>
                  <a:lnTo>
                    <a:pt x="853" y="888"/>
                  </a:lnTo>
                  <a:lnTo>
                    <a:pt x="853" y="886"/>
                  </a:lnTo>
                  <a:lnTo>
                    <a:pt x="853" y="883"/>
                  </a:lnTo>
                  <a:lnTo>
                    <a:pt x="853" y="883"/>
                  </a:lnTo>
                  <a:lnTo>
                    <a:pt x="853" y="883"/>
                  </a:lnTo>
                  <a:lnTo>
                    <a:pt x="853" y="883"/>
                  </a:lnTo>
                  <a:lnTo>
                    <a:pt x="853" y="883"/>
                  </a:lnTo>
                  <a:lnTo>
                    <a:pt x="853" y="881"/>
                  </a:lnTo>
                  <a:lnTo>
                    <a:pt x="853" y="879"/>
                  </a:lnTo>
                  <a:lnTo>
                    <a:pt x="853" y="876"/>
                  </a:lnTo>
                  <a:lnTo>
                    <a:pt x="850" y="867"/>
                  </a:lnTo>
                  <a:lnTo>
                    <a:pt x="850" y="862"/>
                  </a:lnTo>
                  <a:lnTo>
                    <a:pt x="853" y="858"/>
                  </a:lnTo>
                  <a:lnTo>
                    <a:pt x="855" y="853"/>
                  </a:lnTo>
                  <a:lnTo>
                    <a:pt x="858" y="850"/>
                  </a:lnTo>
                  <a:lnTo>
                    <a:pt x="862" y="846"/>
                  </a:lnTo>
                  <a:lnTo>
                    <a:pt x="867" y="843"/>
                  </a:lnTo>
                  <a:lnTo>
                    <a:pt x="869" y="843"/>
                  </a:lnTo>
                  <a:lnTo>
                    <a:pt x="872" y="841"/>
                  </a:lnTo>
                  <a:lnTo>
                    <a:pt x="876" y="841"/>
                  </a:lnTo>
                  <a:lnTo>
                    <a:pt x="879" y="843"/>
                  </a:lnTo>
                  <a:lnTo>
                    <a:pt x="884" y="846"/>
                  </a:lnTo>
                  <a:lnTo>
                    <a:pt x="886" y="848"/>
                  </a:lnTo>
                  <a:lnTo>
                    <a:pt x="888" y="850"/>
                  </a:lnTo>
                  <a:lnTo>
                    <a:pt x="891" y="853"/>
                  </a:lnTo>
                  <a:lnTo>
                    <a:pt x="893" y="858"/>
                  </a:lnTo>
                  <a:lnTo>
                    <a:pt x="895" y="860"/>
                  </a:lnTo>
                  <a:lnTo>
                    <a:pt x="902" y="865"/>
                  </a:lnTo>
                  <a:lnTo>
                    <a:pt x="905" y="865"/>
                  </a:lnTo>
                  <a:lnTo>
                    <a:pt x="905" y="865"/>
                  </a:lnTo>
                  <a:lnTo>
                    <a:pt x="907" y="865"/>
                  </a:lnTo>
                  <a:lnTo>
                    <a:pt x="907" y="867"/>
                  </a:lnTo>
                  <a:lnTo>
                    <a:pt x="910" y="867"/>
                  </a:lnTo>
                  <a:lnTo>
                    <a:pt x="914" y="867"/>
                  </a:lnTo>
                  <a:lnTo>
                    <a:pt x="919" y="865"/>
                  </a:lnTo>
                  <a:lnTo>
                    <a:pt x="924" y="862"/>
                  </a:lnTo>
                  <a:lnTo>
                    <a:pt x="928" y="860"/>
                  </a:lnTo>
                  <a:lnTo>
                    <a:pt x="931" y="855"/>
                  </a:lnTo>
                  <a:lnTo>
                    <a:pt x="933" y="853"/>
                  </a:lnTo>
                  <a:lnTo>
                    <a:pt x="936" y="850"/>
                  </a:lnTo>
                  <a:lnTo>
                    <a:pt x="936" y="848"/>
                  </a:lnTo>
                  <a:lnTo>
                    <a:pt x="936" y="846"/>
                  </a:lnTo>
                  <a:lnTo>
                    <a:pt x="938" y="846"/>
                  </a:lnTo>
                  <a:lnTo>
                    <a:pt x="940" y="839"/>
                  </a:lnTo>
                  <a:lnTo>
                    <a:pt x="940" y="834"/>
                  </a:lnTo>
                  <a:lnTo>
                    <a:pt x="943" y="829"/>
                  </a:lnTo>
                  <a:lnTo>
                    <a:pt x="943" y="822"/>
                  </a:lnTo>
                  <a:lnTo>
                    <a:pt x="943" y="820"/>
                  </a:lnTo>
                  <a:lnTo>
                    <a:pt x="945" y="817"/>
                  </a:lnTo>
                  <a:lnTo>
                    <a:pt x="945" y="813"/>
                  </a:lnTo>
                  <a:lnTo>
                    <a:pt x="945" y="803"/>
                  </a:lnTo>
                  <a:lnTo>
                    <a:pt x="945" y="794"/>
                  </a:lnTo>
                  <a:lnTo>
                    <a:pt x="945" y="784"/>
                  </a:lnTo>
                  <a:lnTo>
                    <a:pt x="943" y="777"/>
                  </a:lnTo>
                  <a:lnTo>
                    <a:pt x="943" y="768"/>
                  </a:lnTo>
                  <a:lnTo>
                    <a:pt x="943" y="761"/>
                  </a:lnTo>
                  <a:lnTo>
                    <a:pt x="945" y="754"/>
                  </a:lnTo>
                  <a:lnTo>
                    <a:pt x="947" y="749"/>
                  </a:lnTo>
                  <a:lnTo>
                    <a:pt x="950" y="744"/>
                  </a:lnTo>
                  <a:lnTo>
                    <a:pt x="954" y="742"/>
                  </a:lnTo>
                  <a:lnTo>
                    <a:pt x="959" y="737"/>
                  </a:lnTo>
                  <a:lnTo>
                    <a:pt x="966" y="737"/>
                  </a:lnTo>
                  <a:lnTo>
                    <a:pt x="969" y="735"/>
                  </a:lnTo>
                  <a:lnTo>
                    <a:pt x="973" y="735"/>
                  </a:lnTo>
                  <a:lnTo>
                    <a:pt x="976" y="735"/>
                  </a:lnTo>
                  <a:lnTo>
                    <a:pt x="978" y="737"/>
                  </a:lnTo>
                  <a:lnTo>
                    <a:pt x="983" y="739"/>
                  </a:lnTo>
                  <a:lnTo>
                    <a:pt x="985" y="742"/>
                  </a:lnTo>
                  <a:lnTo>
                    <a:pt x="987" y="746"/>
                  </a:lnTo>
                  <a:lnTo>
                    <a:pt x="990" y="749"/>
                  </a:lnTo>
                  <a:lnTo>
                    <a:pt x="992" y="756"/>
                  </a:lnTo>
                  <a:lnTo>
                    <a:pt x="992" y="758"/>
                  </a:lnTo>
                  <a:lnTo>
                    <a:pt x="995" y="758"/>
                  </a:lnTo>
                  <a:lnTo>
                    <a:pt x="997" y="761"/>
                  </a:lnTo>
                  <a:lnTo>
                    <a:pt x="999" y="761"/>
                  </a:lnTo>
                  <a:lnTo>
                    <a:pt x="1004" y="761"/>
                  </a:lnTo>
                  <a:lnTo>
                    <a:pt x="1006" y="761"/>
                  </a:lnTo>
                  <a:lnTo>
                    <a:pt x="1016" y="758"/>
                  </a:lnTo>
                  <a:lnTo>
                    <a:pt x="1018" y="758"/>
                  </a:lnTo>
                  <a:lnTo>
                    <a:pt x="1023" y="756"/>
                  </a:lnTo>
                  <a:lnTo>
                    <a:pt x="1023" y="756"/>
                  </a:lnTo>
                  <a:lnTo>
                    <a:pt x="1025" y="756"/>
                  </a:lnTo>
                  <a:lnTo>
                    <a:pt x="1030" y="754"/>
                  </a:lnTo>
                  <a:lnTo>
                    <a:pt x="1032" y="754"/>
                  </a:lnTo>
                  <a:lnTo>
                    <a:pt x="1035" y="751"/>
                  </a:lnTo>
                  <a:lnTo>
                    <a:pt x="1037" y="749"/>
                  </a:lnTo>
                  <a:lnTo>
                    <a:pt x="1039" y="746"/>
                  </a:lnTo>
                  <a:lnTo>
                    <a:pt x="1039" y="744"/>
                  </a:lnTo>
                  <a:lnTo>
                    <a:pt x="1039" y="744"/>
                  </a:lnTo>
                  <a:lnTo>
                    <a:pt x="1039" y="742"/>
                  </a:lnTo>
                  <a:lnTo>
                    <a:pt x="1039" y="742"/>
                  </a:lnTo>
                  <a:lnTo>
                    <a:pt x="1042" y="742"/>
                  </a:lnTo>
                  <a:lnTo>
                    <a:pt x="1042" y="739"/>
                  </a:lnTo>
                  <a:lnTo>
                    <a:pt x="1044" y="735"/>
                  </a:lnTo>
                  <a:lnTo>
                    <a:pt x="1044" y="732"/>
                  </a:lnTo>
                  <a:lnTo>
                    <a:pt x="1044" y="730"/>
                  </a:lnTo>
                  <a:lnTo>
                    <a:pt x="1044" y="730"/>
                  </a:lnTo>
                  <a:lnTo>
                    <a:pt x="1044" y="728"/>
                  </a:lnTo>
                  <a:lnTo>
                    <a:pt x="1044" y="728"/>
                  </a:lnTo>
                  <a:lnTo>
                    <a:pt x="1044" y="725"/>
                  </a:lnTo>
                  <a:lnTo>
                    <a:pt x="1044" y="720"/>
                  </a:lnTo>
                  <a:lnTo>
                    <a:pt x="1044" y="713"/>
                  </a:lnTo>
                  <a:lnTo>
                    <a:pt x="1047" y="709"/>
                  </a:lnTo>
                  <a:lnTo>
                    <a:pt x="1056" y="692"/>
                  </a:lnTo>
                  <a:lnTo>
                    <a:pt x="1065" y="673"/>
                  </a:lnTo>
                  <a:lnTo>
                    <a:pt x="1068" y="669"/>
                  </a:lnTo>
                  <a:lnTo>
                    <a:pt x="1070" y="664"/>
                  </a:lnTo>
                  <a:lnTo>
                    <a:pt x="1073" y="657"/>
                  </a:lnTo>
                  <a:lnTo>
                    <a:pt x="1073" y="654"/>
                  </a:lnTo>
                  <a:lnTo>
                    <a:pt x="1068" y="652"/>
                  </a:lnTo>
                  <a:lnTo>
                    <a:pt x="1065" y="650"/>
                  </a:lnTo>
                  <a:lnTo>
                    <a:pt x="1061" y="647"/>
                  </a:lnTo>
                  <a:lnTo>
                    <a:pt x="1056" y="647"/>
                  </a:lnTo>
                  <a:lnTo>
                    <a:pt x="1051" y="645"/>
                  </a:lnTo>
                  <a:lnTo>
                    <a:pt x="1049" y="645"/>
                  </a:lnTo>
                  <a:lnTo>
                    <a:pt x="1047" y="640"/>
                  </a:lnTo>
                  <a:lnTo>
                    <a:pt x="1044" y="635"/>
                  </a:lnTo>
                  <a:lnTo>
                    <a:pt x="1042" y="631"/>
                  </a:lnTo>
                  <a:lnTo>
                    <a:pt x="1037" y="626"/>
                  </a:lnTo>
                  <a:lnTo>
                    <a:pt x="1035" y="624"/>
                  </a:lnTo>
                  <a:lnTo>
                    <a:pt x="1032" y="621"/>
                  </a:lnTo>
                  <a:lnTo>
                    <a:pt x="1030" y="619"/>
                  </a:lnTo>
                  <a:lnTo>
                    <a:pt x="1030" y="617"/>
                  </a:lnTo>
                  <a:lnTo>
                    <a:pt x="1025" y="600"/>
                  </a:lnTo>
                  <a:lnTo>
                    <a:pt x="1023" y="586"/>
                  </a:lnTo>
                  <a:lnTo>
                    <a:pt x="1016" y="567"/>
                  </a:lnTo>
                  <a:lnTo>
                    <a:pt x="1013" y="548"/>
                  </a:lnTo>
                  <a:lnTo>
                    <a:pt x="1013" y="543"/>
                  </a:lnTo>
                  <a:lnTo>
                    <a:pt x="1016" y="539"/>
                  </a:lnTo>
                  <a:lnTo>
                    <a:pt x="1021" y="531"/>
                  </a:lnTo>
                  <a:lnTo>
                    <a:pt x="1025" y="524"/>
                  </a:lnTo>
                  <a:lnTo>
                    <a:pt x="1037" y="510"/>
                  </a:lnTo>
                  <a:lnTo>
                    <a:pt x="1039" y="503"/>
                  </a:lnTo>
                  <a:lnTo>
                    <a:pt x="1044" y="498"/>
                  </a:lnTo>
                  <a:lnTo>
                    <a:pt x="1044" y="494"/>
                  </a:lnTo>
                  <a:lnTo>
                    <a:pt x="1049" y="491"/>
                  </a:lnTo>
                  <a:lnTo>
                    <a:pt x="1056" y="487"/>
                  </a:lnTo>
                  <a:lnTo>
                    <a:pt x="1058" y="484"/>
                  </a:lnTo>
                  <a:lnTo>
                    <a:pt x="1063" y="484"/>
                  </a:lnTo>
                  <a:lnTo>
                    <a:pt x="1068" y="484"/>
                  </a:lnTo>
                  <a:lnTo>
                    <a:pt x="1075" y="487"/>
                  </a:lnTo>
                  <a:lnTo>
                    <a:pt x="1084" y="489"/>
                  </a:lnTo>
                  <a:lnTo>
                    <a:pt x="1094" y="489"/>
                  </a:lnTo>
                  <a:lnTo>
                    <a:pt x="1106" y="489"/>
                  </a:lnTo>
                  <a:lnTo>
                    <a:pt x="1117" y="489"/>
                  </a:lnTo>
                  <a:lnTo>
                    <a:pt x="1127" y="487"/>
                  </a:lnTo>
                  <a:lnTo>
                    <a:pt x="1139" y="487"/>
                  </a:lnTo>
                  <a:lnTo>
                    <a:pt x="1150" y="487"/>
                  </a:lnTo>
                  <a:lnTo>
                    <a:pt x="1162" y="489"/>
                  </a:lnTo>
                  <a:lnTo>
                    <a:pt x="1172" y="491"/>
                  </a:lnTo>
                  <a:lnTo>
                    <a:pt x="1174" y="491"/>
                  </a:lnTo>
                  <a:lnTo>
                    <a:pt x="1174" y="491"/>
                  </a:lnTo>
                  <a:lnTo>
                    <a:pt x="1174" y="491"/>
                  </a:lnTo>
                  <a:lnTo>
                    <a:pt x="1179" y="494"/>
                  </a:lnTo>
                  <a:lnTo>
                    <a:pt x="1184" y="494"/>
                  </a:lnTo>
                  <a:lnTo>
                    <a:pt x="1188" y="494"/>
                  </a:lnTo>
                  <a:lnTo>
                    <a:pt x="1188" y="494"/>
                  </a:lnTo>
                  <a:lnTo>
                    <a:pt x="1191" y="494"/>
                  </a:lnTo>
                  <a:lnTo>
                    <a:pt x="1193" y="491"/>
                  </a:lnTo>
                  <a:lnTo>
                    <a:pt x="1195" y="491"/>
                  </a:lnTo>
                  <a:lnTo>
                    <a:pt x="1195" y="489"/>
                  </a:lnTo>
                  <a:lnTo>
                    <a:pt x="1195" y="489"/>
                  </a:lnTo>
                  <a:lnTo>
                    <a:pt x="1198" y="489"/>
                  </a:lnTo>
                  <a:lnTo>
                    <a:pt x="1198" y="489"/>
                  </a:lnTo>
                  <a:lnTo>
                    <a:pt x="1202" y="487"/>
                  </a:lnTo>
                  <a:lnTo>
                    <a:pt x="1205" y="484"/>
                  </a:lnTo>
                  <a:lnTo>
                    <a:pt x="1207" y="482"/>
                  </a:lnTo>
                  <a:lnTo>
                    <a:pt x="1212" y="477"/>
                  </a:lnTo>
                  <a:lnTo>
                    <a:pt x="1214" y="472"/>
                  </a:lnTo>
                  <a:lnTo>
                    <a:pt x="1217" y="468"/>
                  </a:lnTo>
                  <a:lnTo>
                    <a:pt x="1221" y="463"/>
                  </a:lnTo>
                  <a:lnTo>
                    <a:pt x="1226" y="458"/>
                  </a:lnTo>
                  <a:lnTo>
                    <a:pt x="1228" y="451"/>
                  </a:lnTo>
                  <a:lnTo>
                    <a:pt x="1231" y="449"/>
                  </a:lnTo>
                  <a:lnTo>
                    <a:pt x="1233" y="446"/>
                  </a:lnTo>
                  <a:lnTo>
                    <a:pt x="1238" y="442"/>
                  </a:lnTo>
                  <a:lnTo>
                    <a:pt x="1245" y="435"/>
                  </a:lnTo>
                  <a:lnTo>
                    <a:pt x="1254" y="430"/>
                  </a:lnTo>
                  <a:lnTo>
                    <a:pt x="1257" y="428"/>
                  </a:lnTo>
                  <a:lnTo>
                    <a:pt x="1257" y="425"/>
                  </a:lnTo>
                  <a:lnTo>
                    <a:pt x="1259" y="423"/>
                  </a:lnTo>
                  <a:lnTo>
                    <a:pt x="1259" y="420"/>
                  </a:lnTo>
                  <a:lnTo>
                    <a:pt x="1259" y="420"/>
                  </a:lnTo>
                  <a:lnTo>
                    <a:pt x="1259" y="420"/>
                  </a:lnTo>
                  <a:lnTo>
                    <a:pt x="1261" y="420"/>
                  </a:lnTo>
                  <a:lnTo>
                    <a:pt x="1261" y="418"/>
                  </a:lnTo>
                  <a:lnTo>
                    <a:pt x="1261" y="416"/>
                  </a:lnTo>
                  <a:lnTo>
                    <a:pt x="1261" y="416"/>
                  </a:lnTo>
                  <a:lnTo>
                    <a:pt x="1261" y="416"/>
                  </a:lnTo>
                  <a:lnTo>
                    <a:pt x="1261" y="413"/>
                  </a:lnTo>
                  <a:lnTo>
                    <a:pt x="1261" y="413"/>
                  </a:lnTo>
                  <a:lnTo>
                    <a:pt x="1261" y="413"/>
                  </a:lnTo>
                  <a:lnTo>
                    <a:pt x="1261" y="413"/>
                  </a:lnTo>
                  <a:lnTo>
                    <a:pt x="1261" y="409"/>
                  </a:lnTo>
                  <a:lnTo>
                    <a:pt x="1261" y="406"/>
                  </a:lnTo>
                  <a:lnTo>
                    <a:pt x="1259" y="399"/>
                  </a:lnTo>
                  <a:lnTo>
                    <a:pt x="1257" y="390"/>
                  </a:lnTo>
                  <a:lnTo>
                    <a:pt x="1254" y="385"/>
                  </a:lnTo>
                  <a:lnTo>
                    <a:pt x="1254" y="383"/>
                  </a:lnTo>
                  <a:lnTo>
                    <a:pt x="1252" y="378"/>
                  </a:lnTo>
                  <a:lnTo>
                    <a:pt x="1252" y="373"/>
                  </a:lnTo>
                  <a:lnTo>
                    <a:pt x="1247" y="366"/>
                  </a:lnTo>
                  <a:lnTo>
                    <a:pt x="1243" y="359"/>
                  </a:lnTo>
                  <a:lnTo>
                    <a:pt x="1240" y="354"/>
                  </a:lnTo>
                  <a:lnTo>
                    <a:pt x="1240" y="350"/>
                  </a:lnTo>
                  <a:lnTo>
                    <a:pt x="1240" y="345"/>
                  </a:lnTo>
                  <a:lnTo>
                    <a:pt x="1240" y="340"/>
                  </a:lnTo>
                  <a:lnTo>
                    <a:pt x="1243" y="331"/>
                  </a:lnTo>
                  <a:lnTo>
                    <a:pt x="1240" y="317"/>
                  </a:lnTo>
                  <a:lnTo>
                    <a:pt x="1238" y="305"/>
                  </a:lnTo>
                  <a:lnTo>
                    <a:pt x="1235" y="293"/>
                  </a:lnTo>
                  <a:lnTo>
                    <a:pt x="1231" y="281"/>
                  </a:lnTo>
                  <a:lnTo>
                    <a:pt x="1228" y="272"/>
                  </a:lnTo>
                  <a:lnTo>
                    <a:pt x="1226" y="265"/>
                  </a:lnTo>
                  <a:lnTo>
                    <a:pt x="1226" y="241"/>
                  </a:lnTo>
                  <a:lnTo>
                    <a:pt x="1226" y="222"/>
                  </a:lnTo>
                  <a:lnTo>
                    <a:pt x="1226" y="220"/>
                  </a:lnTo>
                  <a:lnTo>
                    <a:pt x="1228" y="217"/>
                  </a:lnTo>
                  <a:lnTo>
                    <a:pt x="1231" y="215"/>
                  </a:lnTo>
                  <a:lnTo>
                    <a:pt x="1233" y="215"/>
                  </a:lnTo>
                  <a:lnTo>
                    <a:pt x="1233" y="215"/>
                  </a:lnTo>
                  <a:lnTo>
                    <a:pt x="1238" y="213"/>
                  </a:lnTo>
                  <a:lnTo>
                    <a:pt x="1238" y="210"/>
                  </a:lnTo>
                  <a:lnTo>
                    <a:pt x="1240" y="210"/>
                  </a:lnTo>
                  <a:lnTo>
                    <a:pt x="1240" y="208"/>
                  </a:lnTo>
                  <a:lnTo>
                    <a:pt x="1240" y="208"/>
                  </a:lnTo>
                  <a:lnTo>
                    <a:pt x="1243" y="203"/>
                  </a:lnTo>
                  <a:lnTo>
                    <a:pt x="1245" y="198"/>
                  </a:lnTo>
                  <a:lnTo>
                    <a:pt x="1247" y="194"/>
                  </a:lnTo>
                  <a:lnTo>
                    <a:pt x="1250" y="191"/>
                  </a:lnTo>
                  <a:lnTo>
                    <a:pt x="1252" y="184"/>
                  </a:lnTo>
                  <a:lnTo>
                    <a:pt x="1254" y="179"/>
                  </a:lnTo>
                  <a:lnTo>
                    <a:pt x="1261" y="172"/>
                  </a:lnTo>
                  <a:lnTo>
                    <a:pt x="1266" y="168"/>
                  </a:lnTo>
                  <a:lnTo>
                    <a:pt x="1278" y="161"/>
                  </a:lnTo>
                  <a:lnTo>
                    <a:pt x="1287" y="156"/>
                  </a:lnTo>
                  <a:lnTo>
                    <a:pt x="1287" y="154"/>
                  </a:lnTo>
                  <a:lnTo>
                    <a:pt x="1290" y="151"/>
                  </a:lnTo>
                  <a:lnTo>
                    <a:pt x="1292" y="151"/>
                  </a:lnTo>
                  <a:lnTo>
                    <a:pt x="1292" y="149"/>
                  </a:lnTo>
                  <a:lnTo>
                    <a:pt x="1292" y="149"/>
                  </a:lnTo>
                  <a:lnTo>
                    <a:pt x="1295" y="144"/>
                  </a:lnTo>
                  <a:lnTo>
                    <a:pt x="1295" y="142"/>
                  </a:lnTo>
                  <a:lnTo>
                    <a:pt x="1292" y="135"/>
                  </a:lnTo>
                  <a:lnTo>
                    <a:pt x="1290" y="132"/>
                  </a:lnTo>
                  <a:lnTo>
                    <a:pt x="1290" y="130"/>
                  </a:lnTo>
                  <a:lnTo>
                    <a:pt x="1285" y="125"/>
                  </a:lnTo>
                  <a:lnTo>
                    <a:pt x="1285" y="123"/>
                  </a:lnTo>
                  <a:lnTo>
                    <a:pt x="1283" y="118"/>
                  </a:lnTo>
                  <a:lnTo>
                    <a:pt x="1280" y="80"/>
                  </a:lnTo>
                  <a:lnTo>
                    <a:pt x="1278" y="68"/>
                  </a:lnTo>
                  <a:lnTo>
                    <a:pt x="1276" y="59"/>
                  </a:lnTo>
                  <a:lnTo>
                    <a:pt x="1273" y="50"/>
                  </a:lnTo>
                  <a:lnTo>
                    <a:pt x="1271" y="40"/>
                  </a:lnTo>
                  <a:lnTo>
                    <a:pt x="1266" y="33"/>
                  </a:lnTo>
                  <a:lnTo>
                    <a:pt x="1259" y="26"/>
                  </a:lnTo>
                  <a:lnTo>
                    <a:pt x="1254" y="19"/>
                  </a:lnTo>
                  <a:lnTo>
                    <a:pt x="1247" y="14"/>
                  </a:lnTo>
                  <a:lnTo>
                    <a:pt x="1245" y="12"/>
                  </a:lnTo>
                  <a:lnTo>
                    <a:pt x="1243" y="9"/>
                  </a:lnTo>
                  <a:lnTo>
                    <a:pt x="1240" y="7"/>
                  </a:lnTo>
                  <a:lnTo>
                    <a:pt x="1240" y="5"/>
                  </a:lnTo>
                  <a:lnTo>
                    <a:pt x="1238" y="5"/>
                  </a:lnTo>
                  <a:lnTo>
                    <a:pt x="1238" y="2"/>
                  </a:lnTo>
                  <a:lnTo>
                    <a:pt x="1235" y="0"/>
                  </a:lnTo>
                  <a:lnTo>
                    <a:pt x="1238" y="0"/>
                  </a:lnTo>
                  <a:lnTo>
                    <a:pt x="1219" y="5"/>
                  </a:lnTo>
                  <a:lnTo>
                    <a:pt x="1212" y="7"/>
                  </a:lnTo>
                  <a:lnTo>
                    <a:pt x="1205" y="14"/>
                  </a:lnTo>
                  <a:lnTo>
                    <a:pt x="1184" y="35"/>
                  </a:lnTo>
                  <a:lnTo>
                    <a:pt x="1167" y="59"/>
                  </a:lnTo>
                  <a:lnTo>
                    <a:pt x="1162" y="66"/>
                  </a:lnTo>
                  <a:lnTo>
                    <a:pt x="1160" y="68"/>
                  </a:lnTo>
                  <a:lnTo>
                    <a:pt x="1158" y="71"/>
                  </a:lnTo>
                  <a:lnTo>
                    <a:pt x="1143" y="80"/>
                  </a:lnTo>
                  <a:lnTo>
                    <a:pt x="1132" y="90"/>
                  </a:lnTo>
                  <a:lnTo>
                    <a:pt x="1117" y="97"/>
                  </a:lnTo>
                  <a:lnTo>
                    <a:pt x="1101" y="106"/>
                  </a:lnTo>
                  <a:lnTo>
                    <a:pt x="1084" y="116"/>
                  </a:lnTo>
                  <a:lnTo>
                    <a:pt x="1068" y="125"/>
                  </a:lnTo>
                  <a:lnTo>
                    <a:pt x="1056" y="135"/>
                  </a:lnTo>
                  <a:lnTo>
                    <a:pt x="1044" y="146"/>
                  </a:lnTo>
                  <a:lnTo>
                    <a:pt x="1039" y="151"/>
                  </a:lnTo>
                  <a:lnTo>
                    <a:pt x="1037" y="154"/>
                  </a:lnTo>
                  <a:lnTo>
                    <a:pt x="1035" y="154"/>
                  </a:lnTo>
                  <a:lnTo>
                    <a:pt x="1032" y="156"/>
                  </a:lnTo>
                  <a:lnTo>
                    <a:pt x="1032" y="156"/>
                  </a:lnTo>
                  <a:lnTo>
                    <a:pt x="1025" y="161"/>
                  </a:lnTo>
                  <a:lnTo>
                    <a:pt x="1021" y="161"/>
                  </a:lnTo>
                  <a:lnTo>
                    <a:pt x="1016" y="163"/>
                  </a:lnTo>
                  <a:lnTo>
                    <a:pt x="1011" y="163"/>
                  </a:lnTo>
                  <a:lnTo>
                    <a:pt x="1006" y="165"/>
                  </a:lnTo>
                  <a:lnTo>
                    <a:pt x="1004" y="165"/>
                  </a:lnTo>
                  <a:lnTo>
                    <a:pt x="995" y="168"/>
                  </a:lnTo>
                  <a:lnTo>
                    <a:pt x="983" y="170"/>
                  </a:lnTo>
                  <a:lnTo>
                    <a:pt x="978" y="170"/>
                  </a:lnTo>
                  <a:lnTo>
                    <a:pt x="973" y="170"/>
                  </a:lnTo>
                  <a:lnTo>
                    <a:pt x="933" y="177"/>
                  </a:lnTo>
                  <a:lnTo>
                    <a:pt x="895" y="184"/>
                  </a:lnTo>
                  <a:lnTo>
                    <a:pt x="891" y="187"/>
                  </a:lnTo>
                  <a:lnTo>
                    <a:pt x="886" y="187"/>
                  </a:lnTo>
                  <a:lnTo>
                    <a:pt x="876" y="191"/>
                  </a:lnTo>
                  <a:lnTo>
                    <a:pt x="872" y="191"/>
                  </a:lnTo>
                  <a:lnTo>
                    <a:pt x="867" y="191"/>
                  </a:lnTo>
                  <a:lnTo>
                    <a:pt x="858" y="194"/>
                  </a:lnTo>
                  <a:lnTo>
                    <a:pt x="853" y="196"/>
                  </a:lnTo>
                  <a:lnTo>
                    <a:pt x="848" y="198"/>
                  </a:lnTo>
                  <a:lnTo>
                    <a:pt x="841" y="203"/>
                  </a:lnTo>
                  <a:lnTo>
                    <a:pt x="834" y="213"/>
                  </a:lnTo>
                  <a:lnTo>
                    <a:pt x="832" y="215"/>
                  </a:lnTo>
                  <a:lnTo>
                    <a:pt x="829" y="220"/>
                  </a:lnTo>
                  <a:lnTo>
                    <a:pt x="822" y="224"/>
                  </a:lnTo>
                  <a:lnTo>
                    <a:pt x="817" y="229"/>
                  </a:lnTo>
                  <a:lnTo>
                    <a:pt x="810" y="234"/>
                  </a:lnTo>
                  <a:lnTo>
                    <a:pt x="803" y="241"/>
                  </a:lnTo>
                  <a:lnTo>
                    <a:pt x="801" y="241"/>
                  </a:lnTo>
                  <a:lnTo>
                    <a:pt x="799" y="243"/>
                  </a:lnTo>
                  <a:lnTo>
                    <a:pt x="799" y="243"/>
                  </a:lnTo>
                  <a:lnTo>
                    <a:pt x="796" y="243"/>
                  </a:lnTo>
                  <a:lnTo>
                    <a:pt x="794" y="246"/>
                  </a:lnTo>
                  <a:lnTo>
                    <a:pt x="791" y="248"/>
                  </a:lnTo>
                  <a:lnTo>
                    <a:pt x="791" y="248"/>
                  </a:lnTo>
                  <a:lnTo>
                    <a:pt x="789" y="248"/>
                  </a:lnTo>
                  <a:lnTo>
                    <a:pt x="787" y="250"/>
                  </a:lnTo>
                  <a:lnTo>
                    <a:pt x="782" y="250"/>
                  </a:lnTo>
                  <a:lnTo>
                    <a:pt x="777" y="253"/>
                  </a:lnTo>
                  <a:lnTo>
                    <a:pt x="775" y="253"/>
                  </a:lnTo>
                  <a:lnTo>
                    <a:pt x="765" y="255"/>
                  </a:lnTo>
                  <a:lnTo>
                    <a:pt x="761" y="255"/>
                  </a:lnTo>
                  <a:lnTo>
                    <a:pt x="758" y="255"/>
                  </a:lnTo>
                  <a:lnTo>
                    <a:pt x="756" y="255"/>
                  </a:lnTo>
                  <a:lnTo>
                    <a:pt x="749" y="255"/>
                  </a:lnTo>
                  <a:lnTo>
                    <a:pt x="742" y="255"/>
                  </a:lnTo>
                  <a:lnTo>
                    <a:pt x="732" y="255"/>
                  </a:lnTo>
                  <a:lnTo>
                    <a:pt x="728" y="255"/>
                  </a:lnTo>
                  <a:lnTo>
                    <a:pt x="723" y="255"/>
                  </a:lnTo>
                  <a:lnTo>
                    <a:pt x="721" y="253"/>
                  </a:lnTo>
                  <a:lnTo>
                    <a:pt x="718" y="250"/>
                  </a:lnTo>
                  <a:lnTo>
                    <a:pt x="713" y="248"/>
                  </a:lnTo>
                  <a:lnTo>
                    <a:pt x="711" y="243"/>
                  </a:lnTo>
                  <a:lnTo>
                    <a:pt x="711" y="236"/>
                  </a:lnTo>
                  <a:lnTo>
                    <a:pt x="709" y="234"/>
                  </a:lnTo>
                  <a:lnTo>
                    <a:pt x="711" y="229"/>
                  </a:lnTo>
                  <a:lnTo>
                    <a:pt x="709" y="227"/>
                  </a:lnTo>
                  <a:lnTo>
                    <a:pt x="709" y="224"/>
                  </a:lnTo>
                  <a:lnTo>
                    <a:pt x="706" y="222"/>
                  </a:lnTo>
                  <a:lnTo>
                    <a:pt x="704" y="220"/>
                  </a:lnTo>
                  <a:lnTo>
                    <a:pt x="699" y="215"/>
                  </a:lnTo>
                  <a:lnTo>
                    <a:pt x="692" y="215"/>
                  </a:lnTo>
                  <a:lnTo>
                    <a:pt x="690" y="213"/>
                  </a:lnTo>
                  <a:lnTo>
                    <a:pt x="685" y="213"/>
                  </a:lnTo>
                  <a:lnTo>
                    <a:pt x="673" y="210"/>
                  </a:lnTo>
                  <a:lnTo>
                    <a:pt x="664" y="210"/>
                  </a:lnTo>
                  <a:lnTo>
                    <a:pt x="654" y="213"/>
                  </a:lnTo>
                  <a:lnTo>
                    <a:pt x="645" y="215"/>
                  </a:lnTo>
                  <a:lnTo>
                    <a:pt x="633" y="217"/>
                  </a:lnTo>
                  <a:lnTo>
                    <a:pt x="624" y="222"/>
                  </a:lnTo>
                  <a:lnTo>
                    <a:pt x="614" y="224"/>
                  </a:lnTo>
                  <a:lnTo>
                    <a:pt x="602" y="229"/>
                  </a:lnTo>
                  <a:lnTo>
                    <a:pt x="602" y="205"/>
                  </a:lnTo>
                  <a:lnTo>
                    <a:pt x="605" y="182"/>
                  </a:lnTo>
                  <a:lnTo>
                    <a:pt x="605" y="172"/>
                  </a:lnTo>
                  <a:lnTo>
                    <a:pt x="607" y="151"/>
                  </a:lnTo>
                  <a:lnTo>
                    <a:pt x="607" y="130"/>
                  </a:lnTo>
                  <a:lnTo>
                    <a:pt x="607" y="120"/>
                  </a:lnTo>
                  <a:lnTo>
                    <a:pt x="605" y="109"/>
                  </a:lnTo>
                  <a:lnTo>
                    <a:pt x="602" y="99"/>
                  </a:lnTo>
                  <a:lnTo>
                    <a:pt x="600" y="90"/>
                  </a:lnTo>
                  <a:lnTo>
                    <a:pt x="600" y="85"/>
                  </a:lnTo>
                  <a:lnTo>
                    <a:pt x="598" y="83"/>
                  </a:lnTo>
                  <a:lnTo>
                    <a:pt x="591" y="78"/>
                  </a:lnTo>
                  <a:lnTo>
                    <a:pt x="588" y="76"/>
                  </a:lnTo>
                  <a:lnTo>
                    <a:pt x="584" y="73"/>
                  </a:lnTo>
                  <a:lnTo>
                    <a:pt x="579" y="73"/>
                  </a:lnTo>
                  <a:lnTo>
                    <a:pt x="574" y="73"/>
                  </a:lnTo>
                  <a:lnTo>
                    <a:pt x="569" y="73"/>
                  </a:lnTo>
                  <a:lnTo>
                    <a:pt x="567" y="71"/>
                  </a:lnTo>
                  <a:lnTo>
                    <a:pt x="567" y="71"/>
                  </a:lnTo>
                  <a:lnTo>
                    <a:pt x="562" y="71"/>
                  </a:lnTo>
                  <a:lnTo>
                    <a:pt x="560" y="71"/>
                  </a:lnTo>
                  <a:lnTo>
                    <a:pt x="560" y="71"/>
                  </a:lnTo>
                  <a:lnTo>
                    <a:pt x="536" y="64"/>
                  </a:lnTo>
                  <a:lnTo>
                    <a:pt x="513" y="57"/>
                  </a:lnTo>
                  <a:lnTo>
                    <a:pt x="508" y="54"/>
                  </a:lnTo>
                  <a:lnTo>
                    <a:pt x="503" y="52"/>
                  </a:lnTo>
                  <a:lnTo>
                    <a:pt x="501" y="50"/>
                  </a:lnTo>
                  <a:lnTo>
                    <a:pt x="491" y="40"/>
                  </a:lnTo>
                  <a:lnTo>
                    <a:pt x="482" y="33"/>
                  </a:lnTo>
                  <a:lnTo>
                    <a:pt x="475" y="26"/>
                  </a:lnTo>
                  <a:lnTo>
                    <a:pt x="470" y="21"/>
                  </a:lnTo>
                  <a:lnTo>
                    <a:pt x="463" y="14"/>
                  </a:lnTo>
                  <a:lnTo>
                    <a:pt x="456" y="9"/>
                  </a:lnTo>
                  <a:lnTo>
                    <a:pt x="449" y="7"/>
                  </a:lnTo>
                  <a:lnTo>
                    <a:pt x="439" y="5"/>
                  </a:lnTo>
                  <a:lnTo>
                    <a:pt x="432" y="2"/>
                  </a:lnTo>
                  <a:lnTo>
                    <a:pt x="423" y="0"/>
                  </a:lnTo>
                  <a:lnTo>
                    <a:pt x="414" y="0"/>
                  </a:lnTo>
                  <a:lnTo>
                    <a:pt x="359" y="0"/>
                  </a:lnTo>
                  <a:lnTo>
                    <a:pt x="333" y="2"/>
                  </a:lnTo>
                  <a:lnTo>
                    <a:pt x="307" y="5"/>
                  </a:lnTo>
                  <a:lnTo>
                    <a:pt x="300" y="7"/>
                  </a:lnTo>
                  <a:lnTo>
                    <a:pt x="293" y="9"/>
                  </a:lnTo>
                  <a:lnTo>
                    <a:pt x="293" y="9"/>
                  </a:lnTo>
                  <a:close/>
                </a:path>
              </a:pathLst>
            </a:custGeom>
            <a:solidFill>
              <a:schemeClr val="bg2"/>
            </a:solidFill>
            <a:ln w="9525">
              <a:noFill/>
              <a:round/>
              <a:headEnd/>
              <a:tailEnd/>
            </a:ln>
          </p:spPr>
          <p:txBody>
            <a:bodyPr/>
            <a:lstStyle/>
            <a:p>
              <a:pPr>
                <a:defRPr/>
              </a:pPr>
              <a:endParaRPr lang="en-US" dirty="0">
                <a:solidFill>
                  <a:schemeClr val="bg1"/>
                </a:solidFill>
              </a:endParaRPr>
            </a:p>
          </p:txBody>
        </p:sp>
        <p:sp>
          <p:nvSpPr>
            <p:cNvPr id="99" name="Freeform 149">
              <a:extLst>
                <a:ext uri="{FF2B5EF4-FFF2-40B4-BE49-F238E27FC236}">
                  <a16:creationId xmlns:a16="http://schemas.microsoft.com/office/drawing/2014/main" id="{9A5D1296-2BCB-4A7B-97CE-EDBDD080D044}"/>
                </a:ext>
              </a:extLst>
            </p:cNvPr>
            <p:cNvSpPr>
              <a:spLocks/>
            </p:cNvSpPr>
            <p:nvPr/>
          </p:nvSpPr>
          <p:spPr bwMode="auto">
            <a:xfrm>
              <a:off x="9747740" y="7067503"/>
              <a:ext cx="1083275" cy="753435"/>
            </a:xfrm>
            <a:custGeom>
              <a:avLst/>
              <a:gdLst/>
              <a:ahLst/>
              <a:cxnLst>
                <a:cxn ang="0">
                  <a:pos x="846" y="35"/>
                </a:cxn>
                <a:cxn ang="0">
                  <a:pos x="737" y="120"/>
                </a:cxn>
                <a:cxn ang="0">
                  <a:pos x="693" y="163"/>
                </a:cxn>
                <a:cxn ang="0">
                  <a:pos x="563" y="127"/>
                </a:cxn>
                <a:cxn ang="0">
                  <a:pos x="577" y="2"/>
                </a:cxn>
                <a:cxn ang="0">
                  <a:pos x="445" y="33"/>
                </a:cxn>
                <a:cxn ang="0">
                  <a:pos x="411" y="61"/>
                </a:cxn>
                <a:cxn ang="0">
                  <a:pos x="411" y="139"/>
                </a:cxn>
                <a:cxn ang="0">
                  <a:pos x="423" y="224"/>
                </a:cxn>
                <a:cxn ang="0">
                  <a:pos x="409" y="245"/>
                </a:cxn>
                <a:cxn ang="0">
                  <a:pos x="369" y="245"/>
                </a:cxn>
                <a:cxn ang="0">
                  <a:pos x="265" y="179"/>
                </a:cxn>
                <a:cxn ang="0">
                  <a:pos x="234" y="205"/>
                </a:cxn>
                <a:cxn ang="0">
                  <a:pos x="282" y="335"/>
                </a:cxn>
                <a:cxn ang="0">
                  <a:pos x="227" y="399"/>
                </a:cxn>
                <a:cxn ang="0">
                  <a:pos x="225" y="496"/>
                </a:cxn>
                <a:cxn ang="0">
                  <a:pos x="248" y="600"/>
                </a:cxn>
                <a:cxn ang="0">
                  <a:pos x="241" y="621"/>
                </a:cxn>
                <a:cxn ang="0">
                  <a:pos x="182" y="680"/>
                </a:cxn>
                <a:cxn ang="0">
                  <a:pos x="114" y="678"/>
                </a:cxn>
                <a:cxn ang="0">
                  <a:pos x="8" y="722"/>
                </a:cxn>
                <a:cxn ang="0">
                  <a:pos x="38" y="836"/>
                </a:cxn>
                <a:cxn ang="0">
                  <a:pos x="154" y="852"/>
                </a:cxn>
                <a:cxn ang="0">
                  <a:pos x="232" y="904"/>
                </a:cxn>
                <a:cxn ang="0">
                  <a:pos x="277" y="949"/>
                </a:cxn>
                <a:cxn ang="0">
                  <a:pos x="308" y="994"/>
                </a:cxn>
                <a:cxn ang="0">
                  <a:pos x="350" y="963"/>
                </a:cxn>
                <a:cxn ang="0">
                  <a:pos x="419" y="987"/>
                </a:cxn>
                <a:cxn ang="0">
                  <a:pos x="435" y="994"/>
                </a:cxn>
                <a:cxn ang="0">
                  <a:pos x="508" y="987"/>
                </a:cxn>
                <a:cxn ang="0">
                  <a:pos x="643" y="1004"/>
                </a:cxn>
                <a:cxn ang="0">
                  <a:pos x="704" y="982"/>
                </a:cxn>
                <a:cxn ang="0">
                  <a:pos x="749" y="999"/>
                </a:cxn>
                <a:cxn ang="0">
                  <a:pos x="744" y="1011"/>
                </a:cxn>
                <a:cxn ang="0">
                  <a:pos x="808" y="1041"/>
                </a:cxn>
                <a:cxn ang="0">
                  <a:pos x="948" y="985"/>
                </a:cxn>
                <a:cxn ang="0">
                  <a:pos x="997" y="1006"/>
                </a:cxn>
                <a:cxn ang="0">
                  <a:pos x="1070" y="937"/>
                </a:cxn>
                <a:cxn ang="0">
                  <a:pos x="1146" y="914"/>
                </a:cxn>
                <a:cxn ang="0">
                  <a:pos x="1224" y="886"/>
                </a:cxn>
                <a:cxn ang="0">
                  <a:pos x="1269" y="857"/>
                </a:cxn>
                <a:cxn ang="0">
                  <a:pos x="1314" y="857"/>
                </a:cxn>
                <a:cxn ang="0">
                  <a:pos x="1361" y="805"/>
                </a:cxn>
                <a:cxn ang="0">
                  <a:pos x="1321" y="715"/>
                </a:cxn>
                <a:cxn ang="0">
                  <a:pos x="1349" y="593"/>
                </a:cxn>
                <a:cxn ang="0">
                  <a:pos x="1363" y="522"/>
                </a:cxn>
                <a:cxn ang="0">
                  <a:pos x="1250" y="491"/>
                </a:cxn>
                <a:cxn ang="0">
                  <a:pos x="1274" y="404"/>
                </a:cxn>
                <a:cxn ang="0">
                  <a:pos x="1215" y="302"/>
                </a:cxn>
                <a:cxn ang="0">
                  <a:pos x="1266" y="245"/>
                </a:cxn>
                <a:cxn ang="0">
                  <a:pos x="1205" y="163"/>
                </a:cxn>
                <a:cxn ang="0">
                  <a:pos x="1181" y="120"/>
                </a:cxn>
                <a:cxn ang="0">
                  <a:pos x="1146" y="189"/>
                </a:cxn>
                <a:cxn ang="0">
                  <a:pos x="1113" y="219"/>
                </a:cxn>
                <a:cxn ang="0">
                  <a:pos x="1073" y="182"/>
                </a:cxn>
                <a:cxn ang="0">
                  <a:pos x="1035" y="215"/>
                </a:cxn>
                <a:cxn ang="0">
                  <a:pos x="1009" y="255"/>
                </a:cxn>
                <a:cxn ang="0">
                  <a:pos x="933" y="229"/>
                </a:cxn>
                <a:cxn ang="0">
                  <a:pos x="912" y="186"/>
                </a:cxn>
                <a:cxn ang="0">
                  <a:pos x="943" y="134"/>
                </a:cxn>
                <a:cxn ang="0">
                  <a:pos x="926" y="75"/>
                </a:cxn>
              </a:cxnLst>
              <a:rect l="0" t="0" r="r" b="b"/>
              <a:pathLst>
                <a:path w="1373" h="1044">
                  <a:moveTo>
                    <a:pt x="926" y="70"/>
                  </a:moveTo>
                  <a:lnTo>
                    <a:pt x="926" y="63"/>
                  </a:lnTo>
                  <a:lnTo>
                    <a:pt x="926" y="56"/>
                  </a:lnTo>
                  <a:lnTo>
                    <a:pt x="924" y="49"/>
                  </a:lnTo>
                  <a:lnTo>
                    <a:pt x="922" y="42"/>
                  </a:lnTo>
                  <a:lnTo>
                    <a:pt x="917" y="37"/>
                  </a:lnTo>
                  <a:lnTo>
                    <a:pt x="912" y="33"/>
                  </a:lnTo>
                  <a:lnTo>
                    <a:pt x="907" y="30"/>
                  </a:lnTo>
                  <a:lnTo>
                    <a:pt x="900" y="28"/>
                  </a:lnTo>
                  <a:lnTo>
                    <a:pt x="891" y="26"/>
                  </a:lnTo>
                  <a:lnTo>
                    <a:pt x="881" y="23"/>
                  </a:lnTo>
                  <a:lnTo>
                    <a:pt x="874" y="23"/>
                  </a:lnTo>
                  <a:lnTo>
                    <a:pt x="865" y="23"/>
                  </a:lnTo>
                  <a:lnTo>
                    <a:pt x="858" y="28"/>
                  </a:lnTo>
                  <a:lnTo>
                    <a:pt x="853" y="30"/>
                  </a:lnTo>
                  <a:lnTo>
                    <a:pt x="846" y="35"/>
                  </a:lnTo>
                  <a:lnTo>
                    <a:pt x="841" y="42"/>
                  </a:lnTo>
                  <a:lnTo>
                    <a:pt x="839" y="52"/>
                  </a:lnTo>
                  <a:lnTo>
                    <a:pt x="834" y="56"/>
                  </a:lnTo>
                  <a:lnTo>
                    <a:pt x="830" y="61"/>
                  </a:lnTo>
                  <a:lnTo>
                    <a:pt x="825" y="66"/>
                  </a:lnTo>
                  <a:lnTo>
                    <a:pt x="822" y="66"/>
                  </a:lnTo>
                  <a:lnTo>
                    <a:pt x="820" y="68"/>
                  </a:lnTo>
                  <a:lnTo>
                    <a:pt x="808" y="73"/>
                  </a:lnTo>
                  <a:lnTo>
                    <a:pt x="799" y="78"/>
                  </a:lnTo>
                  <a:lnTo>
                    <a:pt x="789" y="80"/>
                  </a:lnTo>
                  <a:lnTo>
                    <a:pt x="775" y="89"/>
                  </a:lnTo>
                  <a:lnTo>
                    <a:pt x="761" y="99"/>
                  </a:lnTo>
                  <a:lnTo>
                    <a:pt x="754" y="106"/>
                  </a:lnTo>
                  <a:lnTo>
                    <a:pt x="749" y="111"/>
                  </a:lnTo>
                  <a:lnTo>
                    <a:pt x="744" y="115"/>
                  </a:lnTo>
                  <a:lnTo>
                    <a:pt x="737" y="120"/>
                  </a:lnTo>
                  <a:lnTo>
                    <a:pt x="730" y="125"/>
                  </a:lnTo>
                  <a:lnTo>
                    <a:pt x="726" y="132"/>
                  </a:lnTo>
                  <a:lnTo>
                    <a:pt x="721" y="139"/>
                  </a:lnTo>
                  <a:lnTo>
                    <a:pt x="719" y="146"/>
                  </a:lnTo>
                  <a:lnTo>
                    <a:pt x="719" y="146"/>
                  </a:lnTo>
                  <a:lnTo>
                    <a:pt x="716" y="146"/>
                  </a:lnTo>
                  <a:lnTo>
                    <a:pt x="716" y="148"/>
                  </a:lnTo>
                  <a:lnTo>
                    <a:pt x="716" y="148"/>
                  </a:lnTo>
                  <a:lnTo>
                    <a:pt x="716" y="151"/>
                  </a:lnTo>
                  <a:lnTo>
                    <a:pt x="714" y="153"/>
                  </a:lnTo>
                  <a:lnTo>
                    <a:pt x="714" y="153"/>
                  </a:lnTo>
                  <a:lnTo>
                    <a:pt x="711" y="156"/>
                  </a:lnTo>
                  <a:lnTo>
                    <a:pt x="707" y="158"/>
                  </a:lnTo>
                  <a:lnTo>
                    <a:pt x="702" y="160"/>
                  </a:lnTo>
                  <a:lnTo>
                    <a:pt x="697" y="163"/>
                  </a:lnTo>
                  <a:lnTo>
                    <a:pt x="693" y="163"/>
                  </a:lnTo>
                  <a:lnTo>
                    <a:pt x="688" y="163"/>
                  </a:lnTo>
                  <a:lnTo>
                    <a:pt x="681" y="163"/>
                  </a:lnTo>
                  <a:lnTo>
                    <a:pt x="674" y="163"/>
                  </a:lnTo>
                  <a:lnTo>
                    <a:pt x="671" y="163"/>
                  </a:lnTo>
                  <a:lnTo>
                    <a:pt x="667" y="163"/>
                  </a:lnTo>
                  <a:lnTo>
                    <a:pt x="624" y="156"/>
                  </a:lnTo>
                  <a:lnTo>
                    <a:pt x="584" y="151"/>
                  </a:lnTo>
                  <a:lnTo>
                    <a:pt x="579" y="148"/>
                  </a:lnTo>
                  <a:lnTo>
                    <a:pt x="577" y="148"/>
                  </a:lnTo>
                  <a:lnTo>
                    <a:pt x="572" y="146"/>
                  </a:lnTo>
                  <a:lnTo>
                    <a:pt x="567" y="144"/>
                  </a:lnTo>
                  <a:lnTo>
                    <a:pt x="565" y="141"/>
                  </a:lnTo>
                  <a:lnTo>
                    <a:pt x="563" y="139"/>
                  </a:lnTo>
                  <a:lnTo>
                    <a:pt x="563" y="137"/>
                  </a:lnTo>
                  <a:lnTo>
                    <a:pt x="563" y="132"/>
                  </a:lnTo>
                  <a:lnTo>
                    <a:pt x="563" y="127"/>
                  </a:lnTo>
                  <a:lnTo>
                    <a:pt x="563" y="122"/>
                  </a:lnTo>
                  <a:lnTo>
                    <a:pt x="565" y="120"/>
                  </a:lnTo>
                  <a:lnTo>
                    <a:pt x="567" y="113"/>
                  </a:lnTo>
                  <a:lnTo>
                    <a:pt x="572" y="106"/>
                  </a:lnTo>
                  <a:lnTo>
                    <a:pt x="577" y="99"/>
                  </a:lnTo>
                  <a:lnTo>
                    <a:pt x="579" y="89"/>
                  </a:lnTo>
                  <a:lnTo>
                    <a:pt x="582" y="82"/>
                  </a:lnTo>
                  <a:lnTo>
                    <a:pt x="584" y="75"/>
                  </a:lnTo>
                  <a:lnTo>
                    <a:pt x="586" y="66"/>
                  </a:lnTo>
                  <a:lnTo>
                    <a:pt x="586" y="59"/>
                  </a:lnTo>
                  <a:lnTo>
                    <a:pt x="589" y="49"/>
                  </a:lnTo>
                  <a:lnTo>
                    <a:pt x="589" y="37"/>
                  </a:lnTo>
                  <a:lnTo>
                    <a:pt x="586" y="26"/>
                  </a:lnTo>
                  <a:lnTo>
                    <a:pt x="584" y="14"/>
                  </a:lnTo>
                  <a:lnTo>
                    <a:pt x="579" y="4"/>
                  </a:lnTo>
                  <a:lnTo>
                    <a:pt x="577" y="2"/>
                  </a:lnTo>
                  <a:lnTo>
                    <a:pt x="574" y="2"/>
                  </a:lnTo>
                  <a:lnTo>
                    <a:pt x="570" y="0"/>
                  </a:lnTo>
                  <a:lnTo>
                    <a:pt x="534" y="2"/>
                  </a:lnTo>
                  <a:lnTo>
                    <a:pt x="518" y="4"/>
                  </a:lnTo>
                  <a:lnTo>
                    <a:pt x="501" y="7"/>
                  </a:lnTo>
                  <a:lnTo>
                    <a:pt x="494" y="9"/>
                  </a:lnTo>
                  <a:lnTo>
                    <a:pt x="489" y="11"/>
                  </a:lnTo>
                  <a:lnTo>
                    <a:pt x="485" y="14"/>
                  </a:lnTo>
                  <a:lnTo>
                    <a:pt x="482" y="16"/>
                  </a:lnTo>
                  <a:lnTo>
                    <a:pt x="480" y="19"/>
                  </a:lnTo>
                  <a:lnTo>
                    <a:pt x="463" y="26"/>
                  </a:lnTo>
                  <a:lnTo>
                    <a:pt x="459" y="28"/>
                  </a:lnTo>
                  <a:lnTo>
                    <a:pt x="456" y="28"/>
                  </a:lnTo>
                  <a:lnTo>
                    <a:pt x="454" y="30"/>
                  </a:lnTo>
                  <a:lnTo>
                    <a:pt x="452" y="30"/>
                  </a:lnTo>
                  <a:lnTo>
                    <a:pt x="445" y="33"/>
                  </a:lnTo>
                  <a:lnTo>
                    <a:pt x="440" y="35"/>
                  </a:lnTo>
                  <a:lnTo>
                    <a:pt x="435" y="37"/>
                  </a:lnTo>
                  <a:lnTo>
                    <a:pt x="433" y="40"/>
                  </a:lnTo>
                  <a:lnTo>
                    <a:pt x="430" y="40"/>
                  </a:lnTo>
                  <a:lnTo>
                    <a:pt x="428" y="42"/>
                  </a:lnTo>
                  <a:lnTo>
                    <a:pt x="426" y="42"/>
                  </a:lnTo>
                  <a:lnTo>
                    <a:pt x="426" y="42"/>
                  </a:lnTo>
                  <a:lnTo>
                    <a:pt x="426" y="42"/>
                  </a:lnTo>
                  <a:lnTo>
                    <a:pt x="426" y="42"/>
                  </a:lnTo>
                  <a:lnTo>
                    <a:pt x="423" y="42"/>
                  </a:lnTo>
                  <a:lnTo>
                    <a:pt x="416" y="42"/>
                  </a:lnTo>
                  <a:lnTo>
                    <a:pt x="414" y="44"/>
                  </a:lnTo>
                  <a:lnTo>
                    <a:pt x="411" y="49"/>
                  </a:lnTo>
                  <a:lnTo>
                    <a:pt x="411" y="54"/>
                  </a:lnTo>
                  <a:lnTo>
                    <a:pt x="411" y="56"/>
                  </a:lnTo>
                  <a:lnTo>
                    <a:pt x="411" y="61"/>
                  </a:lnTo>
                  <a:lnTo>
                    <a:pt x="409" y="63"/>
                  </a:lnTo>
                  <a:lnTo>
                    <a:pt x="404" y="68"/>
                  </a:lnTo>
                  <a:lnTo>
                    <a:pt x="402" y="75"/>
                  </a:lnTo>
                  <a:lnTo>
                    <a:pt x="400" y="80"/>
                  </a:lnTo>
                  <a:lnTo>
                    <a:pt x="397" y="85"/>
                  </a:lnTo>
                  <a:lnTo>
                    <a:pt x="395" y="94"/>
                  </a:lnTo>
                  <a:lnTo>
                    <a:pt x="393" y="99"/>
                  </a:lnTo>
                  <a:lnTo>
                    <a:pt x="393" y="104"/>
                  </a:lnTo>
                  <a:lnTo>
                    <a:pt x="393" y="108"/>
                  </a:lnTo>
                  <a:lnTo>
                    <a:pt x="395" y="113"/>
                  </a:lnTo>
                  <a:lnTo>
                    <a:pt x="395" y="118"/>
                  </a:lnTo>
                  <a:lnTo>
                    <a:pt x="397" y="122"/>
                  </a:lnTo>
                  <a:lnTo>
                    <a:pt x="402" y="130"/>
                  </a:lnTo>
                  <a:lnTo>
                    <a:pt x="407" y="134"/>
                  </a:lnTo>
                  <a:lnTo>
                    <a:pt x="409" y="139"/>
                  </a:lnTo>
                  <a:lnTo>
                    <a:pt x="411" y="139"/>
                  </a:lnTo>
                  <a:lnTo>
                    <a:pt x="411" y="141"/>
                  </a:lnTo>
                  <a:lnTo>
                    <a:pt x="409" y="144"/>
                  </a:lnTo>
                  <a:lnTo>
                    <a:pt x="409" y="148"/>
                  </a:lnTo>
                  <a:lnTo>
                    <a:pt x="407" y="151"/>
                  </a:lnTo>
                  <a:lnTo>
                    <a:pt x="404" y="156"/>
                  </a:lnTo>
                  <a:lnTo>
                    <a:pt x="402" y="165"/>
                  </a:lnTo>
                  <a:lnTo>
                    <a:pt x="402" y="172"/>
                  </a:lnTo>
                  <a:lnTo>
                    <a:pt x="402" y="182"/>
                  </a:lnTo>
                  <a:lnTo>
                    <a:pt x="404" y="189"/>
                  </a:lnTo>
                  <a:lnTo>
                    <a:pt x="407" y="198"/>
                  </a:lnTo>
                  <a:lnTo>
                    <a:pt x="409" y="200"/>
                  </a:lnTo>
                  <a:lnTo>
                    <a:pt x="411" y="205"/>
                  </a:lnTo>
                  <a:lnTo>
                    <a:pt x="419" y="215"/>
                  </a:lnTo>
                  <a:lnTo>
                    <a:pt x="421" y="219"/>
                  </a:lnTo>
                  <a:lnTo>
                    <a:pt x="421" y="222"/>
                  </a:lnTo>
                  <a:lnTo>
                    <a:pt x="423" y="224"/>
                  </a:lnTo>
                  <a:lnTo>
                    <a:pt x="421" y="229"/>
                  </a:lnTo>
                  <a:lnTo>
                    <a:pt x="421" y="229"/>
                  </a:lnTo>
                  <a:lnTo>
                    <a:pt x="421" y="229"/>
                  </a:lnTo>
                  <a:lnTo>
                    <a:pt x="421" y="229"/>
                  </a:lnTo>
                  <a:lnTo>
                    <a:pt x="421" y="231"/>
                  </a:lnTo>
                  <a:lnTo>
                    <a:pt x="421" y="233"/>
                  </a:lnTo>
                  <a:lnTo>
                    <a:pt x="419" y="236"/>
                  </a:lnTo>
                  <a:lnTo>
                    <a:pt x="419" y="238"/>
                  </a:lnTo>
                  <a:lnTo>
                    <a:pt x="416" y="241"/>
                  </a:lnTo>
                  <a:lnTo>
                    <a:pt x="416" y="241"/>
                  </a:lnTo>
                  <a:lnTo>
                    <a:pt x="416" y="241"/>
                  </a:lnTo>
                  <a:lnTo>
                    <a:pt x="416" y="241"/>
                  </a:lnTo>
                  <a:lnTo>
                    <a:pt x="414" y="243"/>
                  </a:lnTo>
                  <a:lnTo>
                    <a:pt x="414" y="245"/>
                  </a:lnTo>
                  <a:lnTo>
                    <a:pt x="409" y="245"/>
                  </a:lnTo>
                  <a:lnTo>
                    <a:pt x="409" y="245"/>
                  </a:lnTo>
                  <a:lnTo>
                    <a:pt x="409" y="245"/>
                  </a:lnTo>
                  <a:lnTo>
                    <a:pt x="409" y="245"/>
                  </a:lnTo>
                  <a:lnTo>
                    <a:pt x="407" y="248"/>
                  </a:lnTo>
                  <a:lnTo>
                    <a:pt x="407" y="248"/>
                  </a:lnTo>
                  <a:lnTo>
                    <a:pt x="404" y="248"/>
                  </a:lnTo>
                  <a:lnTo>
                    <a:pt x="404" y="248"/>
                  </a:lnTo>
                  <a:lnTo>
                    <a:pt x="404" y="248"/>
                  </a:lnTo>
                  <a:lnTo>
                    <a:pt x="402" y="248"/>
                  </a:lnTo>
                  <a:lnTo>
                    <a:pt x="397" y="248"/>
                  </a:lnTo>
                  <a:lnTo>
                    <a:pt x="395" y="248"/>
                  </a:lnTo>
                  <a:lnTo>
                    <a:pt x="395" y="248"/>
                  </a:lnTo>
                  <a:lnTo>
                    <a:pt x="395" y="248"/>
                  </a:lnTo>
                  <a:lnTo>
                    <a:pt x="395" y="250"/>
                  </a:lnTo>
                  <a:lnTo>
                    <a:pt x="390" y="248"/>
                  </a:lnTo>
                  <a:lnTo>
                    <a:pt x="388" y="248"/>
                  </a:lnTo>
                  <a:lnTo>
                    <a:pt x="369" y="245"/>
                  </a:lnTo>
                  <a:lnTo>
                    <a:pt x="355" y="241"/>
                  </a:lnTo>
                  <a:lnTo>
                    <a:pt x="350" y="241"/>
                  </a:lnTo>
                  <a:lnTo>
                    <a:pt x="345" y="238"/>
                  </a:lnTo>
                  <a:lnTo>
                    <a:pt x="341" y="236"/>
                  </a:lnTo>
                  <a:lnTo>
                    <a:pt x="338" y="233"/>
                  </a:lnTo>
                  <a:lnTo>
                    <a:pt x="326" y="222"/>
                  </a:lnTo>
                  <a:lnTo>
                    <a:pt x="322" y="215"/>
                  </a:lnTo>
                  <a:lnTo>
                    <a:pt x="319" y="210"/>
                  </a:lnTo>
                  <a:lnTo>
                    <a:pt x="315" y="203"/>
                  </a:lnTo>
                  <a:lnTo>
                    <a:pt x="312" y="196"/>
                  </a:lnTo>
                  <a:lnTo>
                    <a:pt x="308" y="184"/>
                  </a:lnTo>
                  <a:lnTo>
                    <a:pt x="305" y="179"/>
                  </a:lnTo>
                  <a:lnTo>
                    <a:pt x="303" y="179"/>
                  </a:lnTo>
                  <a:lnTo>
                    <a:pt x="291" y="177"/>
                  </a:lnTo>
                  <a:lnTo>
                    <a:pt x="277" y="179"/>
                  </a:lnTo>
                  <a:lnTo>
                    <a:pt x="265" y="179"/>
                  </a:lnTo>
                  <a:lnTo>
                    <a:pt x="256" y="184"/>
                  </a:lnTo>
                  <a:lnTo>
                    <a:pt x="241" y="189"/>
                  </a:lnTo>
                  <a:lnTo>
                    <a:pt x="241" y="191"/>
                  </a:lnTo>
                  <a:lnTo>
                    <a:pt x="244" y="191"/>
                  </a:lnTo>
                  <a:lnTo>
                    <a:pt x="248" y="191"/>
                  </a:lnTo>
                  <a:lnTo>
                    <a:pt x="248" y="193"/>
                  </a:lnTo>
                  <a:lnTo>
                    <a:pt x="248" y="193"/>
                  </a:lnTo>
                  <a:lnTo>
                    <a:pt x="246" y="196"/>
                  </a:lnTo>
                  <a:lnTo>
                    <a:pt x="244" y="198"/>
                  </a:lnTo>
                  <a:lnTo>
                    <a:pt x="244" y="198"/>
                  </a:lnTo>
                  <a:lnTo>
                    <a:pt x="244" y="198"/>
                  </a:lnTo>
                  <a:lnTo>
                    <a:pt x="244" y="198"/>
                  </a:lnTo>
                  <a:lnTo>
                    <a:pt x="241" y="198"/>
                  </a:lnTo>
                  <a:lnTo>
                    <a:pt x="241" y="200"/>
                  </a:lnTo>
                  <a:lnTo>
                    <a:pt x="237" y="200"/>
                  </a:lnTo>
                  <a:lnTo>
                    <a:pt x="234" y="205"/>
                  </a:lnTo>
                  <a:lnTo>
                    <a:pt x="241" y="210"/>
                  </a:lnTo>
                  <a:lnTo>
                    <a:pt x="246" y="217"/>
                  </a:lnTo>
                  <a:lnTo>
                    <a:pt x="253" y="224"/>
                  </a:lnTo>
                  <a:lnTo>
                    <a:pt x="258" y="231"/>
                  </a:lnTo>
                  <a:lnTo>
                    <a:pt x="260" y="241"/>
                  </a:lnTo>
                  <a:lnTo>
                    <a:pt x="263" y="250"/>
                  </a:lnTo>
                  <a:lnTo>
                    <a:pt x="265" y="259"/>
                  </a:lnTo>
                  <a:lnTo>
                    <a:pt x="267" y="271"/>
                  </a:lnTo>
                  <a:lnTo>
                    <a:pt x="270" y="309"/>
                  </a:lnTo>
                  <a:lnTo>
                    <a:pt x="272" y="314"/>
                  </a:lnTo>
                  <a:lnTo>
                    <a:pt x="272" y="316"/>
                  </a:lnTo>
                  <a:lnTo>
                    <a:pt x="277" y="321"/>
                  </a:lnTo>
                  <a:lnTo>
                    <a:pt x="277" y="323"/>
                  </a:lnTo>
                  <a:lnTo>
                    <a:pt x="279" y="326"/>
                  </a:lnTo>
                  <a:lnTo>
                    <a:pt x="282" y="333"/>
                  </a:lnTo>
                  <a:lnTo>
                    <a:pt x="282" y="335"/>
                  </a:lnTo>
                  <a:lnTo>
                    <a:pt x="279" y="340"/>
                  </a:lnTo>
                  <a:lnTo>
                    <a:pt x="279" y="340"/>
                  </a:lnTo>
                  <a:lnTo>
                    <a:pt x="279" y="342"/>
                  </a:lnTo>
                  <a:lnTo>
                    <a:pt x="277" y="342"/>
                  </a:lnTo>
                  <a:lnTo>
                    <a:pt x="274" y="345"/>
                  </a:lnTo>
                  <a:lnTo>
                    <a:pt x="274" y="347"/>
                  </a:lnTo>
                  <a:lnTo>
                    <a:pt x="265" y="352"/>
                  </a:lnTo>
                  <a:lnTo>
                    <a:pt x="253" y="359"/>
                  </a:lnTo>
                  <a:lnTo>
                    <a:pt x="248" y="363"/>
                  </a:lnTo>
                  <a:lnTo>
                    <a:pt x="241" y="370"/>
                  </a:lnTo>
                  <a:lnTo>
                    <a:pt x="239" y="375"/>
                  </a:lnTo>
                  <a:lnTo>
                    <a:pt x="237" y="382"/>
                  </a:lnTo>
                  <a:lnTo>
                    <a:pt x="234" y="385"/>
                  </a:lnTo>
                  <a:lnTo>
                    <a:pt x="232" y="389"/>
                  </a:lnTo>
                  <a:lnTo>
                    <a:pt x="230" y="394"/>
                  </a:lnTo>
                  <a:lnTo>
                    <a:pt x="227" y="399"/>
                  </a:lnTo>
                  <a:lnTo>
                    <a:pt x="227" y="399"/>
                  </a:lnTo>
                  <a:lnTo>
                    <a:pt x="227" y="401"/>
                  </a:lnTo>
                  <a:lnTo>
                    <a:pt x="225" y="401"/>
                  </a:lnTo>
                  <a:lnTo>
                    <a:pt x="225" y="404"/>
                  </a:lnTo>
                  <a:lnTo>
                    <a:pt x="220" y="406"/>
                  </a:lnTo>
                  <a:lnTo>
                    <a:pt x="220" y="406"/>
                  </a:lnTo>
                  <a:lnTo>
                    <a:pt x="218" y="406"/>
                  </a:lnTo>
                  <a:lnTo>
                    <a:pt x="215" y="408"/>
                  </a:lnTo>
                  <a:lnTo>
                    <a:pt x="213" y="411"/>
                  </a:lnTo>
                  <a:lnTo>
                    <a:pt x="213" y="413"/>
                  </a:lnTo>
                  <a:lnTo>
                    <a:pt x="213" y="432"/>
                  </a:lnTo>
                  <a:lnTo>
                    <a:pt x="213" y="456"/>
                  </a:lnTo>
                  <a:lnTo>
                    <a:pt x="215" y="463"/>
                  </a:lnTo>
                  <a:lnTo>
                    <a:pt x="218" y="472"/>
                  </a:lnTo>
                  <a:lnTo>
                    <a:pt x="222" y="484"/>
                  </a:lnTo>
                  <a:lnTo>
                    <a:pt x="225" y="496"/>
                  </a:lnTo>
                  <a:lnTo>
                    <a:pt x="227" y="508"/>
                  </a:lnTo>
                  <a:lnTo>
                    <a:pt x="230" y="522"/>
                  </a:lnTo>
                  <a:lnTo>
                    <a:pt x="227" y="531"/>
                  </a:lnTo>
                  <a:lnTo>
                    <a:pt x="227" y="536"/>
                  </a:lnTo>
                  <a:lnTo>
                    <a:pt x="227" y="541"/>
                  </a:lnTo>
                  <a:lnTo>
                    <a:pt x="227" y="545"/>
                  </a:lnTo>
                  <a:lnTo>
                    <a:pt x="230" y="550"/>
                  </a:lnTo>
                  <a:lnTo>
                    <a:pt x="234" y="557"/>
                  </a:lnTo>
                  <a:lnTo>
                    <a:pt x="239" y="564"/>
                  </a:lnTo>
                  <a:lnTo>
                    <a:pt x="239" y="569"/>
                  </a:lnTo>
                  <a:lnTo>
                    <a:pt x="241" y="574"/>
                  </a:lnTo>
                  <a:lnTo>
                    <a:pt x="241" y="576"/>
                  </a:lnTo>
                  <a:lnTo>
                    <a:pt x="244" y="581"/>
                  </a:lnTo>
                  <a:lnTo>
                    <a:pt x="246" y="590"/>
                  </a:lnTo>
                  <a:lnTo>
                    <a:pt x="248" y="597"/>
                  </a:lnTo>
                  <a:lnTo>
                    <a:pt x="248" y="600"/>
                  </a:lnTo>
                  <a:lnTo>
                    <a:pt x="248" y="604"/>
                  </a:lnTo>
                  <a:lnTo>
                    <a:pt x="248" y="604"/>
                  </a:lnTo>
                  <a:lnTo>
                    <a:pt x="248" y="604"/>
                  </a:lnTo>
                  <a:lnTo>
                    <a:pt x="248" y="604"/>
                  </a:lnTo>
                  <a:lnTo>
                    <a:pt x="248" y="607"/>
                  </a:lnTo>
                  <a:lnTo>
                    <a:pt x="248" y="607"/>
                  </a:lnTo>
                  <a:lnTo>
                    <a:pt x="248" y="607"/>
                  </a:lnTo>
                  <a:lnTo>
                    <a:pt x="248" y="609"/>
                  </a:lnTo>
                  <a:lnTo>
                    <a:pt x="248" y="611"/>
                  </a:lnTo>
                  <a:lnTo>
                    <a:pt x="246" y="611"/>
                  </a:lnTo>
                  <a:lnTo>
                    <a:pt x="246" y="611"/>
                  </a:lnTo>
                  <a:lnTo>
                    <a:pt x="246" y="611"/>
                  </a:lnTo>
                  <a:lnTo>
                    <a:pt x="246" y="614"/>
                  </a:lnTo>
                  <a:lnTo>
                    <a:pt x="244" y="616"/>
                  </a:lnTo>
                  <a:lnTo>
                    <a:pt x="244" y="619"/>
                  </a:lnTo>
                  <a:lnTo>
                    <a:pt x="241" y="621"/>
                  </a:lnTo>
                  <a:lnTo>
                    <a:pt x="232" y="626"/>
                  </a:lnTo>
                  <a:lnTo>
                    <a:pt x="225" y="633"/>
                  </a:lnTo>
                  <a:lnTo>
                    <a:pt x="220" y="637"/>
                  </a:lnTo>
                  <a:lnTo>
                    <a:pt x="218" y="640"/>
                  </a:lnTo>
                  <a:lnTo>
                    <a:pt x="215" y="642"/>
                  </a:lnTo>
                  <a:lnTo>
                    <a:pt x="213" y="649"/>
                  </a:lnTo>
                  <a:lnTo>
                    <a:pt x="208" y="654"/>
                  </a:lnTo>
                  <a:lnTo>
                    <a:pt x="204" y="659"/>
                  </a:lnTo>
                  <a:lnTo>
                    <a:pt x="201" y="663"/>
                  </a:lnTo>
                  <a:lnTo>
                    <a:pt x="199" y="668"/>
                  </a:lnTo>
                  <a:lnTo>
                    <a:pt x="194" y="673"/>
                  </a:lnTo>
                  <a:lnTo>
                    <a:pt x="192" y="675"/>
                  </a:lnTo>
                  <a:lnTo>
                    <a:pt x="189" y="678"/>
                  </a:lnTo>
                  <a:lnTo>
                    <a:pt x="185" y="680"/>
                  </a:lnTo>
                  <a:lnTo>
                    <a:pt x="185" y="680"/>
                  </a:lnTo>
                  <a:lnTo>
                    <a:pt x="182" y="680"/>
                  </a:lnTo>
                  <a:lnTo>
                    <a:pt x="182" y="680"/>
                  </a:lnTo>
                  <a:lnTo>
                    <a:pt x="182" y="682"/>
                  </a:lnTo>
                  <a:lnTo>
                    <a:pt x="180" y="682"/>
                  </a:lnTo>
                  <a:lnTo>
                    <a:pt x="178" y="685"/>
                  </a:lnTo>
                  <a:lnTo>
                    <a:pt x="175" y="685"/>
                  </a:lnTo>
                  <a:lnTo>
                    <a:pt x="175" y="685"/>
                  </a:lnTo>
                  <a:lnTo>
                    <a:pt x="171" y="685"/>
                  </a:lnTo>
                  <a:lnTo>
                    <a:pt x="166" y="685"/>
                  </a:lnTo>
                  <a:lnTo>
                    <a:pt x="161" y="682"/>
                  </a:lnTo>
                  <a:lnTo>
                    <a:pt x="161" y="682"/>
                  </a:lnTo>
                  <a:lnTo>
                    <a:pt x="161" y="682"/>
                  </a:lnTo>
                  <a:lnTo>
                    <a:pt x="159" y="682"/>
                  </a:lnTo>
                  <a:lnTo>
                    <a:pt x="149" y="680"/>
                  </a:lnTo>
                  <a:lnTo>
                    <a:pt x="137" y="678"/>
                  </a:lnTo>
                  <a:lnTo>
                    <a:pt x="126" y="678"/>
                  </a:lnTo>
                  <a:lnTo>
                    <a:pt x="114" y="678"/>
                  </a:lnTo>
                  <a:lnTo>
                    <a:pt x="104" y="680"/>
                  </a:lnTo>
                  <a:lnTo>
                    <a:pt x="93" y="680"/>
                  </a:lnTo>
                  <a:lnTo>
                    <a:pt x="81" y="680"/>
                  </a:lnTo>
                  <a:lnTo>
                    <a:pt x="71" y="680"/>
                  </a:lnTo>
                  <a:lnTo>
                    <a:pt x="62" y="678"/>
                  </a:lnTo>
                  <a:lnTo>
                    <a:pt x="55" y="675"/>
                  </a:lnTo>
                  <a:lnTo>
                    <a:pt x="50" y="675"/>
                  </a:lnTo>
                  <a:lnTo>
                    <a:pt x="45" y="675"/>
                  </a:lnTo>
                  <a:lnTo>
                    <a:pt x="43" y="678"/>
                  </a:lnTo>
                  <a:lnTo>
                    <a:pt x="36" y="682"/>
                  </a:lnTo>
                  <a:lnTo>
                    <a:pt x="31" y="685"/>
                  </a:lnTo>
                  <a:lnTo>
                    <a:pt x="31" y="689"/>
                  </a:lnTo>
                  <a:lnTo>
                    <a:pt x="26" y="694"/>
                  </a:lnTo>
                  <a:lnTo>
                    <a:pt x="24" y="701"/>
                  </a:lnTo>
                  <a:lnTo>
                    <a:pt x="12" y="715"/>
                  </a:lnTo>
                  <a:lnTo>
                    <a:pt x="8" y="722"/>
                  </a:lnTo>
                  <a:lnTo>
                    <a:pt x="3" y="730"/>
                  </a:lnTo>
                  <a:lnTo>
                    <a:pt x="0" y="734"/>
                  </a:lnTo>
                  <a:lnTo>
                    <a:pt x="0" y="739"/>
                  </a:lnTo>
                  <a:lnTo>
                    <a:pt x="3" y="758"/>
                  </a:lnTo>
                  <a:lnTo>
                    <a:pt x="10" y="777"/>
                  </a:lnTo>
                  <a:lnTo>
                    <a:pt x="12" y="791"/>
                  </a:lnTo>
                  <a:lnTo>
                    <a:pt x="17" y="808"/>
                  </a:lnTo>
                  <a:lnTo>
                    <a:pt x="17" y="810"/>
                  </a:lnTo>
                  <a:lnTo>
                    <a:pt x="19" y="812"/>
                  </a:lnTo>
                  <a:lnTo>
                    <a:pt x="22" y="815"/>
                  </a:lnTo>
                  <a:lnTo>
                    <a:pt x="24" y="817"/>
                  </a:lnTo>
                  <a:lnTo>
                    <a:pt x="29" y="822"/>
                  </a:lnTo>
                  <a:lnTo>
                    <a:pt x="31" y="826"/>
                  </a:lnTo>
                  <a:lnTo>
                    <a:pt x="34" y="831"/>
                  </a:lnTo>
                  <a:lnTo>
                    <a:pt x="36" y="836"/>
                  </a:lnTo>
                  <a:lnTo>
                    <a:pt x="38" y="836"/>
                  </a:lnTo>
                  <a:lnTo>
                    <a:pt x="43" y="838"/>
                  </a:lnTo>
                  <a:lnTo>
                    <a:pt x="48" y="838"/>
                  </a:lnTo>
                  <a:lnTo>
                    <a:pt x="52" y="841"/>
                  </a:lnTo>
                  <a:lnTo>
                    <a:pt x="55" y="843"/>
                  </a:lnTo>
                  <a:lnTo>
                    <a:pt x="60" y="845"/>
                  </a:lnTo>
                  <a:lnTo>
                    <a:pt x="60" y="841"/>
                  </a:lnTo>
                  <a:lnTo>
                    <a:pt x="62" y="838"/>
                  </a:lnTo>
                  <a:lnTo>
                    <a:pt x="67" y="836"/>
                  </a:lnTo>
                  <a:lnTo>
                    <a:pt x="71" y="836"/>
                  </a:lnTo>
                  <a:lnTo>
                    <a:pt x="88" y="841"/>
                  </a:lnTo>
                  <a:lnTo>
                    <a:pt x="107" y="845"/>
                  </a:lnTo>
                  <a:lnTo>
                    <a:pt x="123" y="848"/>
                  </a:lnTo>
                  <a:lnTo>
                    <a:pt x="142" y="848"/>
                  </a:lnTo>
                  <a:lnTo>
                    <a:pt x="149" y="848"/>
                  </a:lnTo>
                  <a:lnTo>
                    <a:pt x="152" y="850"/>
                  </a:lnTo>
                  <a:lnTo>
                    <a:pt x="154" y="852"/>
                  </a:lnTo>
                  <a:lnTo>
                    <a:pt x="166" y="864"/>
                  </a:lnTo>
                  <a:lnTo>
                    <a:pt x="178" y="878"/>
                  </a:lnTo>
                  <a:lnTo>
                    <a:pt x="189" y="895"/>
                  </a:lnTo>
                  <a:lnTo>
                    <a:pt x="194" y="902"/>
                  </a:lnTo>
                  <a:lnTo>
                    <a:pt x="199" y="911"/>
                  </a:lnTo>
                  <a:lnTo>
                    <a:pt x="199" y="907"/>
                  </a:lnTo>
                  <a:lnTo>
                    <a:pt x="201" y="904"/>
                  </a:lnTo>
                  <a:lnTo>
                    <a:pt x="204" y="902"/>
                  </a:lnTo>
                  <a:lnTo>
                    <a:pt x="206" y="900"/>
                  </a:lnTo>
                  <a:lnTo>
                    <a:pt x="208" y="897"/>
                  </a:lnTo>
                  <a:lnTo>
                    <a:pt x="211" y="897"/>
                  </a:lnTo>
                  <a:lnTo>
                    <a:pt x="215" y="897"/>
                  </a:lnTo>
                  <a:lnTo>
                    <a:pt x="218" y="900"/>
                  </a:lnTo>
                  <a:lnTo>
                    <a:pt x="222" y="900"/>
                  </a:lnTo>
                  <a:lnTo>
                    <a:pt x="227" y="902"/>
                  </a:lnTo>
                  <a:lnTo>
                    <a:pt x="232" y="904"/>
                  </a:lnTo>
                  <a:lnTo>
                    <a:pt x="234" y="909"/>
                  </a:lnTo>
                  <a:lnTo>
                    <a:pt x="237" y="914"/>
                  </a:lnTo>
                  <a:lnTo>
                    <a:pt x="239" y="919"/>
                  </a:lnTo>
                  <a:lnTo>
                    <a:pt x="241" y="926"/>
                  </a:lnTo>
                  <a:lnTo>
                    <a:pt x="241" y="933"/>
                  </a:lnTo>
                  <a:lnTo>
                    <a:pt x="244" y="937"/>
                  </a:lnTo>
                  <a:lnTo>
                    <a:pt x="246" y="942"/>
                  </a:lnTo>
                  <a:lnTo>
                    <a:pt x="248" y="947"/>
                  </a:lnTo>
                  <a:lnTo>
                    <a:pt x="253" y="952"/>
                  </a:lnTo>
                  <a:lnTo>
                    <a:pt x="258" y="952"/>
                  </a:lnTo>
                  <a:lnTo>
                    <a:pt x="260" y="952"/>
                  </a:lnTo>
                  <a:lnTo>
                    <a:pt x="267" y="949"/>
                  </a:lnTo>
                  <a:lnTo>
                    <a:pt x="274" y="949"/>
                  </a:lnTo>
                  <a:lnTo>
                    <a:pt x="274" y="949"/>
                  </a:lnTo>
                  <a:lnTo>
                    <a:pt x="274" y="949"/>
                  </a:lnTo>
                  <a:lnTo>
                    <a:pt x="277" y="949"/>
                  </a:lnTo>
                  <a:lnTo>
                    <a:pt x="277" y="949"/>
                  </a:lnTo>
                  <a:lnTo>
                    <a:pt x="282" y="949"/>
                  </a:lnTo>
                  <a:lnTo>
                    <a:pt x="289" y="949"/>
                  </a:lnTo>
                  <a:lnTo>
                    <a:pt x="293" y="949"/>
                  </a:lnTo>
                  <a:lnTo>
                    <a:pt x="298" y="952"/>
                  </a:lnTo>
                  <a:lnTo>
                    <a:pt x="300" y="954"/>
                  </a:lnTo>
                  <a:lnTo>
                    <a:pt x="303" y="959"/>
                  </a:lnTo>
                  <a:lnTo>
                    <a:pt x="305" y="963"/>
                  </a:lnTo>
                  <a:lnTo>
                    <a:pt x="305" y="968"/>
                  </a:lnTo>
                  <a:lnTo>
                    <a:pt x="305" y="975"/>
                  </a:lnTo>
                  <a:lnTo>
                    <a:pt x="305" y="982"/>
                  </a:lnTo>
                  <a:lnTo>
                    <a:pt x="305" y="987"/>
                  </a:lnTo>
                  <a:lnTo>
                    <a:pt x="303" y="992"/>
                  </a:lnTo>
                  <a:lnTo>
                    <a:pt x="303" y="997"/>
                  </a:lnTo>
                  <a:lnTo>
                    <a:pt x="305" y="994"/>
                  </a:lnTo>
                  <a:lnTo>
                    <a:pt x="308" y="994"/>
                  </a:lnTo>
                  <a:lnTo>
                    <a:pt x="308" y="994"/>
                  </a:lnTo>
                  <a:lnTo>
                    <a:pt x="312" y="994"/>
                  </a:lnTo>
                  <a:lnTo>
                    <a:pt x="315" y="992"/>
                  </a:lnTo>
                  <a:lnTo>
                    <a:pt x="315" y="992"/>
                  </a:lnTo>
                  <a:lnTo>
                    <a:pt x="317" y="992"/>
                  </a:lnTo>
                  <a:lnTo>
                    <a:pt x="322" y="989"/>
                  </a:lnTo>
                  <a:lnTo>
                    <a:pt x="326" y="987"/>
                  </a:lnTo>
                  <a:lnTo>
                    <a:pt x="329" y="987"/>
                  </a:lnTo>
                  <a:lnTo>
                    <a:pt x="333" y="982"/>
                  </a:lnTo>
                  <a:lnTo>
                    <a:pt x="336" y="982"/>
                  </a:lnTo>
                  <a:lnTo>
                    <a:pt x="338" y="980"/>
                  </a:lnTo>
                  <a:lnTo>
                    <a:pt x="338" y="980"/>
                  </a:lnTo>
                  <a:lnTo>
                    <a:pt x="341" y="978"/>
                  </a:lnTo>
                  <a:lnTo>
                    <a:pt x="343" y="973"/>
                  </a:lnTo>
                  <a:lnTo>
                    <a:pt x="348" y="968"/>
                  </a:lnTo>
                  <a:lnTo>
                    <a:pt x="350" y="963"/>
                  </a:lnTo>
                  <a:lnTo>
                    <a:pt x="355" y="961"/>
                  </a:lnTo>
                  <a:lnTo>
                    <a:pt x="359" y="961"/>
                  </a:lnTo>
                  <a:lnTo>
                    <a:pt x="376" y="961"/>
                  </a:lnTo>
                  <a:lnTo>
                    <a:pt x="376" y="968"/>
                  </a:lnTo>
                  <a:lnTo>
                    <a:pt x="378" y="973"/>
                  </a:lnTo>
                  <a:lnTo>
                    <a:pt x="381" y="985"/>
                  </a:lnTo>
                  <a:lnTo>
                    <a:pt x="383" y="987"/>
                  </a:lnTo>
                  <a:lnTo>
                    <a:pt x="383" y="987"/>
                  </a:lnTo>
                  <a:lnTo>
                    <a:pt x="409" y="989"/>
                  </a:lnTo>
                  <a:lnTo>
                    <a:pt x="409" y="989"/>
                  </a:lnTo>
                  <a:lnTo>
                    <a:pt x="411" y="989"/>
                  </a:lnTo>
                  <a:lnTo>
                    <a:pt x="414" y="989"/>
                  </a:lnTo>
                  <a:lnTo>
                    <a:pt x="416" y="989"/>
                  </a:lnTo>
                  <a:lnTo>
                    <a:pt x="416" y="989"/>
                  </a:lnTo>
                  <a:lnTo>
                    <a:pt x="419" y="987"/>
                  </a:lnTo>
                  <a:lnTo>
                    <a:pt x="419" y="987"/>
                  </a:lnTo>
                  <a:lnTo>
                    <a:pt x="419" y="985"/>
                  </a:lnTo>
                  <a:lnTo>
                    <a:pt x="421" y="985"/>
                  </a:lnTo>
                  <a:lnTo>
                    <a:pt x="421" y="982"/>
                  </a:lnTo>
                  <a:lnTo>
                    <a:pt x="421" y="982"/>
                  </a:lnTo>
                  <a:lnTo>
                    <a:pt x="423" y="980"/>
                  </a:lnTo>
                  <a:lnTo>
                    <a:pt x="426" y="978"/>
                  </a:lnTo>
                  <a:lnTo>
                    <a:pt x="428" y="978"/>
                  </a:lnTo>
                  <a:lnTo>
                    <a:pt x="430" y="978"/>
                  </a:lnTo>
                  <a:lnTo>
                    <a:pt x="430" y="980"/>
                  </a:lnTo>
                  <a:lnTo>
                    <a:pt x="430" y="982"/>
                  </a:lnTo>
                  <a:lnTo>
                    <a:pt x="430" y="985"/>
                  </a:lnTo>
                  <a:lnTo>
                    <a:pt x="433" y="992"/>
                  </a:lnTo>
                  <a:lnTo>
                    <a:pt x="433" y="992"/>
                  </a:lnTo>
                  <a:lnTo>
                    <a:pt x="433" y="994"/>
                  </a:lnTo>
                  <a:lnTo>
                    <a:pt x="435" y="994"/>
                  </a:lnTo>
                  <a:lnTo>
                    <a:pt x="435" y="994"/>
                  </a:lnTo>
                  <a:lnTo>
                    <a:pt x="435" y="994"/>
                  </a:lnTo>
                  <a:lnTo>
                    <a:pt x="445" y="994"/>
                  </a:lnTo>
                  <a:lnTo>
                    <a:pt x="449" y="992"/>
                  </a:lnTo>
                  <a:lnTo>
                    <a:pt x="454" y="992"/>
                  </a:lnTo>
                  <a:lnTo>
                    <a:pt x="470" y="989"/>
                  </a:lnTo>
                  <a:lnTo>
                    <a:pt x="473" y="992"/>
                  </a:lnTo>
                  <a:lnTo>
                    <a:pt x="478" y="992"/>
                  </a:lnTo>
                  <a:lnTo>
                    <a:pt x="485" y="997"/>
                  </a:lnTo>
                  <a:lnTo>
                    <a:pt x="489" y="997"/>
                  </a:lnTo>
                  <a:lnTo>
                    <a:pt x="496" y="997"/>
                  </a:lnTo>
                  <a:lnTo>
                    <a:pt x="499" y="994"/>
                  </a:lnTo>
                  <a:lnTo>
                    <a:pt x="504" y="992"/>
                  </a:lnTo>
                  <a:lnTo>
                    <a:pt x="506" y="989"/>
                  </a:lnTo>
                  <a:lnTo>
                    <a:pt x="506" y="989"/>
                  </a:lnTo>
                  <a:lnTo>
                    <a:pt x="506" y="989"/>
                  </a:lnTo>
                  <a:lnTo>
                    <a:pt x="508" y="987"/>
                  </a:lnTo>
                  <a:lnTo>
                    <a:pt x="515" y="980"/>
                  </a:lnTo>
                  <a:lnTo>
                    <a:pt x="520" y="978"/>
                  </a:lnTo>
                  <a:lnTo>
                    <a:pt x="525" y="975"/>
                  </a:lnTo>
                  <a:lnTo>
                    <a:pt x="532" y="973"/>
                  </a:lnTo>
                  <a:lnTo>
                    <a:pt x="539" y="973"/>
                  </a:lnTo>
                  <a:lnTo>
                    <a:pt x="563" y="975"/>
                  </a:lnTo>
                  <a:lnTo>
                    <a:pt x="591" y="978"/>
                  </a:lnTo>
                  <a:lnTo>
                    <a:pt x="591" y="978"/>
                  </a:lnTo>
                  <a:lnTo>
                    <a:pt x="596" y="980"/>
                  </a:lnTo>
                  <a:lnTo>
                    <a:pt x="607" y="989"/>
                  </a:lnTo>
                  <a:lnTo>
                    <a:pt x="615" y="994"/>
                  </a:lnTo>
                  <a:lnTo>
                    <a:pt x="622" y="999"/>
                  </a:lnTo>
                  <a:lnTo>
                    <a:pt x="626" y="1001"/>
                  </a:lnTo>
                  <a:lnTo>
                    <a:pt x="631" y="1001"/>
                  </a:lnTo>
                  <a:lnTo>
                    <a:pt x="636" y="1001"/>
                  </a:lnTo>
                  <a:lnTo>
                    <a:pt x="643" y="1004"/>
                  </a:lnTo>
                  <a:lnTo>
                    <a:pt x="643" y="1001"/>
                  </a:lnTo>
                  <a:lnTo>
                    <a:pt x="645" y="1001"/>
                  </a:lnTo>
                  <a:lnTo>
                    <a:pt x="645" y="999"/>
                  </a:lnTo>
                  <a:lnTo>
                    <a:pt x="648" y="999"/>
                  </a:lnTo>
                  <a:lnTo>
                    <a:pt x="652" y="992"/>
                  </a:lnTo>
                  <a:lnTo>
                    <a:pt x="657" y="987"/>
                  </a:lnTo>
                  <a:lnTo>
                    <a:pt x="664" y="982"/>
                  </a:lnTo>
                  <a:lnTo>
                    <a:pt x="671" y="982"/>
                  </a:lnTo>
                  <a:lnTo>
                    <a:pt x="676" y="982"/>
                  </a:lnTo>
                  <a:lnTo>
                    <a:pt x="678" y="982"/>
                  </a:lnTo>
                  <a:lnTo>
                    <a:pt x="683" y="982"/>
                  </a:lnTo>
                  <a:lnTo>
                    <a:pt x="685" y="982"/>
                  </a:lnTo>
                  <a:lnTo>
                    <a:pt x="690" y="982"/>
                  </a:lnTo>
                  <a:lnTo>
                    <a:pt x="697" y="982"/>
                  </a:lnTo>
                  <a:lnTo>
                    <a:pt x="700" y="982"/>
                  </a:lnTo>
                  <a:lnTo>
                    <a:pt x="704" y="982"/>
                  </a:lnTo>
                  <a:lnTo>
                    <a:pt x="709" y="982"/>
                  </a:lnTo>
                  <a:lnTo>
                    <a:pt x="711" y="982"/>
                  </a:lnTo>
                  <a:lnTo>
                    <a:pt x="716" y="982"/>
                  </a:lnTo>
                  <a:lnTo>
                    <a:pt x="721" y="980"/>
                  </a:lnTo>
                  <a:lnTo>
                    <a:pt x="728" y="980"/>
                  </a:lnTo>
                  <a:lnTo>
                    <a:pt x="733" y="978"/>
                  </a:lnTo>
                  <a:lnTo>
                    <a:pt x="737" y="978"/>
                  </a:lnTo>
                  <a:lnTo>
                    <a:pt x="740" y="980"/>
                  </a:lnTo>
                  <a:lnTo>
                    <a:pt x="742" y="980"/>
                  </a:lnTo>
                  <a:lnTo>
                    <a:pt x="744" y="982"/>
                  </a:lnTo>
                  <a:lnTo>
                    <a:pt x="747" y="985"/>
                  </a:lnTo>
                  <a:lnTo>
                    <a:pt x="749" y="989"/>
                  </a:lnTo>
                  <a:lnTo>
                    <a:pt x="749" y="994"/>
                  </a:lnTo>
                  <a:lnTo>
                    <a:pt x="749" y="994"/>
                  </a:lnTo>
                  <a:lnTo>
                    <a:pt x="749" y="994"/>
                  </a:lnTo>
                  <a:lnTo>
                    <a:pt x="749" y="999"/>
                  </a:lnTo>
                  <a:lnTo>
                    <a:pt x="747" y="1001"/>
                  </a:lnTo>
                  <a:lnTo>
                    <a:pt x="747" y="1004"/>
                  </a:lnTo>
                  <a:lnTo>
                    <a:pt x="744" y="1011"/>
                  </a:lnTo>
                  <a:lnTo>
                    <a:pt x="749" y="1004"/>
                  </a:lnTo>
                  <a:lnTo>
                    <a:pt x="752" y="999"/>
                  </a:lnTo>
                  <a:lnTo>
                    <a:pt x="752" y="997"/>
                  </a:lnTo>
                  <a:lnTo>
                    <a:pt x="754" y="994"/>
                  </a:lnTo>
                  <a:lnTo>
                    <a:pt x="756" y="994"/>
                  </a:lnTo>
                  <a:lnTo>
                    <a:pt x="759" y="989"/>
                  </a:lnTo>
                  <a:lnTo>
                    <a:pt x="761" y="987"/>
                  </a:lnTo>
                  <a:lnTo>
                    <a:pt x="763" y="985"/>
                  </a:lnTo>
                  <a:lnTo>
                    <a:pt x="766" y="982"/>
                  </a:lnTo>
                  <a:lnTo>
                    <a:pt x="759" y="992"/>
                  </a:lnTo>
                  <a:lnTo>
                    <a:pt x="754" y="1001"/>
                  </a:lnTo>
                  <a:lnTo>
                    <a:pt x="749" y="1006"/>
                  </a:lnTo>
                  <a:lnTo>
                    <a:pt x="744" y="1011"/>
                  </a:lnTo>
                  <a:lnTo>
                    <a:pt x="744" y="1015"/>
                  </a:lnTo>
                  <a:lnTo>
                    <a:pt x="744" y="1020"/>
                  </a:lnTo>
                  <a:lnTo>
                    <a:pt x="744" y="1025"/>
                  </a:lnTo>
                  <a:lnTo>
                    <a:pt x="747" y="1030"/>
                  </a:lnTo>
                  <a:lnTo>
                    <a:pt x="747" y="1032"/>
                  </a:lnTo>
                  <a:lnTo>
                    <a:pt x="749" y="1034"/>
                  </a:lnTo>
                  <a:lnTo>
                    <a:pt x="749" y="1037"/>
                  </a:lnTo>
                  <a:lnTo>
                    <a:pt x="752" y="1037"/>
                  </a:lnTo>
                  <a:lnTo>
                    <a:pt x="761" y="1039"/>
                  </a:lnTo>
                  <a:lnTo>
                    <a:pt x="770" y="1041"/>
                  </a:lnTo>
                  <a:lnTo>
                    <a:pt x="778" y="1044"/>
                  </a:lnTo>
                  <a:lnTo>
                    <a:pt x="782" y="1044"/>
                  </a:lnTo>
                  <a:lnTo>
                    <a:pt x="787" y="1044"/>
                  </a:lnTo>
                  <a:lnTo>
                    <a:pt x="796" y="1044"/>
                  </a:lnTo>
                  <a:lnTo>
                    <a:pt x="804" y="1041"/>
                  </a:lnTo>
                  <a:lnTo>
                    <a:pt x="808" y="1041"/>
                  </a:lnTo>
                  <a:lnTo>
                    <a:pt x="813" y="1039"/>
                  </a:lnTo>
                  <a:lnTo>
                    <a:pt x="820" y="1037"/>
                  </a:lnTo>
                  <a:lnTo>
                    <a:pt x="825" y="1034"/>
                  </a:lnTo>
                  <a:lnTo>
                    <a:pt x="827" y="1032"/>
                  </a:lnTo>
                  <a:lnTo>
                    <a:pt x="830" y="1032"/>
                  </a:lnTo>
                  <a:lnTo>
                    <a:pt x="853" y="1018"/>
                  </a:lnTo>
                  <a:lnTo>
                    <a:pt x="877" y="1001"/>
                  </a:lnTo>
                  <a:lnTo>
                    <a:pt x="893" y="992"/>
                  </a:lnTo>
                  <a:lnTo>
                    <a:pt x="905" y="985"/>
                  </a:lnTo>
                  <a:lnTo>
                    <a:pt x="910" y="982"/>
                  </a:lnTo>
                  <a:lnTo>
                    <a:pt x="917" y="980"/>
                  </a:lnTo>
                  <a:lnTo>
                    <a:pt x="924" y="978"/>
                  </a:lnTo>
                  <a:lnTo>
                    <a:pt x="929" y="980"/>
                  </a:lnTo>
                  <a:lnTo>
                    <a:pt x="936" y="980"/>
                  </a:lnTo>
                  <a:lnTo>
                    <a:pt x="943" y="982"/>
                  </a:lnTo>
                  <a:lnTo>
                    <a:pt x="948" y="985"/>
                  </a:lnTo>
                  <a:lnTo>
                    <a:pt x="955" y="987"/>
                  </a:lnTo>
                  <a:lnTo>
                    <a:pt x="962" y="992"/>
                  </a:lnTo>
                  <a:lnTo>
                    <a:pt x="964" y="997"/>
                  </a:lnTo>
                  <a:lnTo>
                    <a:pt x="967" y="1001"/>
                  </a:lnTo>
                  <a:lnTo>
                    <a:pt x="969" y="1004"/>
                  </a:lnTo>
                  <a:lnTo>
                    <a:pt x="971" y="1006"/>
                  </a:lnTo>
                  <a:lnTo>
                    <a:pt x="974" y="1008"/>
                  </a:lnTo>
                  <a:lnTo>
                    <a:pt x="981" y="1013"/>
                  </a:lnTo>
                  <a:lnTo>
                    <a:pt x="985" y="1015"/>
                  </a:lnTo>
                  <a:lnTo>
                    <a:pt x="990" y="1015"/>
                  </a:lnTo>
                  <a:lnTo>
                    <a:pt x="992" y="1013"/>
                  </a:lnTo>
                  <a:lnTo>
                    <a:pt x="992" y="1013"/>
                  </a:lnTo>
                  <a:lnTo>
                    <a:pt x="995" y="1011"/>
                  </a:lnTo>
                  <a:lnTo>
                    <a:pt x="995" y="1008"/>
                  </a:lnTo>
                  <a:lnTo>
                    <a:pt x="997" y="1006"/>
                  </a:lnTo>
                  <a:lnTo>
                    <a:pt x="997" y="1006"/>
                  </a:lnTo>
                  <a:lnTo>
                    <a:pt x="997" y="1006"/>
                  </a:lnTo>
                  <a:lnTo>
                    <a:pt x="1000" y="1001"/>
                  </a:lnTo>
                  <a:lnTo>
                    <a:pt x="1002" y="994"/>
                  </a:lnTo>
                  <a:lnTo>
                    <a:pt x="1004" y="985"/>
                  </a:lnTo>
                  <a:lnTo>
                    <a:pt x="1007" y="978"/>
                  </a:lnTo>
                  <a:lnTo>
                    <a:pt x="1011" y="968"/>
                  </a:lnTo>
                  <a:lnTo>
                    <a:pt x="1016" y="959"/>
                  </a:lnTo>
                  <a:lnTo>
                    <a:pt x="1021" y="954"/>
                  </a:lnTo>
                  <a:lnTo>
                    <a:pt x="1026" y="949"/>
                  </a:lnTo>
                  <a:lnTo>
                    <a:pt x="1030" y="945"/>
                  </a:lnTo>
                  <a:lnTo>
                    <a:pt x="1035" y="942"/>
                  </a:lnTo>
                  <a:lnTo>
                    <a:pt x="1042" y="940"/>
                  </a:lnTo>
                  <a:lnTo>
                    <a:pt x="1049" y="937"/>
                  </a:lnTo>
                  <a:lnTo>
                    <a:pt x="1059" y="937"/>
                  </a:lnTo>
                  <a:lnTo>
                    <a:pt x="1066" y="937"/>
                  </a:lnTo>
                  <a:lnTo>
                    <a:pt x="1070" y="937"/>
                  </a:lnTo>
                  <a:lnTo>
                    <a:pt x="1078" y="937"/>
                  </a:lnTo>
                  <a:lnTo>
                    <a:pt x="1087" y="937"/>
                  </a:lnTo>
                  <a:lnTo>
                    <a:pt x="1122" y="928"/>
                  </a:lnTo>
                  <a:lnTo>
                    <a:pt x="1125" y="926"/>
                  </a:lnTo>
                  <a:lnTo>
                    <a:pt x="1129" y="926"/>
                  </a:lnTo>
                  <a:lnTo>
                    <a:pt x="1132" y="923"/>
                  </a:lnTo>
                  <a:lnTo>
                    <a:pt x="1134" y="923"/>
                  </a:lnTo>
                  <a:lnTo>
                    <a:pt x="1137" y="921"/>
                  </a:lnTo>
                  <a:lnTo>
                    <a:pt x="1139" y="919"/>
                  </a:lnTo>
                  <a:lnTo>
                    <a:pt x="1139" y="919"/>
                  </a:lnTo>
                  <a:lnTo>
                    <a:pt x="1139" y="919"/>
                  </a:lnTo>
                  <a:lnTo>
                    <a:pt x="1139" y="919"/>
                  </a:lnTo>
                  <a:lnTo>
                    <a:pt x="1144" y="916"/>
                  </a:lnTo>
                  <a:lnTo>
                    <a:pt x="1146" y="914"/>
                  </a:lnTo>
                  <a:lnTo>
                    <a:pt x="1146" y="914"/>
                  </a:lnTo>
                  <a:lnTo>
                    <a:pt x="1146" y="914"/>
                  </a:lnTo>
                  <a:lnTo>
                    <a:pt x="1148" y="914"/>
                  </a:lnTo>
                  <a:lnTo>
                    <a:pt x="1148" y="914"/>
                  </a:lnTo>
                  <a:lnTo>
                    <a:pt x="1153" y="909"/>
                  </a:lnTo>
                  <a:lnTo>
                    <a:pt x="1163" y="902"/>
                  </a:lnTo>
                  <a:lnTo>
                    <a:pt x="1170" y="895"/>
                  </a:lnTo>
                  <a:lnTo>
                    <a:pt x="1174" y="890"/>
                  </a:lnTo>
                  <a:lnTo>
                    <a:pt x="1179" y="888"/>
                  </a:lnTo>
                  <a:lnTo>
                    <a:pt x="1181" y="888"/>
                  </a:lnTo>
                  <a:lnTo>
                    <a:pt x="1191" y="886"/>
                  </a:lnTo>
                  <a:lnTo>
                    <a:pt x="1200" y="886"/>
                  </a:lnTo>
                  <a:lnTo>
                    <a:pt x="1215" y="888"/>
                  </a:lnTo>
                  <a:lnTo>
                    <a:pt x="1219" y="886"/>
                  </a:lnTo>
                  <a:lnTo>
                    <a:pt x="1219" y="886"/>
                  </a:lnTo>
                  <a:lnTo>
                    <a:pt x="1222" y="886"/>
                  </a:lnTo>
                  <a:lnTo>
                    <a:pt x="1222" y="886"/>
                  </a:lnTo>
                  <a:lnTo>
                    <a:pt x="1224" y="886"/>
                  </a:lnTo>
                  <a:lnTo>
                    <a:pt x="1226" y="886"/>
                  </a:lnTo>
                  <a:lnTo>
                    <a:pt x="1241" y="883"/>
                  </a:lnTo>
                  <a:lnTo>
                    <a:pt x="1243" y="883"/>
                  </a:lnTo>
                  <a:lnTo>
                    <a:pt x="1245" y="883"/>
                  </a:lnTo>
                  <a:lnTo>
                    <a:pt x="1248" y="881"/>
                  </a:lnTo>
                  <a:lnTo>
                    <a:pt x="1255" y="878"/>
                  </a:lnTo>
                  <a:lnTo>
                    <a:pt x="1257" y="876"/>
                  </a:lnTo>
                  <a:lnTo>
                    <a:pt x="1259" y="876"/>
                  </a:lnTo>
                  <a:lnTo>
                    <a:pt x="1264" y="871"/>
                  </a:lnTo>
                  <a:lnTo>
                    <a:pt x="1264" y="869"/>
                  </a:lnTo>
                  <a:lnTo>
                    <a:pt x="1264" y="869"/>
                  </a:lnTo>
                  <a:lnTo>
                    <a:pt x="1264" y="867"/>
                  </a:lnTo>
                  <a:lnTo>
                    <a:pt x="1266" y="867"/>
                  </a:lnTo>
                  <a:lnTo>
                    <a:pt x="1266" y="867"/>
                  </a:lnTo>
                  <a:lnTo>
                    <a:pt x="1269" y="862"/>
                  </a:lnTo>
                  <a:lnTo>
                    <a:pt x="1269" y="857"/>
                  </a:lnTo>
                  <a:lnTo>
                    <a:pt x="1269" y="855"/>
                  </a:lnTo>
                  <a:lnTo>
                    <a:pt x="1269" y="848"/>
                  </a:lnTo>
                  <a:lnTo>
                    <a:pt x="1274" y="852"/>
                  </a:lnTo>
                  <a:lnTo>
                    <a:pt x="1278" y="855"/>
                  </a:lnTo>
                  <a:lnTo>
                    <a:pt x="1283" y="857"/>
                  </a:lnTo>
                  <a:lnTo>
                    <a:pt x="1290" y="857"/>
                  </a:lnTo>
                  <a:lnTo>
                    <a:pt x="1292" y="855"/>
                  </a:lnTo>
                  <a:lnTo>
                    <a:pt x="1297" y="857"/>
                  </a:lnTo>
                  <a:lnTo>
                    <a:pt x="1300" y="857"/>
                  </a:lnTo>
                  <a:lnTo>
                    <a:pt x="1302" y="860"/>
                  </a:lnTo>
                  <a:lnTo>
                    <a:pt x="1304" y="860"/>
                  </a:lnTo>
                  <a:lnTo>
                    <a:pt x="1307" y="862"/>
                  </a:lnTo>
                  <a:lnTo>
                    <a:pt x="1311" y="860"/>
                  </a:lnTo>
                  <a:lnTo>
                    <a:pt x="1314" y="860"/>
                  </a:lnTo>
                  <a:lnTo>
                    <a:pt x="1314" y="857"/>
                  </a:lnTo>
                  <a:lnTo>
                    <a:pt x="1314" y="857"/>
                  </a:lnTo>
                  <a:lnTo>
                    <a:pt x="1316" y="855"/>
                  </a:lnTo>
                  <a:lnTo>
                    <a:pt x="1318" y="852"/>
                  </a:lnTo>
                  <a:lnTo>
                    <a:pt x="1318" y="850"/>
                  </a:lnTo>
                  <a:lnTo>
                    <a:pt x="1318" y="848"/>
                  </a:lnTo>
                  <a:lnTo>
                    <a:pt x="1318" y="848"/>
                  </a:lnTo>
                  <a:lnTo>
                    <a:pt x="1321" y="848"/>
                  </a:lnTo>
                  <a:lnTo>
                    <a:pt x="1321" y="848"/>
                  </a:lnTo>
                  <a:lnTo>
                    <a:pt x="1323" y="841"/>
                  </a:lnTo>
                  <a:lnTo>
                    <a:pt x="1326" y="836"/>
                  </a:lnTo>
                  <a:lnTo>
                    <a:pt x="1328" y="831"/>
                  </a:lnTo>
                  <a:lnTo>
                    <a:pt x="1333" y="826"/>
                  </a:lnTo>
                  <a:lnTo>
                    <a:pt x="1340" y="822"/>
                  </a:lnTo>
                  <a:lnTo>
                    <a:pt x="1344" y="817"/>
                  </a:lnTo>
                  <a:lnTo>
                    <a:pt x="1354" y="812"/>
                  </a:lnTo>
                  <a:lnTo>
                    <a:pt x="1356" y="810"/>
                  </a:lnTo>
                  <a:lnTo>
                    <a:pt x="1361" y="805"/>
                  </a:lnTo>
                  <a:lnTo>
                    <a:pt x="1366" y="798"/>
                  </a:lnTo>
                  <a:lnTo>
                    <a:pt x="1370" y="791"/>
                  </a:lnTo>
                  <a:lnTo>
                    <a:pt x="1373" y="784"/>
                  </a:lnTo>
                  <a:lnTo>
                    <a:pt x="1373" y="779"/>
                  </a:lnTo>
                  <a:lnTo>
                    <a:pt x="1373" y="774"/>
                  </a:lnTo>
                  <a:lnTo>
                    <a:pt x="1368" y="767"/>
                  </a:lnTo>
                  <a:lnTo>
                    <a:pt x="1366" y="763"/>
                  </a:lnTo>
                  <a:lnTo>
                    <a:pt x="1359" y="760"/>
                  </a:lnTo>
                  <a:lnTo>
                    <a:pt x="1347" y="751"/>
                  </a:lnTo>
                  <a:lnTo>
                    <a:pt x="1342" y="748"/>
                  </a:lnTo>
                  <a:lnTo>
                    <a:pt x="1337" y="746"/>
                  </a:lnTo>
                  <a:lnTo>
                    <a:pt x="1333" y="741"/>
                  </a:lnTo>
                  <a:lnTo>
                    <a:pt x="1328" y="737"/>
                  </a:lnTo>
                  <a:lnTo>
                    <a:pt x="1326" y="734"/>
                  </a:lnTo>
                  <a:lnTo>
                    <a:pt x="1326" y="730"/>
                  </a:lnTo>
                  <a:lnTo>
                    <a:pt x="1321" y="715"/>
                  </a:lnTo>
                  <a:lnTo>
                    <a:pt x="1321" y="701"/>
                  </a:lnTo>
                  <a:lnTo>
                    <a:pt x="1321" y="687"/>
                  </a:lnTo>
                  <a:lnTo>
                    <a:pt x="1326" y="673"/>
                  </a:lnTo>
                  <a:lnTo>
                    <a:pt x="1333" y="661"/>
                  </a:lnTo>
                  <a:lnTo>
                    <a:pt x="1340" y="649"/>
                  </a:lnTo>
                  <a:lnTo>
                    <a:pt x="1352" y="637"/>
                  </a:lnTo>
                  <a:lnTo>
                    <a:pt x="1366" y="626"/>
                  </a:lnTo>
                  <a:lnTo>
                    <a:pt x="1363" y="626"/>
                  </a:lnTo>
                  <a:lnTo>
                    <a:pt x="1356" y="626"/>
                  </a:lnTo>
                  <a:lnTo>
                    <a:pt x="1354" y="623"/>
                  </a:lnTo>
                  <a:lnTo>
                    <a:pt x="1354" y="623"/>
                  </a:lnTo>
                  <a:lnTo>
                    <a:pt x="1352" y="621"/>
                  </a:lnTo>
                  <a:lnTo>
                    <a:pt x="1352" y="619"/>
                  </a:lnTo>
                  <a:lnTo>
                    <a:pt x="1349" y="609"/>
                  </a:lnTo>
                  <a:lnTo>
                    <a:pt x="1349" y="600"/>
                  </a:lnTo>
                  <a:lnTo>
                    <a:pt x="1349" y="593"/>
                  </a:lnTo>
                  <a:lnTo>
                    <a:pt x="1352" y="585"/>
                  </a:lnTo>
                  <a:lnTo>
                    <a:pt x="1352" y="578"/>
                  </a:lnTo>
                  <a:lnTo>
                    <a:pt x="1356" y="574"/>
                  </a:lnTo>
                  <a:lnTo>
                    <a:pt x="1359" y="569"/>
                  </a:lnTo>
                  <a:lnTo>
                    <a:pt x="1366" y="564"/>
                  </a:lnTo>
                  <a:lnTo>
                    <a:pt x="1366" y="562"/>
                  </a:lnTo>
                  <a:lnTo>
                    <a:pt x="1366" y="562"/>
                  </a:lnTo>
                  <a:lnTo>
                    <a:pt x="1366" y="562"/>
                  </a:lnTo>
                  <a:lnTo>
                    <a:pt x="1366" y="562"/>
                  </a:lnTo>
                  <a:lnTo>
                    <a:pt x="1368" y="559"/>
                  </a:lnTo>
                  <a:lnTo>
                    <a:pt x="1368" y="557"/>
                  </a:lnTo>
                  <a:lnTo>
                    <a:pt x="1368" y="555"/>
                  </a:lnTo>
                  <a:lnTo>
                    <a:pt x="1368" y="548"/>
                  </a:lnTo>
                  <a:lnTo>
                    <a:pt x="1368" y="543"/>
                  </a:lnTo>
                  <a:lnTo>
                    <a:pt x="1368" y="531"/>
                  </a:lnTo>
                  <a:lnTo>
                    <a:pt x="1363" y="522"/>
                  </a:lnTo>
                  <a:lnTo>
                    <a:pt x="1361" y="517"/>
                  </a:lnTo>
                  <a:lnTo>
                    <a:pt x="1361" y="512"/>
                  </a:lnTo>
                  <a:lnTo>
                    <a:pt x="1354" y="505"/>
                  </a:lnTo>
                  <a:lnTo>
                    <a:pt x="1349" y="500"/>
                  </a:lnTo>
                  <a:lnTo>
                    <a:pt x="1347" y="498"/>
                  </a:lnTo>
                  <a:lnTo>
                    <a:pt x="1342" y="496"/>
                  </a:lnTo>
                  <a:lnTo>
                    <a:pt x="1337" y="493"/>
                  </a:lnTo>
                  <a:lnTo>
                    <a:pt x="1328" y="489"/>
                  </a:lnTo>
                  <a:lnTo>
                    <a:pt x="1316" y="484"/>
                  </a:lnTo>
                  <a:lnTo>
                    <a:pt x="1307" y="482"/>
                  </a:lnTo>
                  <a:lnTo>
                    <a:pt x="1297" y="482"/>
                  </a:lnTo>
                  <a:lnTo>
                    <a:pt x="1288" y="482"/>
                  </a:lnTo>
                  <a:lnTo>
                    <a:pt x="1278" y="482"/>
                  </a:lnTo>
                  <a:lnTo>
                    <a:pt x="1269" y="484"/>
                  </a:lnTo>
                  <a:lnTo>
                    <a:pt x="1259" y="486"/>
                  </a:lnTo>
                  <a:lnTo>
                    <a:pt x="1250" y="491"/>
                  </a:lnTo>
                  <a:lnTo>
                    <a:pt x="1255" y="484"/>
                  </a:lnTo>
                  <a:lnTo>
                    <a:pt x="1257" y="479"/>
                  </a:lnTo>
                  <a:lnTo>
                    <a:pt x="1259" y="477"/>
                  </a:lnTo>
                  <a:lnTo>
                    <a:pt x="1264" y="470"/>
                  </a:lnTo>
                  <a:lnTo>
                    <a:pt x="1266" y="465"/>
                  </a:lnTo>
                  <a:lnTo>
                    <a:pt x="1266" y="463"/>
                  </a:lnTo>
                  <a:lnTo>
                    <a:pt x="1269" y="463"/>
                  </a:lnTo>
                  <a:lnTo>
                    <a:pt x="1269" y="463"/>
                  </a:lnTo>
                  <a:lnTo>
                    <a:pt x="1271" y="453"/>
                  </a:lnTo>
                  <a:lnTo>
                    <a:pt x="1276" y="446"/>
                  </a:lnTo>
                  <a:lnTo>
                    <a:pt x="1276" y="437"/>
                  </a:lnTo>
                  <a:lnTo>
                    <a:pt x="1278" y="427"/>
                  </a:lnTo>
                  <a:lnTo>
                    <a:pt x="1278" y="420"/>
                  </a:lnTo>
                  <a:lnTo>
                    <a:pt x="1278" y="415"/>
                  </a:lnTo>
                  <a:lnTo>
                    <a:pt x="1276" y="408"/>
                  </a:lnTo>
                  <a:lnTo>
                    <a:pt x="1274" y="404"/>
                  </a:lnTo>
                  <a:lnTo>
                    <a:pt x="1269" y="399"/>
                  </a:lnTo>
                  <a:lnTo>
                    <a:pt x="1266" y="394"/>
                  </a:lnTo>
                  <a:lnTo>
                    <a:pt x="1264" y="387"/>
                  </a:lnTo>
                  <a:lnTo>
                    <a:pt x="1259" y="382"/>
                  </a:lnTo>
                  <a:lnTo>
                    <a:pt x="1257" y="378"/>
                  </a:lnTo>
                  <a:lnTo>
                    <a:pt x="1252" y="375"/>
                  </a:lnTo>
                  <a:lnTo>
                    <a:pt x="1245" y="370"/>
                  </a:lnTo>
                  <a:lnTo>
                    <a:pt x="1241" y="368"/>
                  </a:lnTo>
                  <a:lnTo>
                    <a:pt x="1233" y="361"/>
                  </a:lnTo>
                  <a:lnTo>
                    <a:pt x="1229" y="354"/>
                  </a:lnTo>
                  <a:lnTo>
                    <a:pt x="1222" y="347"/>
                  </a:lnTo>
                  <a:lnTo>
                    <a:pt x="1219" y="337"/>
                  </a:lnTo>
                  <a:lnTo>
                    <a:pt x="1217" y="330"/>
                  </a:lnTo>
                  <a:lnTo>
                    <a:pt x="1215" y="321"/>
                  </a:lnTo>
                  <a:lnTo>
                    <a:pt x="1212" y="311"/>
                  </a:lnTo>
                  <a:lnTo>
                    <a:pt x="1215" y="302"/>
                  </a:lnTo>
                  <a:lnTo>
                    <a:pt x="1215" y="300"/>
                  </a:lnTo>
                  <a:lnTo>
                    <a:pt x="1215" y="295"/>
                  </a:lnTo>
                  <a:lnTo>
                    <a:pt x="1217" y="293"/>
                  </a:lnTo>
                  <a:lnTo>
                    <a:pt x="1222" y="290"/>
                  </a:lnTo>
                  <a:lnTo>
                    <a:pt x="1224" y="288"/>
                  </a:lnTo>
                  <a:lnTo>
                    <a:pt x="1226" y="288"/>
                  </a:lnTo>
                  <a:lnTo>
                    <a:pt x="1233" y="285"/>
                  </a:lnTo>
                  <a:lnTo>
                    <a:pt x="1233" y="283"/>
                  </a:lnTo>
                  <a:lnTo>
                    <a:pt x="1236" y="283"/>
                  </a:lnTo>
                  <a:lnTo>
                    <a:pt x="1238" y="281"/>
                  </a:lnTo>
                  <a:lnTo>
                    <a:pt x="1243" y="276"/>
                  </a:lnTo>
                  <a:lnTo>
                    <a:pt x="1250" y="269"/>
                  </a:lnTo>
                  <a:lnTo>
                    <a:pt x="1255" y="264"/>
                  </a:lnTo>
                  <a:lnTo>
                    <a:pt x="1259" y="257"/>
                  </a:lnTo>
                  <a:lnTo>
                    <a:pt x="1262" y="252"/>
                  </a:lnTo>
                  <a:lnTo>
                    <a:pt x="1266" y="245"/>
                  </a:lnTo>
                  <a:lnTo>
                    <a:pt x="1269" y="238"/>
                  </a:lnTo>
                  <a:lnTo>
                    <a:pt x="1269" y="231"/>
                  </a:lnTo>
                  <a:lnTo>
                    <a:pt x="1271" y="224"/>
                  </a:lnTo>
                  <a:lnTo>
                    <a:pt x="1269" y="217"/>
                  </a:lnTo>
                  <a:lnTo>
                    <a:pt x="1269" y="210"/>
                  </a:lnTo>
                  <a:lnTo>
                    <a:pt x="1266" y="203"/>
                  </a:lnTo>
                  <a:lnTo>
                    <a:pt x="1264" y="196"/>
                  </a:lnTo>
                  <a:lnTo>
                    <a:pt x="1262" y="191"/>
                  </a:lnTo>
                  <a:lnTo>
                    <a:pt x="1259" y="184"/>
                  </a:lnTo>
                  <a:lnTo>
                    <a:pt x="1255" y="179"/>
                  </a:lnTo>
                  <a:lnTo>
                    <a:pt x="1250" y="177"/>
                  </a:lnTo>
                  <a:lnTo>
                    <a:pt x="1238" y="172"/>
                  </a:lnTo>
                  <a:lnTo>
                    <a:pt x="1229" y="170"/>
                  </a:lnTo>
                  <a:lnTo>
                    <a:pt x="1219" y="165"/>
                  </a:lnTo>
                  <a:lnTo>
                    <a:pt x="1207" y="163"/>
                  </a:lnTo>
                  <a:lnTo>
                    <a:pt x="1205" y="163"/>
                  </a:lnTo>
                  <a:lnTo>
                    <a:pt x="1205" y="160"/>
                  </a:lnTo>
                  <a:lnTo>
                    <a:pt x="1203" y="160"/>
                  </a:lnTo>
                  <a:lnTo>
                    <a:pt x="1200" y="158"/>
                  </a:lnTo>
                  <a:lnTo>
                    <a:pt x="1198" y="158"/>
                  </a:lnTo>
                  <a:lnTo>
                    <a:pt x="1193" y="151"/>
                  </a:lnTo>
                  <a:lnTo>
                    <a:pt x="1189" y="146"/>
                  </a:lnTo>
                  <a:lnTo>
                    <a:pt x="1189" y="144"/>
                  </a:lnTo>
                  <a:lnTo>
                    <a:pt x="1189" y="139"/>
                  </a:lnTo>
                  <a:lnTo>
                    <a:pt x="1189" y="134"/>
                  </a:lnTo>
                  <a:lnTo>
                    <a:pt x="1189" y="130"/>
                  </a:lnTo>
                  <a:lnTo>
                    <a:pt x="1189" y="127"/>
                  </a:lnTo>
                  <a:lnTo>
                    <a:pt x="1186" y="125"/>
                  </a:lnTo>
                  <a:lnTo>
                    <a:pt x="1186" y="122"/>
                  </a:lnTo>
                  <a:lnTo>
                    <a:pt x="1184" y="120"/>
                  </a:lnTo>
                  <a:lnTo>
                    <a:pt x="1184" y="120"/>
                  </a:lnTo>
                  <a:lnTo>
                    <a:pt x="1181" y="120"/>
                  </a:lnTo>
                  <a:lnTo>
                    <a:pt x="1179" y="120"/>
                  </a:lnTo>
                  <a:lnTo>
                    <a:pt x="1172" y="120"/>
                  </a:lnTo>
                  <a:lnTo>
                    <a:pt x="1167" y="125"/>
                  </a:lnTo>
                  <a:lnTo>
                    <a:pt x="1163" y="127"/>
                  </a:lnTo>
                  <a:lnTo>
                    <a:pt x="1158" y="132"/>
                  </a:lnTo>
                  <a:lnTo>
                    <a:pt x="1155" y="139"/>
                  </a:lnTo>
                  <a:lnTo>
                    <a:pt x="1153" y="146"/>
                  </a:lnTo>
                  <a:lnTo>
                    <a:pt x="1153" y="153"/>
                  </a:lnTo>
                  <a:lnTo>
                    <a:pt x="1153" y="163"/>
                  </a:lnTo>
                  <a:lnTo>
                    <a:pt x="1153" y="170"/>
                  </a:lnTo>
                  <a:lnTo>
                    <a:pt x="1151" y="172"/>
                  </a:lnTo>
                  <a:lnTo>
                    <a:pt x="1151" y="177"/>
                  </a:lnTo>
                  <a:lnTo>
                    <a:pt x="1148" y="184"/>
                  </a:lnTo>
                  <a:lnTo>
                    <a:pt x="1148" y="186"/>
                  </a:lnTo>
                  <a:lnTo>
                    <a:pt x="1146" y="186"/>
                  </a:lnTo>
                  <a:lnTo>
                    <a:pt x="1146" y="189"/>
                  </a:lnTo>
                  <a:lnTo>
                    <a:pt x="1144" y="191"/>
                  </a:lnTo>
                  <a:lnTo>
                    <a:pt x="1144" y="191"/>
                  </a:lnTo>
                  <a:lnTo>
                    <a:pt x="1141" y="193"/>
                  </a:lnTo>
                  <a:lnTo>
                    <a:pt x="1139" y="196"/>
                  </a:lnTo>
                  <a:lnTo>
                    <a:pt x="1137" y="198"/>
                  </a:lnTo>
                  <a:lnTo>
                    <a:pt x="1137" y="198"/>
                  </a:lnTo>
                  <a:lnTo>
                    <a:pt x="1129" y="203"/>
                  </a:lnTo>
                  <a:lnTo>
                    <a:pt x="1129" y="203"/>
                  </a:lnTo>
                  <a:lnTo>
                    <a:pt x="1127" y="203"/>
                  </a:lnTo>
                  <a:lnTo>
                    <a:pt x="1125" y="205"/>
                  </a:lnTo>
                  <a:lnTo>
                    <a:pt x="1120" y="207"/>
                  </a:lnTo>
                  <a:lnTo>
                    <a:pt x="1118" y="212"/>
                  </a:lnTo>
                  <a:lnTo>
                    <a:pt x="1115" y="215"/>
                  </a:lnTo>
                  <a:lnTo>
                    <a:pt x="1115" y="217"/>
                  </a:lnTo>
                  <a:lnTo>
                    <a:pt x="1115" y="219"/>
                  </a:lnTo>
                  <a:lnTo>
                    <a:pt x="1113" y="219"/>
                  </a:lnTo>
                  <a:lnTo>
                    <a:pt x="1113" y="219"/>
                  </a:lnTo>
                  <a:lnTo>
                    <a:pt x="1111" y="222"/>
                  </a:lnTo>
                  <a:lnTo>
                    <a:pt x="1108" y="222"/>
                  </a:lnTo>
                  <a:lnTo>
                    <a:pt x="1106" y="219"/>
                  </a:lnTo>
                  <a:lnTo>
                    <a:pt x="1101" y="217"/>
                  </a:lnTo>
                  <a:lnTo>
                    <a:pt x="1099" y="217"/>
                  </a:lnTo>
                  <a:lnTo>
                    <a:pt x="1099" y="215"/>
                  </a:lnTo>
                  <a:lnTo>
                    <a:pt x="1099" y="215"/>
                  </a:lnTo>
                  <a:lnTo>
                    <a:pt x="1094" y="210"/>
                  </a:lnTo>
                  <a:lnTo>
                    <a:pt x="1092" y="205"/>
                  </a:lnTo>
                  <a:lnTo>
                    <a:pt x="1089" y="198"/>
                  </a:lnTo>
                  <a:lnTo>
                    <a:pt x="1087" y="196"/>
                  </a:lnTo>
                  <a:lnTo>
                    <a:pt x="1087" y="193"/>
                  </a:lnTo>
                  <a:lnTo>
                    <a:pt x="1080" y="191"/>
                  </a:lnTo>
                  <a:lnTo>
                    <a:pt x="1075" y="189"/>
                  </a:lnTo>
                  <a:lnTo>
                    <a:pt x="1073" y="182"/>
                  </a:lnTo>
                  <a:lnTo>
                    <a:pt x="1070" y="179"/>
                  </a:lnTo>
                  <a:lnTo>
                    <a:pt x="1068" y="174"/>
                  </a:lnTo>
                  <a:lnTo>
                    <a:pt x="1066" y="172"/>
                  </a:lnTo>
                  <a:lnTo>
                    <a:pt x="1061" y="170"/>
                  </a:lnTo>
                  <a:lnTo>
                    <a:pt x="1059" y="170"/>
                  </a:lnTo>
                  <a:lnTo>
                    <a:pt x="1056" y="167"/>
                  </a:lnTo>
                  <a:lnTo>
                    <a:pt x="1052" y="170"/>
                  </a:lnTo>
                  <a:lnTo>
                    <a:pt x="1044" y="177"/>
                  </a:lnTo>
                  <a:lnTo>
                    <a:pt x="1042" y="179"/>
                  </a:lnTo>
                  <a:lnTo>
                    <a:pt x="1040" y="184"/>
                  </a:lnTo>
                  <a:lnTo>
                    <a:pt x="1035" y="193"/>
                  </a:lnTo>
                  <a:lnTo>
                    <a:pt x="1033" y="200"/>
                  </a:lnTo>
                  <a:lnTo>
                    <a:pt x="1033" y="205"/>
                  </a:lnTo>
                  <a:lnTo>
                    <a:pt x="1033" y="207"/>
                  </a:lnTo>
                  <a:lnTo>
                    <a:pt x="1033" y="210"/>
                  </a:lnTo>
                  <a:lnTo>
                    <a:pt x="1035" y="215"/>
                  </a:lnTo>
                  <a:lnTo>
                    <a:pt x="1040" y="217"/>
                  </a:lnTo>
                  <a:lnTo>
                    <a:pt x="1047" y="222"/>
                  </a:lnTo>
                  <a:lnTo>
                    <a:pt x="1052" y="229"/>
                  </a:lnTo>
                  <a:lnTo>
                    <a:pt x="1056" y="236"/>
                  </a:lnTo>
                  <a:lnTo>
                    <a:pt x="1059" y="243"/>
                  </a:lnTo>
                  <a:lnTo>
                    <a:pt x="1061" y="250"/>
                  </a:lnTo>
                  <a:lnTo>
                    <a:pt x="1061" y="259"/>
                  </a:lnTo>
                  <a:lnTo>
                    <a:pt x="1061" y="269"/>
                  </a:lnTo>
                  <a:lnTo>
                    <a:pt x="1059" y="281"/>
                  </a:lnTo>
                  <a:lnTo>
                    <a:pt x="1049" y="281"/>
                  </a:lnTo>
                  <a:lnTo>
                    <a:pt x="1042" y="278"/>
                  </a:lnTo>
                  <a:lnTo>
                    <a:pt x="1033" y="276"/>
                  </a:lnTo>
                  <a:lnTo>
                    <a:pt x="1026" y="271"/>
                  </a:lnTo>
                  <a:lnTo>
                    <a:pt x="1021" y="267"/>
                  </a:lnTo>
                  <a:lnTo>
                    <a:pt x="1014" y="262"/>
                  </a:lnTo>
                  <a:lnTo>
                    <a:pt x="1009" y="255"/>
                  </a:lnTo>
                  <a:lnTo>
                    <a:pt x="1007" y="248"/>
                  </a:lnTo>
                  <a:lnTo>
                    <a:pt x="1002" y="238"/>
                  </a:lnTo>
                  <a:lnTo>
                    <a:pt x="997" y="231"/>
                  </a:lnTo>
                  <a:lnTo>
                    <a:pt x="995" y="229"/>
                  </a:lnTo>
                  <a:lnTo>
                    <a:pt x="990" y="226"/>
                  </a:lnTo>
                  <a:lnTo>
                    <a:pt x="985" y="222"/>
                  </a:lnTo>
                  <a:lnTo>
                    <a:pt x="978" y="219"/>
                  </a:lnTo>
                  <a:lnTo>
                    <a:pt x="971" y="217"/>
                  </a:lnTo>
                  <a:lnTo>
                    <a:pt x="964" y="217"/>
                  </a:lnTo>
                  <a:lnTo>
                    <a:pt x="957" y="219"/>
                  </a:lnTo>
                  <a:lnTo>
                    <a:pt x="952" y="219"/>
                  </a:lnTo>
                  <a:lnTo>
                    <a:pt x="948" y="222"/>
                  </a:lnTo>
                  <a:lnTo>
                    <a:pt x="941" y="226"/>
                  </a:lnTo>
                  <a:lnTo>
                    <a:pt x="938" y="226"/>
                  </a:lnTo>
                  <a:lnTo>
                    <a:pt x="936" y="229"/>
                  </a:lnTo>
                  <a:lnTo>
                    <a:pt x="933" y="229"/>
                  </a:lnTo>
                  <a:lnTo>
                    <a:pt x="912" y="229"/>
                  </a:lnTo>
                  <a:lnTo>
                    <a:pt x="891" y="231"/>
                  </a:lnTo>
                  <a:lnTo>
                    <a:pt x="848" y="231"/>
                  </a:lnTo>
                  <a:lnTo>
                    <a:pt x="853" y="222"/>
                  </a:lnTo>
                  <a:lnTo>
                    <a:pt x="855" y="212"/>
                  </a:lnTo>
                  <a:lnTo>
                    <a:pt x="860" y="205"/>
                  </a:lnTo>
                  <a:lnTo>
                    <a:pt x="867" y="200"/>
                  </a:lnTo>
                  <a:lnTo>
                    <a:pt x="874" y="196"/>
                  </a:lnTo>
                  <a:lnTo>
                    <a:pt x="881" y="191"/>
                  </a:lnTo>
                  <a:lnTo>
                    <a:pt x="889" y="189"/>
                  </a:lnTo>
                  <a:lnTo>
                    <a:pt x="898" y="189"/>
                  </a:lnTo>
                  <a:lnTo>
                    <a:pt x="903" y="189"/>
                  </a:lnTo>
                  <a:lnTo>
                    <a:pt x="905" y="189"/>
                  </a:lnTo>
                  <a:lnTo>
                    <a:pt x="905" y="189"/>
                  </a:lnTo>
                  <a:lnTo>
                    <a:pt x="907" y="189"/>
                  </a:lnTo>
                  <a:lnTo>
                    <a:pt x="912" y="186"/>
                  </a:lnTo>
                  <a:lnTo>
                    <a:pt x="917" y="186"/>
                  </a:lnTo>
                  <a:lnTo>
                    <a:pt x="919" y="184"/>
                  </a:lnTo>
                  <a:lnTo>
                    <a:pt x="922" y="182"/>
                  </a:lnTo>
                  <a:lnTo>
                    <a:pt x="924" y="179"/>
                  </a:lnTo>
                  <a:lnTo>
                    <a:pt x="924" y="177"/>
                  </a:lnTo>
                  <a:lnTo>
                    <a:pt x="924" y="174"/>
                  </a:lnTo>
                  <a:lnTo>
                    <a:pt x="926" y="165"/>
                  </a:lnTo>
                  <a:lnTo>
                    <a:pt x="926" y="160"/>
                  </a:lnTo>
                  <a:lnTo>
                    <a:pt x="926" y="156"/>
                  </a:lnTo>
                  <a:lnTo>
                    <a:pt x="926" y="151"/>
                  </a:lnTo>
                  <a:lnTo>
                    <a:pt x="926" y="148"/>
                  </a:lnTo>
                  <a:lnTo>
                    <a:pt x="929" y="141"/>
                  </a:lnTo>
                  <a:lnTo>
                    <a:pt x="933" y="139"/>
                  </a:lnTo>
                  <a:lnTo>
                    <a:pt x="938" y="137"/>
                  </a:lnTo>
                  <a:lnTo>
                    <a:pt x="943" y="134"/>
                  </a:lnTo>
                  <a:lnTo>
                    <a:pt x="943" y="134"/>
                  </a:lnTo>
                  <a:lnTo>
                    <a:pt x="945" y="132"/>
                  </a:lnTo>
                  <a:lnTo>
                    <a:pt x="945" y="132"/>
                  </a:lnTo>
                  <a:lnTo>
                    <a:pt x="950" y="130"/>
                  </a:lnTo>
                  <a:lnTo>
                    <a:pt x="952" y="125"/>
                  </a:lnTo>
                  <a:lnTo>
                    <a:pt x="952" y="122"/>
                  </a:lnTo>
                  <a:lnTo>
                    <a:pt x="955" y="120"/>
                  </a:lnTo>
                  <a:lnTo>
                    <a:pt x="955" y="115"/>
                  </a:lnTo>
                  <a:lnTo>
                    <a:pt x="955" y="113"/>
                  </a:lnTo>
                  <a:lnTo>
                    <a:pt x="952" y="108"/>
                  </a:lnTo>
                  <a:lnTo>
                    <a:pt x="952" y="104"/>
                  </a:lnTo>
                  <a:lnTo>
                    <a:pt x="948" y="94"/>
                  </a:lnTo>
                  <a:lnTo>
                    <a:pt x="941" y="87"/>
                  </a:lnTo>
                  <a:lnTo>
                    <a:pt x="936" y="82"/>
                  </a:lnTo>
                  <a:lnTo>
                    <a:pt x="929" y="80"/>
                  </a:lnTo>
                  <a:lnTo>
                    <a:pt x="929" y="78"/>
                  </a:lnTo>
                  <a:lnTo>
                    <a:pt x="926" y="75"/>
                  </a:lnTo>
                  <a:lnTo>
                    <a:pt x="926" y="73"/>
                  </a:lnTo>
                  <a:lnTo>
                    <a:pt x="926" y="70"/>
                  </a:lnTo>
                  <a:lnTo>
                    <a:pt x="926" y="70"/>
                  </a:lnTo>
                  <a:close/>
                </a:path>
              </a:pathLst>
            </a:custGeom>
            <a:solidFill>
              <a:schemeClr val="bg2"/>
            </a:solidFill>
            <a:ln w="9525">
              <a:noFill/>
              <a:round/>
              <a:headEnd/>
              <a:tailEnd/>
            </a:ln>
          </p:spPr>
          <p:txBody>
            <a:bodyPr/>
            <a:lstStyle/>
            <a:p>
              <a:pPr>
                <a:defRPr/>
              </a:pPr>
              <a:endParaRPr lang="en-US" dirty="0">
                <a:solidFill>
                  <a:schemeClr val="bg1"/>
                </a:solidFill>
              </a:endParaRPr>
            </a:p>
          </p:txBody>
        </p:sp>
        <p:sp>
          <p:nvSpPr>
            <p:cNvPr id="100" name="Freeform 150">
              <a:extLst>
                <a:ext uri="{FF2B5EF4-FFF2-40B4-BE49-F238E27FC236}">
                  <a16:creationId xmlns:a16="http://schemas.microsoft.com/office/drawing/2014/main" id="{B6CF4F1E-2B2B-4471-9255-A7DCC5DE497A}"/>
                </a:ext>
              </a:extLst>
            </p:cNvPr>
            <p:cNvSpPr>
              <a:spLocks noEditPoints="1"/>
            </p:cNvSpPr>
            <p:nvPr/>
          </p:nvSpPr>
          <p:spPr bwMode="auto">
            <a:xfrm>
              <a:off x="9335744" y="7671257"/>
              <a:ext cx="1359037" cy="628867"/>
            </a:xfrm>
            <a:custGeom>
              <a:avLst/>
              <a:gdLst/>
              <a:ahLst/>
              <a:cxnLst>
                <a:cxn ang="0">
                  <a:pos x="1271" y="198"/>
                </a:cxn>
                <a:cxn ang="0">
                  <a:pos x="1250" y="144"/>
                </a:cxn>
                <a:cxn ang="0">
                  <a:pos x="1165" y="165"/>
                </a:cxn>
                <a:cxn ang="0">
                  <a:pos x="1028" y="153"/>
                </a:cxn>
                <a:cxn ang="0">
                  <a:pos x="952" y="144"/>
                </a:cxn>
                <a:cxn ang="0">
                  <a:pos x="900" y="137"/>
                </a:cxn>
                <a:cxn ang="0">
                  <a:pos x="830" y="158"/>
                </a:cxn>
                <a:cxn ang="0">
                  <a:pos x="796" y="113"/>
                </a:cxn>
                <a:cxn ang="0">
                  <a:pos x="728" y="64"/>
                </a:cxn>
                <a:cxn ang="0">
                  <a:pos x="582" y="9"/>
                </a:cxn>
                <a:cxn ang="0">
                  <a:pos x="548" y="99"/>
                </a:cxn>
                <a:cxn ang="0">
                  <a:pos x="496" y="101"/>
                </a:cxn>
                <a:cxn ang="0">
                  <a:pos x="454" y="172"/>
                </a:cxn>
                <a:cxn ang="0">
                  <a:pos x="414" y="220"/>
                </a:cxn>
                <a:cxn ang="0">
                  <a:pos x="362" y="234"/>
                </a:cxn>
                <a:cxn ang="0">
                  <a:pos x="338" y="264"/>
                </a:cxn>
                <a:cxn ang="0">
                  <a:pos x="315" y="331"/>
                </a:cxn>
                <a:cxn ang="0">
                  <a:pos x="284" y="399"/>
                </a:cxn>
                <a:cxn ang="0">
                  <a:pos x="234" y="487"/>
                </a:cxn>
                <a:cxn ang="0">
                  <a:pos x="168" y="482"/>
                </a:cxn>
                <a:cxn ang="0">
                  <a:pos x="119" y="546"/>
                </a:cxn>
                <a:cxn ang="0">
                  <a:pos x="85" y="560"/>
                </a:cxn>
                <a:cxn ang="0">
                  <a:pos x="12" y="524"/>
                </a:cxn>
                <a:cxn ang="0">
                  <a:pos x="55" y="616"/>
                </a:cxn>
                <a:cxn ang="0">
                  <a:pos x="173" y="621"/>
                </a:cxn>
                <a:cxn ang="0">
                  <a:pos x="244" y="626"/>
                </a:cxn>
                <a:cxn ang="0">
                  <a:pos x="322" y="650"/>
                </a:cxn>
                <a:cxn ang="0">
                  <a:pos x="407" y="683"/>
                </a:cxn>
                <a:cxn ang="0">
                  <a:pos x="537" y="716"/>
                </a:cxn>
                <a:cxn ang="0">
                  <a:pos x="685" y="640"/>
                </a:cxn>
                <a:cxn ang="0">
                  <a:pos x="834" y="678"/>
                </a:cxn>
                <a:cxn ang="0">
                  <a:pos x="976" y="657"/>
                </a:cxn>
                <a:cxn ang="0">
                  <a:pos x="1007" y="588"/>
                </a:cxn>
                <a:cxn ang="0">
                  <a:pos x="1174" y="640"/>
                </a:cxn>
                <a:cxn ang="0">
                  <a:pos x="1326" y="753"/>
                </a:cxn>
                <a:cxn ang="0">
                  <a:pos x="1463" y="777"/>
                </a:cxn>
                <a:cxn ang="0">
                  <a:pos x="1467" y="860"/>
                </a:cxn>
                <a:cxn ang="0">
                  <a:pos x="1552" y="853"/>
                </a:cxn>
                <a:cxn ang="0">
                  <a:pos x="1559" y="782"/>
                </a:cxn>
                <a:cxn ang="0">
                  <a:pos x="1597" y="709"/>
                </a:cxn>
                <a:cxn ang="0">
                  <a:pos x="1630" y="671"/>
                </a:cxn>
                <a:cxn ang="0">
                  <a:pos x="1597" y="616"/>
                </a:cxn>
                <a:cxn ang="0">
                  <a:pos x="1677" y="524"/>
                </a:cxn>
                <a:cxn ang="0">
                  <a:pos x="1673" y="453"/>
                </a:cxn>
                <a:cxn ang="0">
                  <a:pos x="1569" y="425"/>
                </a:cxn>
                <a:cxn ang="0">
                  <a:pos x="1585" y="352"/>
                </a:cxn>
                <a:cxn ang="0">
                  <a:pos x="1644" y="298"/>
                </a:cxn>
                <a:cxn ang="0">
                  <a:pos x="1654" y="267"/>
                </a:cxn>
                <a:cxn ang="0">
                  <a:pos x="1720" y="231"/>
                </a:cxn>
                <a:cxn ang="0">
                  <a:pos x="1623" y="175"/>
                </a:cxn>
                <a:cxn ang="0">
                  <a:pos x="1559" y="220"/>
                </a:cxn>
                <a:cxn ang="0">
                  <a:pos x="1514" y="177"/>
                </a:cxn>
                <a:cxn ang="0">
                  <a:pos x="513" y="437"/>
                </a:cxn>
                <a:cxn ang="0">
                  <a:pos x="603" y="366"/>
                </a:cxn>
                <a:cxn ang="0">
                  <a:pos x="770" y="335"/>
                </a:cxn>
                <a:cxn ang="0">
                  <a:pos x="742" y="413"/>
                </a:cxn>
                <a:cxn ang="0">
                  <a:pos x="792" y="470"/>
                </a:cxn>
                <a:cxn ang="0">
                  <a:pos x="752" y="572"/>
                </a:cxn>
                <a:cxn ang="0">
                  <a:pos x="659" y="579"/>
                </a:cxn>
                <a:cxn ang="0">
                  <a:pos x="563" y="505"/>
                </a:cxn>
              </a:cxnLst>
              <a:rect l="0" t="0" r="r" b="b"/>
              <a:pathLst>
                <a:path w="1722" h="872">
                  <a:moveTo>
                    <a:pt x="1427" y="149"/>
                  </a:moveTo>
                  <a:lnTo>
                    <a:pt x="1415" y="156"/>
                  </a:lnTo>
                  <a:lnTo>
                    <a:pt x="1399" y="165"/>
                  </a:lnTo>
                  <a:lnTo>
                    <a:pt x="1375" y="182"/>
                  </a:lnTo>
                  <a:lnTo>
                    <a:pt x="1352" y="196"/>
                  </a:lnTo>
                  <a:lnTo>
                    <a:pt x="1349" y="196"/>
                  </a:lnTo>
                  <a:lnTo>
                    <a:pt x="1347" y="198"/>
                  </a:lnTo>
                  <a:lnTo>
                    <a:pt x="1342" y="201"/>
                  </a:lnTo>
                  <a:lnTo>
                    <a:pt x="1335" y="203"/>
                  </a:lnTo>
                  <a:lnTo>
                    <a:pt x="1330" y="205"/>
                  </a:lnTo>
                  <a:lnTo>
                    <a:pt x="1326" y="205"/>
                  </a:lnTo>
                  <a:lnTo>
                    <a:pt x="1318" y="208"/>
                  </a:lnTo>
                  <a:lnTo>
                    <a:pt x="1309" y="208"/>
                  </a:lnTo>
                  <a:lnTo>
                    <a:pt x="1304" y="208"/>
                  </a:lnTo>
                  <a:lnTo>
                    <a:pt x="1300" y="208"/>
                  </a:lnTo>
                  <a:lnTo>
                    <a:pt x="1292" y="205"/>
                  </a:lnTo>
                  <a:lnTo>
                    <a:pt x="1283" y="203"/>
                  </a:lnTo>
                  <a:lnTo>
                    <a:pt x="1274" y="201"/>
                  </a:lnTo>
                  <a:lnTo>
                    <a:pt x="1271" y="201"/>
                  </a:lnTo>
                  <a:lnTo>
                    <a:pt x="1271" y="198"/>
                  </a:lnTo>
                  <a:lnTo>
                    <a:pt x="1269" y="196"/>
                  </a:lnTo>
                  <a:lnTo>
                    <a:pt x="1269" y="194"/>
                  </a:lnTo>
                  <a:lnTo>
                    <a:pt x="1266" y="189"/>
                  </a:lnTo>
                  <a:lnTo>
                    <a:pt x="1266" y="184"/>
                  </a:lnTo>
                  <a:lnTo>
                    <a:pt x="1266" y="179"/>
                  </a:lnTo>
                  <a:lnTo>
                    <a:pt x="1266" y="175"/>
                  </a:lnTo>
                  <a:lnTo>
                    <a:pt x="1269" y="168"/>
                  </a:lnTo>
                  <a:lnTo>
                    <a:pt x="1269" y="165"/>
                  </a:lnTo>
                  <a:lnTo>
                    <a:pt x="1271" y="163"/>
                  </a:lnTo>
                  <a:lnTo>
                    <a:pt x="1271" y="158"/>
                  </a:lnTo>
                  <a:lnTo>
                    <a:pt x="1271" y="158"/>
                  </a:lnTo>
                  <a:lnTo>
                    <a:pt x="1271" y="158"/>
                  </a:lnTo>
                  <a:lnTo>
                    <a:pt x="1271" y="153"/>
                  </a:lnTo>
                  <a:lnTo>
                    <a:pt x="1269" y="149"/>
                  </a:lnTo>
                  <a:lnTo>
                    <a:pt x="1266" y="146"/>
                  </a:lnTo>
                  <a:lnTo>
                    <a:pt x="1264" y="144"/>
                  </a:lnTo>
                  <a:lnTo>
                    <a:pt x="1262" y="144"/>
                  </a:lnTo>
                  <a:lnTo>
                    <a:pt x="1259" y="142"/>
                  </a:lnTo>
                  <a:lnTo>
                    <a:pt x="1255" y="142"/>
                  </a:lnTo>
                  <a:lnTo>
                    <a:pt x="1250" y="144"/>
                  </a:lnTo>
                  <a:lnTo>
                    <a:pt x="1243" y="144"/>
                  </a:lnTo>
                  <a:lnTo>
                    <a:pt x="1238" y="146"/>
                  </a:lnTo>
                  <a:lnTo>
                    <a:pt x="1233" y="146"/>
                  </a:lnTo>
                  <a:lnTo>
                    <a:pt x="1231" y="146"/>
                  </a:lnTo>
                  <a:lnTo>
                    <a:pt x="1226" y="146"/>
                  </a:lnTo>
                  <a:lnTo>
                    <a:pt x="1222" y="146"/>
                  </a:lnTo>
                  <a:lnTo>
                    <a:pt x="1219" y="146"/>
                  </a:lnTo>
                  <a:lnTo>
                    <a:pt x="1212" y="146"/>
                  </a:lnTo>
                  <a:lnTo>
                    <a:pt x="1207" y="146"/>
                  </a:lnTo>
                  <a:lnTo>
                    <a:pt x="1205" y="146"/>
                  </a:lnTo>
                  <a:lnTo>
                    <a:pt x="1200" y="146"/>
                  </a:lnTo>
                  <a:lnTo>
                    <a:pt x="1198" y="146"/>
                  </a:lnTo>
                  <a:lnTo>
                    <a:pt x="1193" y="146"/>
                  </a:lnTo>
                  <a:lnTo>
                    <a:pt x="1186" y="146"/>
                  </a:lnTo>
                  <a:lnTo>
                    <a:pt x="1179" y="151"/>
                  </a:lnTo>
                  <a:lnTo>
                    <a:pt x="1174" y="156"/>
                  </a:lnTo>
                  <a:lnTo>
                    <a:pt x="1170" y="163"/>
                  </a:lnTo>
                  <a:lnTo>
                    <a:pt x="1167" y="163"/>
                  </a:lnTo>
                  <a:lnTo>
                    <a:pt x="1167" y="165"/>
                  </a:lnTo>
                  <a:lnTo>
                    <a:pt x="1165" y="165"/>
                  </a:lnTo>
                  <a:lnTo>
                    <a:pt x="1165" y="168"/>
                  </a:lnTo>
                  <a:lnTo>
                    <a:pt x="1158" y="165"/>
                  </a:lnTo>
                  <a:lnTo>
                    <a:pt x="1153" y="165"/>
                  </a:lnTo>
                  <a:lnTo>
                    <a:pt x="1148" y="165"/>
                  </a:lnTo>
                  <a:lnTo>
                    <a:pt x="1144" y="163"/>
                  </a:lnTo>
                  <a:lnTo>
                    <a:pt x="1137" y="158"/>
                  </a:lnTo>
                  <a:lnTo>
                    <a:pt x="1129" y="153"/>
                  </a:lnTo>
                  <a:lnTo>
                    <a:pt x="1118" y="144"/>
                  </a:lnTo>
                  <a:lnTo>
                    <a:pt x="1113" y="142"/>
                  </a:lnTo>
                  <a:lnTo>
                    <a:pt x="1113" y="142"/>
                  </a:lnTo>
                  <a:lnTo>
                    <a:pt x="1085" y="139"/>
                  </a:lnTo>
                  <a:lnTo>
                    <a:pt x="1061" y="137"/>
                  </a:lnTo>
                  <a:lnTo>
                    <a:pt x="1054" y="137"/>
                  </a:lnTo>
                  <a:lnTo>
                    <a:pt x="1047" y="139"/>
                  </a:lnTo>
                  <a:lnTo>
                    <a:pt x="1042" y="142"/>
                  </a:lnTo>
                  <a:lnTo>
                    <a:pt x="1037" y="144"/>
                  </a:lnTo>
                  <a:lnTo>
                    <a:pt x="1030" y="151"/>
                  </a:lnTo>
                  <a:lnTo>
                    <a:pt x="1028" y="153"/>
                  </a:lnTo>
                  <a:lnTo>
                    <a:pt x="1028" y="153"/>
                  </a:lnTo>
                  <a:lnTo>
                    <a:pt x="1028" y="153"/>
                  </a:lnTo>
                  <a:lnTo>
                    <a:pt x="1026" y="156"/>
                  </a:lnTo>
                  <a:lnTo>
                    <a:pt x="1021" y="158"/>
                  </a:lnTo>
                  <a:lnTo>
                    <a:pt x="1018" y="161"/>
                  </a:lnTo>
                  <a:lnTo>
                    <a:pt x="1011" y="161"/>
                  </a:lnTo>
                  <a:lnTo>
                    <a:pt x="1007" y="161"/>
                  </a:lnTo>
                  <a:lnTo>
                    <a:pt x="1000" y="156"/>
                  </a:lnTo>
                  <a:lnTo>
                    <a:pt x="995" y="156"/>
                  </a:lnTo>
                  <a:lnTo>
                    <a:pt x="992" y="153"/>
                  </a:lnTo>
                  <a:lnTo>
                    <a:pt x="976" y="156"/>
                  </a:lnTo>
                  <a:lnTo>
                    <a:pt x="971" y="156"/>
                  </a:lnTo>
                  <a:lnTo>
                    <a:pt x="967" y="158"/>
                  </a:lnTo>
                  <a:lnTo>
                    <a:pt x="957" y="158"/>
                  </a:lnTo>
                  <a:lnTo>
                    <a:pt x="957" y="158"/>
                  </a:lnTo>
                  <a:lnTo>
                    <a:pt x="957" y="158"/>
                  </a:lnTo>
                  <a:lnTo>
                    <a:pt x="955" y="158"/>
                  </a:lnTo>
                  <a:lnTo>
                    <a:pt x="955" y="156"/>
                  </a:lnTo>
                  <a:lnTo>
                    <a:pt x="955" y="156"/>
                  </a:lnTo>
                  <a:lnTo>
                    <a:pt x="952" y="149"/>
                  </a:lnTo>
                  <a:lnTo>
                    <a:pt x="952" y="146"/>
                  </a:lnTo>
                  <a:lnTo>
                    <a:pt x="952" y="144"/>
                  </a:lnTo>
                  <a:lnTo>
                    <a:pt x="952" y="142"/>
                  </a:lnTo>
                  <a:lnTo>
                    <a:pt x="950" y="142"/>
                  </a:lnTo>
                  <a:lnTo>
                    <a:pt x="948" y="142"/>
                  </a:lnTo>
                  <a:lnTo>
                    <a:pt x="945" y="144"/>
                  </a:lnTo>
                  <a:lnTo>
                    <a:pt x="943" y="146"/>
                  </a:lnTo>
                  <a:lnTo>
                    <a:pt x="943" y="146"/>
                  </a:lnTo>
                  <a:lnTo>
                    <a:pt x="943" y="149"/>
                  </a:lnTo>
                  <a:lnTo>
                    <a:pt x="941" y="149"/>
                  </a:lnTo>
                  <a:lnTo>
                    <a:pt x="941" y="151"/>
                  </a:lnTo>
                  <a:lnTo>
                    <a:pt x="941" y="151"/>
                  </a:lnTo>
                  <a:lnTo>
                    <a:pt x="938" y="153"/>
                  </a:lnTo>
                  <a:lnTo>
                    <a:pt x="938" y="153"/>
                  </a:lnTo>
                  <a:lnTo>
                    <a:pt x="936" y="153"/>
                  </a:lnTo>
                  <a:lnTo>
                    <a:pt x="933" y="153"/>
                  </a:lnTo>
                  <a:lnTo>
                    <a:pt x="931" y="153"/>
                  </a:lnTo>
                  <a:lnTo>
                    <a:pt x="931" y="153"/>
                  </a:lnTo>
                  <a:lnTo>
                    <a:pt x="905" y="151"/>
                  </a:lnTo>
                  <a:lnTo>
                    <a:pt x="905" y="151"/>
                  </a:lnTo>
                  <a:lnTo>
                    <a:pt x="903" y="149"/>
                  </a:lnTo>
                  <a:lnTo>
                    <a:pt x="900" y="137"/>
                  </a:lnTo>
                  <a:lnTo>
                    <a:pt x="898" y="132"/>
                  </a:lnTo>
                  <a:lnTo>
                    <a:pt x="898" y="125"/>
                  </a:lnTo>
                  <a:lnTo>
                    <a:pt x="881" y="125"/>
                  </a:lnTo>
                  <a:lnTo>
                    <a:pt x="877" y="125"/>
                  </a:lnTo>
                  <a:lnTo>
                    <a:pt x="872" y="127"/>
                  </a:lnTo>
                  <a:lnTo>
                    <a:pt x="870" y="132"/>
                  </a:lnTo>
                  <a:lnTo>
                    <a:pt x="865" y="137"/>
                  </a:lnTo>
                  <a:lnTo>
                    <a:pt x="863" y="142"/>
                  </a:lnTo>
                  <a:lnTo>
                    <a:pt x="860" y="144"/>
                  </a:lnTo>
                  <a:lnTo>
                    <a:pt x="860" y="144"/>
                  </a:lnTo>
                  <a:lnTo>
                    <a:pt x="858" y="146"/>
                  </a:lnTo>
                  <a:lnTo>
                    <a:pt x="855" y="146"/>
                  </a:lnTo>
                  <a:lnTo>
                    <a:pt x="851" y="151"/>
                  </a:lnTo>
                  <a:lnTo>
                    <a:pt x="848" y="151"/>
                  </a:lnTo>
                  <a:lnTo>
                    <a:pt x="844" y="153"/>
                  </a:lnTo>
                  <a:lnTo>
                    <a:pt x="839" y="156"/>
                  </a:lnTo>
                  <a:lnTo>
                    <a:pt x="837" y="156"/>
                  </a:lnTo>
                  <a:lnTo>
                    <a:pt x="837" y="156"/>
                  </a:lnTo>
                  <a:lnTo>
                    <a:pt x="834" y="158"/>
                  </a:lnTo>
                  <a:lnTo>
                    <a:pt x="830" y="158"/>
                  </a:lnTo>
                  <a:lnTo>
                    <a:pt x="830" y="158"/>
                  </a:lnTo>
                  <a:lnTo>
                    <a:pt x="827" y="158"/>
                  </a:lnTo>
                  <a:lnTo>
                    <a:pt x="825" y="161"/>
                  </a:lnTo>
                  <a:lnTo>
                    <a:pt x="825" y="156"/>
                  </a:lnTo>
                  <a:lnTo>
                    <a:pt x="827" y="151"/>
                  </a:lnTo>
                  <a:lnTo>
                    <a:pt x="827" y="146"/>
                  </a:lnTo>
                  <a:lnTo>
                    <a:pt x="827" y="139"/>
                  </a:lnTo>
                  <a:lnTo>
                    <a:pt x="827" y="132"/>
                  </a:lnTo>
                  <a:lnTo>
                    <a:pt x="827" y="127"/>
                  </a:lnTo>
                  <a:lnTo>
                    <a:pt x="825" y="123"/>
                  </a:lnTo>
                  <a:lnTo>
                    <a:pt x="822" y="118"/>
                  </a:lnTo>
                  <a:lnTo>
                    <a:pt x="820" y="116"/>
                  </a:lnTo>
                  <a:lnTo>
                    <a:pt x="815" y="113"/>
                  </a:lnTo>
                  <a:lnTo>
                    <a:pt x="811" y="113"/>
                  </a:lnTo>
                  <a:lnTo>
                    <a:pt x="804" y="113"/>
                  </a:lnTo>
                  <a:lnTo>
                    <a:pt x="799" y="113"/>
                  </a:lnTo>
                  <a:lnTo>
                    <a:pt x="799" y="113"/>
                  </a:lnTo>
                  <a:lnTo>
                    <a:pt x="796" y="113"/>
                  </a:lnTo>
                  <a:lnTo>
                    <a:pt x="796" y="113"/>
                  </a:lnTo>
                  <a:lnTo>
                    <a:pt x="796" y="113"/>
                  </a:lnTo>
                  <a:lnTo>
                    <a:pt x="789" y="113"/>
                  </a:lnTo>
                  <a:lnTo>
                    <a:pt x="782" y="116"/>
                  </a:lnTo>
                  <a:lnTo>
                    <a:pt x="780" y="116"/>
                  </a:lnTo>
                  <a:lnTo>
                    <a:pt x="775" y="116"/>
                  </a:lnTo>
                  <a:lnTo>
                    <a:pt x="770" y="111"/>
                  </a:lnTo>
                  <a:lnTo>
                    <a:pt x="768" y="106"/>
                  </a:lnTo>
                  <a:lnTo>
                    <a:pt x="766" y="101"/>
                  </a:lnTo>
                  <a:lnTo>
                    <a:pt x="763" y="97"/>
                  </a:lnTo>
                  <a:lnTo>
                    <a:pt x="763" y="90"/>
                  </a:lnTo>
                  <a:lnTo>
                    <a:pt x="761" y="83"/>
                  </a:lnTo>
                  <a:lnTo>
                    <a:pt x="759" y="78"/>
                  </a:lnTo>
                  <a:lnTo>
                    <a:pt x="756" y="73"/>
                  </a:lnTo>
                  <a:lnTo>
                    <a:pt x="754" y="68"/>
                  </a:lnTo>
                  <a:lnTo>
                    <a:pt x="749" y="66"/>
                  </a:lnTo>
                  <a:lnTo>
                    <a:pt x="744" y="64"/>
                  </a:lnTo>
                  <a:lnTo>
                    <a:pt x="740" y="64"/>
                  </a:lnTo>
                  <a:lnTo>
                    <a:pt x="737" y="61"/>
                  </a:lnTo>
                  <a:lnTo>
                    <a:pt x="733" y="61"/>
                  </a:lnTo>
                  <a:lnTo>
                    <a:pt x="730" y="61"/>
                  </a:lnTo>
                  <a:lnTo>
                    <a:pt x="728" y="64"/>
                  </a:lnTo>
                  <a:lnTo>
                    <a:pt x="726" y="66"/>
                  </a:lnTo>
                  <a:lnTo>
                    <a:pt x="723" y="68"/>
                  </a:lnTo>
                  <a:lnTo>
                    <a:pt x="721" y="71"/>
                  </a:lnTo>
                  <a:lnTo>
                    <a:pt x="721" y="75"/>
                  </a:lnTo>
                  <a:lnTo>
                    <a:pt x="716" y="66"/>
                  </a:lnTo>
                  <a:lnTo>
                    <a:pt x="711" y="59"/>
                  </a:lnTo>
                  <a:lnTo>
                    <a:pt x="700" y="42"/>
                  </a:lnTo>
                  <a:lnTo>
                    <a:pt x="688" y="28"/>
                  </a:lnTo>
                  <a:lnTo>
                    <a:pt x="676" y="16"/>
                  </a:lnTo>
                  <a:lnTo>
                    <a:pt x="674" y="14"/>
                  </a:lnTo>
                  <a:lnTo>
                    <a:pt x="671" y="12"/>
                  </a:lnTo>
                  <a:lnTo>
                    <a:pt x="664" y="12"/>
                  </a:lnTo>
                  <a:lnTo>
                    <a:pt x="645" y="12"/>
                  </a:lnTo>
                  <a:lnTo>
                    <a:pt x="629" y="9"/>
                  </a:lnTo>
                  <a:lnTo>
                    <a:pt x="610" y="5"/>
                  </a:lnTo>
                  <a:lnTo>
                    <a:pt x="593" y="0"/>
                  </a:lnTo>
                  <a:lnTo>
                    <a:pt x="589" y="0"/>
                  </a:lnTo>
                  <a:lnTo>
                    <a:pt x="584" y="2"/>
                  </a:lnTo>
                  <a:lnTo>
                    <a:pt x="582" y="5"/>
                  </a:lnTo>
                  <a:lnTo>
                    <a:pt x="582" y="9"/>
                  </a:lnTo>
                  <a:lnTo>
                    <a:pt x="582" y="12"/>
                  </a:lnTo>
                  <a:lnTo>
                    <a:pt x="579" y="19"/>
                  </a:lnTo>
                  <a:lnTo>
                    <a:pt x="577" y="24"/>
                  </a:lnTo>
                  <a:lnTo>
                    <a:pt x="574" y="28"/>
                  </a:lnTo>
                  <a:lnTo>
                    <a:pt x="565" y="47"/>
                  </a:lnTo>
                  <a:lnTo>
                    <a:pt x="556" y="64"/>
                  </a:lnTo>
                  <a:lnTo>
                    <a:pt x="553" y="68"/>
                  </a:lnTo>
                  <a:lnTo>
                    <a:pt x="553" y="75"/>
                  </a:lnTo>
                  <a:lnTo>
                    <a:pt x="553" y="80"/>
                  </a:lnTo>
                  <a:lnTo>
                    <a:pt x="553" y="83"/>
                  </a:lnTo>
                  <a:lnTo>
                    <a:pt x="553" y="83"/>
                  </a:lnTo>
                  <a:lnTo>
                    <a:pt x="553" y="85"/>
                  </a:lnTo>
                  <a:lnTo>
                    <a:pt x="553" y="85"/>
                  </a:lnTo>
                  <a:lnTo>
                    <a:pt x="553" y="87"/>
                  </a:lnTo>
                  <a:lnTo>
                    <a:pt x="553" y="90"/>
                  </a:lnTo>
                  <a:lnTo>
                    <a:pt x="551" y="94"/>
                  </a:lnTo>
                  <a:lnTo>
                    <a:pt x="551" y="97"/>
                  </a:lnTo>
                  <a:lnTo>
                    <a:pt x="548" y="97"/>
                  </a:lnTo>
                  <a:lnTo>
                    <a:pt x="548" y="97"/>
                  </a:lnTo>
                  <a:lnTo>
                    <a:pt x="548" y="99"/>
                  </a:lnTo>
                  <a:lnTo>
                    <a:pt x="548" y="99"/>
                  </a:lnTo>
                  <a:lnTo>
                    <a:pt x="548" y="101"/>
                  </a:lnTo>
                  <a:lnTo>
                    <a:pt x="546" y="104"/>
                  </a:lnTo>
                  <a:lnTo>
                    <a:pt x="544" y="106"/>
                  </a:lnTo>
                  <a:lnTo>
                    <a:pt x="541" y="109"/>
                  </a:lnTo>
                  <a:lnTo>
                    <a:pt x="539" y="109"/>
                  </a:lnTo>
                  <a:lnTo>
                    <a:pt x="534" y="111"/>
                  </a:lnTo>
                  <a:lnTo>
                    <a:pt x="532" y="111"/>
                  </a:lnTo>
                  <a:lnTo>
                    <a:pt x="532" y="111"/>
                  </a:lnTo>
                  <a:lnTo>
                    <a:pt x="527" y="113"/>
                  </a:lnTo>
                  <a:lnTo>
                    <a:pt x="525" y="113"/>
                  </a:lnTo>
                  <a:lnTo>
                    <a:pt x="515" y="116"/>
                  </a:lnTo>
                  <a:lnTo>
                    <a:pt x="513" y="116"/>
                  </a:lnTo>
                  <a:lnTo>
                    <a:pt x="508" y="116"/>
                  </a:lnTo>
                  <a:lnTo>
                    <a:pt x="506" y="116"/>
                  </a:lnTo>
                  <a:lnTo>
                    <a:pt x="504" y="113"/>
                  </a:lnTo>
                  <a:lnTo>
                    <a:pt x="501" y="113"/>
                  </a:lnTo>
                  <a:lnTo>
                    <a:pt x="501" y="111"/>
                  </a:lnTo>
                  <a:lnTo>
                    <a:pt x="499" y="104"/>
                  </a:lnTo>
                  <a:lnTo>
                    <a:pt x="496" y="101"/>
                  </a:lnTo>
                  <a:lnTo>
                    <a:pt x="494" y="97"/>
                  </a:lnTo>
                  <a:lnTo>
                    <a:pt x="492" y="94"/>
                  </a:lnTo>
                  <a:lnTo>
                    <a:pt x="487" y="92"/>
                  </a:lnTo>
                  <a:lnTo>
                    <a:pt x="485" y="90"/>
                  </a:lnTo>
                  <a:lnTo>
                    <a:pt x="482" y="90"/>
                  </a:lnTo>
                  <a:lnTo>
                    <a:pt x="478" y="90"/>
                  </a:lnTo>
                  <a:lnTo>
                    <a:pt x="475" y="92"/>
                  </a:lnTo>
                  <a:lnTo>
                    <a:pt x="468" y="92"/>
                  </a:lnTo>
                  <a:lnTo>
                    <a:pt x="463" y="97"/>
                  </a:lnTo>
                  <a:lnTo>
                    <a:pt x="459" y="99"/>
                  </a:lnTo>
                  <a:lnTo>
                    <a:pt x="456" y="104"/>
                  </a:lnTo>
                  <a:lnTo>
                    <a:pt x="454" y="109"/>
                  </a:lnTo>
                  <a:lnTo>
                    <a:pt x="452" y="116"/>
                  </a:lnTo>
                  <a:lnTo>
                    <a:pt x="452" y="123"/>
                  </a:lnTo>
                  <a:lnTo>
                    <a:pt x="452" y="132"/>
                  </a:lnTo>
                  <a:lnTo>
                    <a:pt x="454" y="139"/>
                  </a:lnTo>
                  <a:lnTo>
                    <a:pt x="454" y="149"/>
                  </a:lnTo>
                  <a:lnTo>
                    <a:pt x="454" y="158"/>
                  </a:lnTo>
                  <a:lnTo>
                    <a:pt x="454" y="168"/>
                  </a:lnTo>
                  <a:lnTo>
                    <a:pt x="454" y="172"/>
                  </a:lnTo>
                  <a:lnTo>
                    <a:pt x="452" y="175"/>
                  </a:lnTo>
                  <a:lnTo>
                    <a:pt x="452" y="177"/>
                  </a:lnTo>
                  <a:lnTo>
                    <a:pt x="452" y="184"/>
                  </a:lnTo>
                  <a:lnTo>
                    <a:pt x="449" y="189"/>
                  </a:lnTo>
                  <a:lnTo>
                    <a:pt x="449" y="194"/>
                  </a:lnTo>
                  <a:lnTo>
                    <a:pt x="447" y="201"/>
                  </a:lnTo>
                  <a:lnTo>
                    <a:pt x="445" y="201"/>
                  </a:lnTo>
                  <a:lnTo>
                    <a:pt x="445" y="203"/>
                  </a:lnTo>
                  <a:lnTo>
                    <a:pt x="445" y="205"/>
                  </a:lnTo>
                  <a:lnTo>
                    <a:pt x="442" y="208"/>
                  </a:lnTo>
                  <a:lnTo>
                    <a:pt x="440" y="210"/>
                  </a:lnTo>
                  <a:lnTo>
                    <a:pt x="437" y="215"/>
                  </a:lnTo>
                  <a:lnTo>
                    <a:pt x="433" y="217"/>
                  </a:lnTo>
                  <a:lnTo>
                    <a:pt x="428" y="220"/>
                  </a:lnTo>
                  <a:lnTo>
                    <a:pt x="423" y="222"/>
                  </a:lnTo>
                  <a:lnTo>
                    <a:pt x="419" y="222"/>
                  </a:lnTo>
                  <a:lnTo>
                    <a:pt x="416" y="222"/>
                  </a:lnTo>
                  <a:lnTo>
                    <a:pt x="416" y="220"/>
                  </a:lnTo>
                  <a:lnTo>
                    <a:pt x="414" y="220"/>
                  </a:lnTo>
                  <a:lnTo>
                    <a:pt x="414" y="220"/>
                  </a:lnTo>
                  <a:lnTo>
                    <a:pt x="411" y="220"/>
                  </a:lnTo>
                  <a:lnTo>
                    <a:pt x="404" y="215"/>
                  </a:lnTo>
                  <a:lnTo>
                    <a:pt x="402" y="213"/>
                  </a:lnTo>
                  <a:lnTo>
                    <a:pt x="400" y="208"/>
                  </a:lnTo>
                  <a:lnTo>
                    <a:pt x="397" y="205"/>
                  </a:lnTo>
                  <a:lnTo>
                    <a:pt x="395" y="203"/>
                  </a:lnTo>
                  <a:lnTo>
                    <a:pt x="393" y="201"/>
                  </a:lnTo>
                  <a:lnTo>
                    <a:pt x="388" y="198"/>
                  </a:lnTo>
                  <a:lnTo>
                    <a:pt x="385" y="196"/>
                  </a:lnTo>
                  <a:lnTo>
                    <a:pt x="381" y="196"/>
                  </a:lnTo>
                  <a:lnTo>
                    <a:pt x="378" y="198"/>
                  </a:lnTo>
                  <a:lnTo>
                    <a:pt x="376" y="198"/>
                  </a:lnTo>
                  <a:lnTo>
                    <a:pt x="371" y="201"/>
                  </a:lnTo>
                  <a:lnTo>
                    <a:pt x="367" y="205"/>
                  </a:lnTo>
                  <a:lnTo>
                    <a:pt x="364" y="208"/>
                  </a:lnTo>
                  <a:lnTo>
                    <a:pt x="362" y="213"/>
                  </a:lnTo>
                  <a:lnTo>
                    <a:pt x="359" y="217"/>
                  </a:lnTo>
                  <a:lnTo>
                    <a:pt x="359" y="222"/>
                  </a:lnTo>
                  <a:lnTo>
                    <a:pt x="362" y="231"/>
                  </a:lnTo>
                  <a:lnTo>
                    <a:pt x="362" y="234"/>
                  </a:lnTo>
                  <a:lnTo>
                    <a:pt x="362" y="236"/>
                  </a:lnTo>
                  <a:lnTo>
                    <a:pt x="362" y="238"/>
                  </a:lnTo>
                  <a:lnTo>
                    <a:pt x="362" y="238"/>
                  </a:lnTo>
                  <a:lnTo>
                    <a:pt x="362" y="238"/>
                  </a:lnTo>
                  <a:lnTo>
                    <a:pt x="362" y="238"/>
                  </a:lnTo>
                  <a:lnTo>
                    <a:pt x="362" y="238"/>
                  </a:lnTo>
                  <a:lnTo>
                    <a:pt x="362" y="241"/>
                  </a:lnTo>
                  <a:lnTo>
                    <a:pt x="362" y="243"/>
                  </a:lnTo>
                  <a:lnTo>
                    <a:pt x="362" y="246"/>
                  </a:lnTo>
                  <a:lnTo>
                    <a:pt x="359" y="246"/>
                  </a:lnTo>
                  <a:lnTo>
                    <a:pt x="359" y="248"/>
                  </a:lnTo>
                  <a:lnTo>
                    <a:pt x="357" y="248"/>
                  </a:lnTo>
                  <a:lnTo>
                    <a:pt x="357" y="250"/>
                  </a:lnTo>
                  <a:lnTo>
                    <a:pt x="355" y="250"/>
                  </a:lnTo>
                  <a:lnTo>
                    <a:pt x="352" y="253"/>
                  </a:lnTo>
                  <a:lnTo>
                    <a:pt x="350" y="253"/>
                  </a:lnTo>
                  <a:lnTo>
                    <a:pt x="345" y="255"/>
                  </a:lnTo>
                  <a:lnTo>
                    <a:pt x="343" y="257"/>
                  </a:lnTo>
                  <a:lnTo>
                    <a:pt x="338" y="260"/>
                  </a:lnTo>
                  <a:lnTo>
                    <a:pt x="338" y="264"/>
                  </a:lnTo>
                  <a:lnTo>
                    <a:pt x="336" y="267"/>
                  </a:lnTo>
                  <a:lnTo>
                    <a:pt x="336" y="272"/>
                  </a:lnTo>
                  <a:lnTo>
                    <a:pt x="338" y="274"/>
                  </a:lnTo>
                  <a:lnTo>
                    <a:pt x="341" y="279"/>
                  </a:lnTo>
                  <a:lnTo>
                    <a:pt x="343" y="281"/>
                  </a:lnTo>
                  <a:lnTo>
                    <a:pt x="350" y="286"/>
                  </a:lnTo>
                  <a:lnTo>
                    <a:pt x="369" y="300"/>
                  </a:lnTo>
                  <a:lnTo>
                    <a:pt x="367" y="305"/>
                  </a:lnTo>
                  <a:lnTo>
                    <a:pt x="362" y="309"/>
                  </a:lnTo>
                  <a:lnTo>
                    <a:pt x="357" y="312"/>
                  </a:lnTo>
                  <a:lnTo>
                    <a:pt x="352" y="316"/>
                  </a:lnTo>
                  <a:lnTo>
                    <a:pt x="348" y="319"/>
                  </a:lnTo>
                  <a:lnTo>
                    <a:pt x="341" y="321"/>
                  </a:lnTo>
                  <a:lnTo>
                    <a:pt x="336" y="324"/>
                  </a:lnTo>
                  <a:lnTo>
                    <a:pt x="329" y="324"/>
                  </a:lnTo>
                  <a:lnTo>
                    <a:pt x="326" y="324"/>
                  </a:lnTo>
                  <a:lnTo>
                    <a:pt x="324" y="326"/>
                  </a:lnTo>
                  <a:lnTo>
                    <a:pt x="319" y="328"/>
                  </a:lnTo>
                  <a:lnTo>
                    <a:pt x="317" y="328"/>
                  </a:lnTo>
                  <a:lnTo>
                    <a:pt x="315" y="331"/>
                  </a:lnTo>
                  <a:lnTo>
                    <a:pt x="315" y="331"/>
                  </a:lnTo>
                  <a:lnTo>
                    <a:pt x="315" y="331"/>
                  </a:lnTo>
                  <a:lnTo>
                    <a:pt x="305" y="335"/>
                  </a:lnTo>
                  <a:lnTo>
                    <a:pt x="298" y="338"/>
                  </a:lnTo>
                  <a:lnTo>
                    <a:pt x="291" y="340"/>
                  </a:lnTo>
                  <a:lnTo>
                    <a:pt x="289" y="340"/>
                  </a:lnTo>
                  <a:lnTo>
                    <a:pt x="286" y="340"/>
                  </a:lnTo>
                  <a:lnTo>
                    <a:pt x="282" y="342"/>
                  </a:lnTo>
                  <a:lnTo>
                    <a:pt x="279" y="345"/>
                  </a:lnTo>
                  <a:lnTo>
                    <a:pt x="277" y="347"/>
                  </a:lnTo>
                  <a:lnTo>
                    <a:pt x="274" y="347"/>
                  </a:lnTo>
                  <a:lnTo>
                    <a:pt x="272" y="352"/>
                  </a:lnTo>
                  <a:lnTo>
                    <a:pt x="270" y="357"/>
                  </a:lnTo>
                  <a:lnTo>
                    <a:pt x="272" y="359"/>
                  </a:lnTo>
                  <a:lnTo>
                    <a:pt x="272" y="364"/>
                  </a:lnTo>
                  <a:lnTo>
                    <a:pt x="277" y="371"/>
                  </a:lnTo>
                  <a:lnTo>
                    <a:pt x="282" y="378"/>
                  </a:lnTo>
                  <a:lnTo>
                    <a:pt x="286" y="385"/>
                  </a:lnTo>
                  <a:lnTo>
                    <a:pt x="286" y="394"/>
                  </a:lnTo>
                  <a:lnTo>
                    <a:pt x="284" y="399"/>
                  </a:lnTo>
                  <a:lnTo>
                    <a:pt x="284" y="404"/>
                  </a:lnTo>
                  <a:lnTo>
                    <a:pt x="279" y="418"/>
                  </a:lnTo>
                  <a:lnTo>
                    <a:pt x="279" y="425"/>
                  </a:lnTo>
                  <a:lnTo>
                    <a:pt x="277" y="430"/>
                  </a:lnTo>
                  <a:lnTo>
                    <a:pt x="277" y="435"/>
                  </a:lnTo>
                  <a:lnTo>
                    <a:pt x="277" y="439"/>
                  </a:lnTo>
                  <a:lnTo>
                    <a:pt x="279" y="444"/>
                  </a:lnTo>
                  <a:lnTo>
                    <a:pt x="279" y="446"/>
                  </a:lnTo>
                  <a:lnTo>
                    <a:pt x="282" y="451"/>
                  </a:lnTo>
                  <a:lnTo>
                    <a:pt x="286" y="453"/>
                  </a:lnTo>
                  <a:lnTo>
                    <a:pt x="279" y="458"/>
                  </a:lnTo>
                  <a:lnTo>
                    <a:pt x="274" y="463"/>
                  </a:lnTo>
                  <a:lnTo>
                    <a:pt x="270" y="465"/>
                  </a:lnTo>
                  <a:lnTo>
                    <a:pt x="267" y="470"/>
                  </a:lnTo>
                  <a:lnTo>
                    <a:pt x="263" y="475"/>
                  </a:lnTo>
                  <a:lnTo>
                    <a:pt x="256" y="477"/>
                  </a:lnTo>
                  <a:lnTo>
                    <a:pt x="251" y="482"/>
                  </a:lnTo>
                  <a:lnTo>
                    <a:pt x="246" y="484"/>
                  </a:lnTo>
                  <a:lnTo>
                    <a:pt x="241" y="484"/>
                  </a:lnTo>
                  <a:lnTo>
                    <a:pt x="234" y="487"/>
                  </a:lnTo>
                  <a:lnTo>
                    <a:pt x="230" y="487"/>
                  </a:lnTo>
                  <a:lnTo>
                    <a:pt x="225" y="484"/>
                  </a:lnTo>
                  <a:lnTo>
                    <a:pt x="222" y="484"/>
                  </a:lnTo>
                  <a:lnTo>
                    <a:pt x="220" y="482"/>
                  </a:lnTo>
                  <a:lnTo>
                    <a:pt x="220" y="482"/>
                  </a:lnTo>
                  <a:lnTo>
                    <a:pt x="220" y="482"/>
                  </a:lnTo>
                  <a:lnTo>
                    <a:pt x="215" y="482"/>
                  </a:lnTo>
                  <a:lnTo>
                    <a:pt x="213" y="482"/>
                  </a:lnTo>
                  <a:lnTo>
                    <a:pt x="211" y="484"/>
                  </a:lnTo>
                  <a:lnTo>
                    <a:pt x="211" y="484"/>
                  </a:lnTo>
                  <a:lnTo>
                    <a:pt x="211" y="484"/>
                  </a:lnTo>
                  <a:lnTo>
                    <a:pt x="211" y="484"/>
                  </a:lnTo>
                  <a:lnTo>
                    <a:pt x="208" y="487"/>
                  </a:lnTo>
                  <a:lnTo>
                    <a:pt x="206" y="487"/>
                  </a:lnTo>
                  <a:lnTo>
                    <a:pt x="204" y="489"/>
                  </a:lnTo>
                  <a:lnTo>
                    <a:pt x="201" y="489"/>
                  </a:lnTo>
                  <a:lnTo>
                    <a:pt x="199" y="489"/>
                  </a:lnTo>
                  <a:lnTo>
                    <a:pt x="197" y="489"/>
                  </a:lnTo>
                  <a:lnTo>
                    <a:pt x="182" y="487"/>
                  </a:lnTo>
                  <a:lnTo>
                    <a:pt x="168" y="482"/>
                  </a:lnTo>
                  <a:lnTo>
                    <a:pt x="156" y="477"/>
                  </a:lnTo>
                  <a:lnTo>
                    <a:pt x="142" y="470"/>
                  </a:lnTo>
                  <a:lnTo>
                    <a:pt x="140" y="468"/>
                  </a:lnTo>
                  <a:lnTo>
                    <a:pt x="135" y="468"/>
                  </a:lnTo>
                  <a:lnTo>
                    <a:pt x="126" y="470"/>
                  </a:lnTo>
                  <a:lnTo>
                    <a:pt x="123" y="472"/>
                  </a:lnTo>
                  <a:lnTo>
                    <a:pt x="121" y="477"/>
                  </a:lnTo>
                  <a:lnTo>
                    <a:pt x="119" y="479"/>
                  </a:lnTo>
                  <a:lnTo>
                    <a:pt x="116" y="484"/>
                  </a:lnTo>
                  <a:lnTo>
                    <a:pt x="116" y="487"/>
                  </a:lnTo>
                  <a:lnTo>
                    <a:pt x="116" y="494"/>
                  </a:lnTo>
                  <a:lnTo>
                    <a:pt x="116" y="508"/>
                  </a:lnTo>
                  <a:lnTo>
                    <a:pt x="119" y="522"/>
                  </a:lnTo>
                  <a:lnTo>
                    <a:pt x="119" y="524"/>
                  </a:lnTo>
                  <a:lnTo>
                    <a:pt x="119" y="529"/>
                  </a:lnTo>
                  <a:lnTo>
                    <a:pt x="121" y="534"/>
                  </a:lnTo>
                  <a:lnTo>
                    <a:pt x="119" y="539"/>
                  </a:lnTo>
                  <a:lnTo>
                    <a:pt x="119" y="541"/>
                  </a:lnTo>
                  <a:lnTo>
                    <a:pt x="119" y="543"/>
                  </a:lnTo>
                  <a:lnTo>
                    <a:pt x="119" y="546"/>
                  </a:lnTo>
                  <a:lnTo>
                    <a:pt x="116" y="548"/>
                  </a:lnTo>
                  <a:lnTo>
                    <a:pt x="116" y="548"/>
                  </a:lnTo>
                  <a:lnTo>
                    <a:pt x="114" y="548"/>
                  </a:lnTo>
                  <a:lnTo>
                    <a:pt x="114" y="550"/>
                  </a:lnTo>
                  <a:lnTo>
                    <a:pt x="114" y="550"/>
                  </a:lnTo>
                  <a:lnTo>
                    <a:pt x="111" y="555"/>
                  </a:lnTo>
                  <a:lnTo>
                    <a:pt x="111" y="555"/>
                  </a:lnTo>
                  <a:lnTo>
                    <a:pt x="109" y="555"/>
                  </a:lnTo>
                  <a:lnTo>
                    <a:pt x="109" y="555"/>
                  </a:lnTo>
                  <a:lnTo>
                    <a:pt x="109" y="555"/>
                  </a:lnTo>
                  <a:lnTo>
                    <a:pt x="107" y="557"/>
                  </a:lnTo>
                  <a:lnTo>
                    <a:pt x="104" y="557"/>
                  </a:lnTo>
                  <a:lnTo>
                    <a:pt x="102" y="557"/>
                  </a:lnTo>
                  <a:lnTo>
                    <a:pt x="102" y="557"/>
                  </a:lnTo>
                  <a:lnTo>
                    <a:pt x="102" y="560"/>
                  </a:lnTo>
                  <a:lnTo>
                    <a:pt x="102" y="560"/>
                  </a:lnTo>
                  <a:lnTo>
                    <a:pt x="97" y="560"/>
                  </a:lnTo>
                  <a:lnTo>
                    <a:pt x="93" y="562"/>
                  </a:lnTo>
                  <a:lnTo>
                    <a:pt x="88" y="560"/>
                  </a:lnTo>
                  <a:lnTo>
                    <a:pt x="85" y="560"/>
                  </a:lnTo>
                  <a:lnTo>
                    <a:pt x="78" y="555"/>
                  </a:lnTo>
                  <a:lnTo>
                    <a:pt x="69" y="550"/>
                  </a:lnTo>
                  <a:lnTo>
                    <a:pt x="55" y="539"/>
                  </a:lnTo>
                  <a:lnTo>
                    <a:pt x="50" y="534"/>
                  </a:lnTo>
                  <a:lnTo>
                    <a:pt x="48" y="531"/>
                  </a:lnTo>
                  <a:lnTo>
                    <a:pt x="48" y="529"/>
                  </a:lnTo>
                  <a:lnTo>
                    <a:pt x="43" y="524"/>
                  </a:lnTo>
                  <a:lnTo>
                    <a:pt x="41" y="520"/>
                  </a:lnTo>
                  <a:lnTo>
                    <a:pt x="34" y="515"/>
                  </a:lnTo>
                  <a:lnTo>
                    <a:pt x="29" y="510"/>
                  </a:lnTo>
                  <a:lnTo>
                    <a:pt x="24" y="510"/>
                  </a:lnTo>
                  <a:lnTo>
                    <a:pt x="12" y="505"/>
                  </a:lnTo>
                  <a:lnTo>
                    <a:pt x="0" y="503"/>
                  </a:lnTo>
                  <a:lnTo>
                    <a:pt x="0" y="503"/>
                  </a:lnTo>
                  <a:lnTo>
                    <a:pt x="3" y="510"/>
                  </a:lnTo>
                  <a:lnTo>
                    <a:pt x="3" y="513"/>
                  </a:lnTo>
                  <a:lnTo>
                    <a:pt x="5" y="517"/>
                  </a:lnTo>
                  <a:lnTo>
                    <a:pt x="8" y="520"/>
                  </a:lnTo>
                  <a:lnTo>
                    <a:pt x="10" y="522"/>
                  </a:lnTo>
                  <a:lnTo>
                    <a:pt x="12" y="524"/>
                  </a:lnTo>
                  <a:lnTo>
                    <a:pt x="15" y="529"/>
                  </a:lnTo>
                  <a:lnTo>
                    <a:pt x="15" y="534"/>
                  </a:lnTo>
                  <a:lnTo>
                    <a:pt x="15" y="539"/>
                  </a:lnTo>
                  <a:lnTo>
                    <a:pt x="15" y="546"/>
                  </a:lnTo>
                  <a:lnTo>
                    <a:pt x="15" y="553"/>
                  </a:lnTo>
                  <a:lnTo>
                    <a:pt x="15" y="555"/>
                  </a:lnTo>
                  <a:lnTo>
                    <a:pt x="15" y="560"/>
                  </a:lnTo>
                  <a:lnTo>
                    <a:pt x="15" y="565"/>
                  </a:lnTo>
                  <a:lnTo>
                    <a:pt x="17" y="569"/>
                  </a:lnTo>
                  <a:lnTo>
                    <a:pt x="19" y="572"/>
                  </a:lnTo>
                  <a:lnTo>
                    <a:pt x="22" y="576"/>
                  </a:lnTo>
                  <a:lnTo>
                    <a:pt x="26" y="579"/>
                  </a:lnTo>
                  <a:lnTo>
                    <a:pt x="31" y="583"/>
                  </a:lnTo>
                  <a:lnTo>
                    <a:pt x="34" y="586"/>
                  </a:lnTo>
                  <a:lnTo>
                    <a:pt x="36" y="588"/>
                  </a:lnTo>
                  <a:lnTo>
                    <a:pt x="41" y="593"/>
                  </a:lnTo>
                  <a:lnTo>
                    <a:pt x="48" y="602"/>
                  </a:lnTo>
                  <a:lnTo>
                    <a:pt x="52" y="609"/>
                  </a:lnTo>
                  <a:lnTo>
                    <a:pt x="52" y="614"/>
                  </a:lnTo>
                  <a:lnTo>
                    <a:pt x="55" y="616"/>
                  </a:lnTo>
                  <a:lnTo>
                    <a:pt x="55" y="616"/>
                  </a:lnTo>
                  <a:lnTo>
                    <a:pt x="55" y="619"/>
                  </a:lnTo>
                  <a:lnTo>
                    <a:pt x="60" y="626"/>
                  </a:lnTo>
                  <a:lnTo>
                    <a:pt x="60" y="628"/>
                  </a:lnTo>
                  <a:lnTo>
                    <a:pt x="62" y="631"/>
                  </a:lnTo>
                  <a:lnTo>
                    <a:pt x="64" y="633"/>
                  </a:lnTo>
                  <a:lnTo>
                    <a:pt x="69" y="635"/>
                  </a:lnTo>
                  <a:lnTo>
                    <a:pt x="78" y="638"/>
                  </a:lnTo>
                  <a:lnTo>
                    <a:pt x="90" y="640"/>
                  </a:lnTo>
                  <a:lnTo>
                    <a:pt x="102" y="642"/>
                  </a:lnTo>
                  <a:lnTo>
                    <a:pt x="114" y="642"/>
                  </a:lnTo>
                  <a:lnTo>
                    <a:pt x="123" y="642"/>
                  </a:lnTo>
                  <a:lnTo>
                    <a:pt x="135" y="640"/>
                  </a:lnTo>
                  <a:lnTo>
                    <a:pt x="147" y="638"/>
                  </a:lnTo>
                  <a:lnTo>
                    <a:pt x="159" y="633"/>
                  </a:lnTo>
                  <a:lnTo>
                    <a:pt x="161" y="633"/>
                  </a:lnTo>
                  <a:lnTo>
                    <a:pt x="163" y="631"/>
                  </a:lnTo>
                  <a:lnTo>
                    <a:pt x="166" y="628"/>
                  </a:lnTo>
                  <a:lnTo>
                    <a:pt x="171" y="626"/>
                  </a:lnTo>
                  <a:lnTo>
                    <a:pt x="173" y="621"/>
                  </a:lnTo>
                  <a:lnTo>
                    <a:pt x="175" y="619"/>
                  </a:lnTo>
                  <a:lnTo>
                    <a:pt x="178" y="619"/>
                  </a:lnTo>
                  <a:lnTo>
                    <a:pt x="180" y="619"/>
                  </a:lnTo>
                  <a:lnTo>
                    <a:pt x="182" y="619"/>
                  </a:lnTo>
                  <a:lnTo>
                    <a:pt x="182" y="621"/>
                  </a:lnTo>
                  <a:lnTo>
                    <a:pt x="185" y="624"/>
                  </a:lnTo>
                  <a:lnTo>
                    <a:pt x="185" y="628"/>
                  </a:lnTo>
                  <a:lnTo>
                    <a:pt x="187" y="635"/>
                  </a:lnTo>
                  <a:lnTo>
                    <a:pt x="187" y="638"/>
                  </a:lnTo>
                  <a:lnTo>
                    <a:pt x="189" y="638"/>
                  </a:lnTo>
                  <a:lnTo>
                    <a:pt x="192" y="640"/>
                  </a:lnTo>
                  <a:lnTo>
                    <a:pt x="194" y="640"/>
                  </a:lnTo>
                  <a:lnTo>
                    <a:pt x="206" y="640"/>
                  </a:lnTo>
                  <a:lnTo>
                    <a:pt x="208" y="640"/>
                  </a:lnTo>
                  <a:lnTo>
                    <a:pt x="208" y="640"/>
                  </a:lnTo>
                  <a:lnTo>
                    <a:pt x="211" y="640"/>
                  </a:lnTo>
                  <a:lnTo>
                    <a:pt x="218" y="640"/>
                  </a:lnTo>
                  <a:lnTo>
                    <a:pt x="227" y="635"/>
                  </a:lnTo>
                  <a:lnTo>
                    <a:pt x="239" y="631"/>
                  </a:lnTo>
                  <a:lnTo>
                    <a:pt x="244" y="626"/>
                  </a:lnTo>
                  <a:lnTo>
                    <a:pt x="248" y="624"/>
                  </a:lnTo>
                  <a:lnTo>
                    <a:pt x="253" y="624"/>
                  </a:lnTo>
                  <a:lnTo>
                    <a:pt x="260" y="621"/>
                  </a:lnTo>
                  <a:lnTo>
                    <a:pt x="265" y="621"/>
                  </a:lnTo>
                  <a:lnTo>
                    <a:pt x="270" y="624"/>
                  </a:lnTo>
                  <a:lnTo>
                    <a:pt x="274" y="626"/>
                  </a:lnTo>
                  <a:lnTo>
                    <a:pt x="279" y="628"/>
                  </a:lnTo>
                  <a:lnTo>
                    <a:pt x="284" y="633"/>
                  </a:lnTo>
                  <a:lnTo>
                    <a:pt x="291" y="635"/>
                  </a:lnTo>
                  <a:lnTo>
                    <a:pt x="298" y="635"/>
                  </a:lnTo>
                  <a:lnTo>
                    <a:pt x="308" y="635"/>
                  </a:lnTo>
                  <a:lnTo>
                    <a:pt x="305" y="642"/>
                  </a:lnTo>
                  <a:lnTo>
                    <a:pt x="305" y="650"/>
                  </a:lnTo>
                  <a:lnTo>
                    <a:pt x="305" y="652"/>
                  </a:lnTo>
                  <a:lnTo>
                    <a:pt x="305" y="652"/>
                  </a:lnTo>
                  <a:lnTo>
                    <a:pt x="300" y="664"/>
                  </a:lnTo>
                  <a:lnTo>
                    <a:pt x="305" y="659"/>
                  </a:lnTo>
                  <a:lnTo>
                    <a:pt x="310" y="654"/>
                  </a:lnTo>
                  <a:lnTo>
                    <a:pt x="315" y="652"/>
                  </a:lnTo>
                  <a:lnTo>
                    <a:pt x="322" y="650"/>
                  </a:lnTo>
                  <a:lnTo>
                    <a:pt x="334" y="647"/>
                  </a:lnTo>
                  <a:lnTo>
                    <a:pt x="341" y="650"/>
                  </a:lnTo>
                  <a:lnTo>
                    <a:pt x="348" y="652"/>
                  </a:lnTo>
                  <a:lnTo>
                    <a:pt x="355" y="652"/>
                  </a:lnTo>
                  <a:lnTo>
                    <a:pt x="364" y="654"/>
                  </a:lnTo>
                  <a:lnTo>
                    <a:pt x="364" y="654"/>
                  </a:lnTo>
                  <a:lnTo>
                    <a:pt x="367" y="654"/>
                  </a:lnTo>
                  <a:lnTo>
                    <a:pt x="371" y="659"/>
                  </a:lnTo>
                  <a:lnTo>
                    <a:pt x="374" y="661"/>
                  </a:lnTo>
                  <a:lnTo>
                    <a:pt x="374" y="664"/>
                  </a:lnTo>
                  <a:lnTo>
                    <a:pt x="376" y="666"/>
                  </a:lnTo>
                  <a:lnTo>
                    <a:pt x="376" y="671"/>
                  </a:lnTo>
                  <a:lnTo>
                    <a:pt x="378" y="671"/>
                  </a:lnTo>
                  <a:lnTo>
                    <a:pt x="383" y="673"/>
                  </a:lnTo>
                  <a:lnTo>
                    <a:pt x="395" y="678"/>
                  </a:lnTo>
                  <a:lnTo>
                    <a:pt x="400" y="680"/>
                  </a:lnTo>
                  <a:lnTo>
                    <a:pt x="402" y="680"/>
                  </a:lnTo>
                  <a:lnTo>
                    <a:pt x="402" y="680"/>
                  </a:lnTo>
                  <a:lnTo>
                    <a:pt x="404" y="680"/>
                  </a:lnTo>
                  <a:lnTo>
                    <a:pt x="407" y="683"/>
                  </a:lnTo>
                  <a:lnTo>
                    <a:pt x="426" y="687"/>
                  </a:lnTo>
                  <a:lnTo>
                    <a:pt x="428" y="687"/>
                  </a:lnTo>
                  <a:lnTo>
                    <a:pt x="430" y="690"/>
                  </a:lnTo>
                  <a:lnTo>
                    <a:pt x="433" y="690"/>
                  </a:lnTo>
                  <a:lnTo>
                    <a:pt x="452" y="694"/>
                  </a:lnTo>
                  <a:lnTo>
                    <a:pt x="468" y="702"/>
                  </a:lnTo>
                  <a:lnTo>
                    <a:pt x="485" y="709"/>
                  </a:lnTo>
                  <a:lnTo>
                    <a:pt x="501" y="716"/>
                  </a:lnTo>
                  <a:lnTo>
                    <a:pt x="504" y="716"/>
                  </a:lnTo>
                  <a:lnTo>
                    <a:pt x="506" y="718"/>
                  </a:lnTo>
                  <a:lnTo>
                    <a:pt x="508" y="720"/>
                  </a:lnTo>
                  <a:lnTo>
                    <a:pt x="511" y="723"/>
                  </a:lnTo>
                  <a:lnTo>
                    <a:pt x="513" y="725"/>
                  </a:lnTo>
                  <a:lnTo>
                    <a:pt x="515" y="725"/>
                  </a:lnTo>
                  <a:lnTo>
                    <a:pt x="520" y="725"/>
                  </a:lnTo>
                  <a:lnTo>
                    <a:pt x="522" y="725"/>
                  </a:lnTo>
                  <a:lnTo>
                    <a:pt x="527" y="723"/>
                  </a:lnTo>
                  <a:lnTo>
                    <a:pt x="532" y="720"/>
                  </a:lnTo>
                  <a:lnTo>
                    <a:pt x="537" y="718"/>
                  </a:lnTo>
                  <a:lnTo>
                    <a:pt x="537" y="716"/>
                  </a:lnTo>
                  <a:lnTo>
                    <a:pt x="539" y="713"/>
                  </a:lnTo>
                  <a:lnTo>
                    <a:pt x="544" y="709"/>
                  </a:lnTo>
                  <a:lnTo>
                    <a:pt x="553" y="699"/>
                  </a:lnTo>
                  <a:lnTo>
                    <a:pt x="563" y="692"/>
                  </a:lnTo>
                  <a:lnTo>
                    <a:pt x="572" y="683"/>
                  </a:lnTo>
                  <a:lnTo>
                    <a:pt x="582" y="676"/>
                  </a:lnTo>
                  <a:lnTo>
                    <a:pt x="593" y="668"/>
                  </a:lnTo>
                  <a:lnTo>
                    <a:pt x="598" y="666"/>
                  </a:lnTo>
                  <a:lnTo>
                    <a:pt x="600" y="664"/>
                  </a:lnTo>
                  <a:lnTo>
                    <a:pt x="605" y="659"/>
                  </a:lnTo>
                  <a:lnTo>
                    <a:pt x="610" y="654"/>
                  </a:lnTo>
                  <a:lnTo>
                    <a:pt x="615" y="652"/>
                  </a:lnTo>
                  <a:lnTo>
                    <a:pt x="622" y="650"/>
                  </a:lnTo>
                  <a:lnTo>
                    <a:pt x="629" y="647"/>
                  </a:lnTo>
                  <a:lnTo>
                    <a:pt x="636" y="647"/>
                  </a:lnTo>
                  <a:lnTo>
                    <a:pt x="643" y="645"/>
                  </a:lnTo>
                  <a:lnTo>
                    <a:pt x="650" y="647"/>
                  </a:lnTo>
                  <a:lnTo>
                    <a:pt x="657" y="645"/>
                  </a:lnTo>
                  <a:lnTo>
                    <a:pt x="664" y="645"/>
                  </a:lnTo>
                  <a:lnTo>
                    <a:pt x="685" y="640"/>
                  </a:lnTo>
                  <a:lnTo>
                    <a:pt x="709" y="635"/>
                  </a:lnTo>
                  <a:lnTo>
                    <a:pt x="730" y="633"/>
                  </a:lnTo>
                  <a:lnTo>
                    <a:pt x="754" y="633"/>
                  </a:lnTo>
                  <a:lnTo>
                    <a:pt x="766" y="631"/>
                  </a:lnTo>
                  <a:lnTo>
                    <a:pt x="770" y="631"/>
                  </a:lnTo>
                  <a:lnTo>
                    <a:pt x="775" y="631"/>
                  </a:lnTo>
                  <a:lnTo>
                    <a:pt x="778" y="631"/>
                  </a:lnTo>
                  <a:lnTo>
                    <a:pt x="778" y="635"/>
                  </a:lnTo>
                  <a:lnTo>
                    <a:pt x="780" y="640"/>
                  </a:lnTo>
                  <a:lnTo>
                    <a:pt x="780" y="645"/>
                  </a:lnTo>
                  <a:lnTo>
                    <a:pt x="785" y="650"/>
                  </a:lnTo>
                  <a:lnTo>
                    <a:pt x="787" y="654"/>
                  </a:lnTo>
                  <a:lnTo>
                    <a:pt x="792" y="657"/>
                  </a:lnTo>
                  <a:lnTo>
                    <a:pt x="796" y="661"/>
                  </a:lnTo>
                  <a:lnTo>
                    <a:pt x="804" y="666"/>
                  </a:lnTo>
                  <a:lnTo>
                    <a:pt x="820" y="676"/>
                  </a:lnTo>
                  <a:lnTo>
                    <a:pt x="825" y="678"/>
                  </a:lnTo>
                  <a:lnTo>
                    <a:pt x="832" y="678"/>
                  </a:lnTo>
                  <a:lnTo>
                    <a:pt x="832" y="678"/>
                  </a:lnTo>
                  <a:lnTo>
                    <a:pt x="834" y="678"/>
                  </a:lnTo>
                  <a:lnTo>
                    <a:pt x="837" y="678"/>
                  </a:lnTo>
                  <a:lnTo>
                    <a:pt x="841" y="676"/>
                  </a:lnTo>
                  <a:lnTo>
                    <a:pt x="858" y="666"/>
                  </a:lnTo>
                  <a:lnTo>
                    <a:pt x="870" y="659"/>
                  </a:lnTo>
                  <a:lnTo>
                    <a:pt x="874" y="657"/>
                  </a:lnTo>
                  <a:lnTo>
                    <a:pt x="881" y="657"/>
                  </a:lnTo>
                  <a:lnTo>
                    <a:pt x="903" y="657"/>
                  </a:lnTo>
                  <a:lnTo>
                    <a:pt x="922" y="659"/>
                  </a:lnTo>
                  <a:lnTo>
                    <a:pt x="926" y="659"/>
                  </a:lnTo>
                  <a:lnTo>
                    <a:pt x="931" y="661"/>
                  </a:lnTo>
                  <a:lnTo>
                    <a:pt x="948" y="664"/>
                  </a:lnTo>
                  <a:lnTo>
                    <a:pt x="964" y="664"/>
                  </a:lnTo>
                  <a:lnTo>
                    <a:pt x="967" y="664"/>
                  </a:lnTo>
                  <a:lnTo>
                    <a:pt x="967" y="664"/>
                  </a:lnTo>
                  <a:lnTo>
                    <a:pt x="969" y="664"/>
                  </a:lnTo>
                  <a:lnTo>
                    <a:pt x="969" y="664"/>
                  </a:lnTo>
                  <a:lnTo>
                    <a:pt x="971" y="661"/>
                  </a:lnTo>
                  <a:lnTo>
                    <a:pt x="974" y="661"/>
                  </a:lnTo>
                  <a:lnTo>
                    <a:pt x="976" y="659"/>
                  </a:lnTo>
                  <a:lnTo>
                    <a:pt x="976" y="657"/>
                  </a:lnTo>
                  <a:lnTo>
                    <a:pt x="978" y="654"/>
                  </a:lnTo>
                  <a:lnTo>
                    <a:pt x="978" y="652"/>
                  </a:lnTo>
                  <a:lnTo>
                    <a:pt x="978" y="647"/>
                  </a:lnTo>
                  <a:lnTo>
                    <a:pt x="981" y="645"/>
                  </a:lnTo>
                  <a:lnTo>
                    <a:pt x="983" y="640"/>
                  </a:lnTo>
                  <a:lnTo>
                    <a:pt x="983" y="638"/>
                  </a:lnTo>
                  <a:lnTo>
                    <a:pt x="985" y="635"/>
                  </a:lnTo>
                  <a:lnTo>
                    <a:pt x="985" y="633"/>
                  </a:lnTo>
                  <a:lnTo>
                    <a:pt x="985" y="633"/>
                  </a:lnTo>
                  <a:lnTo>
                    <a:pt x="985" y="631"/>
                  </a:lnTo>
                  <a:lnTo>
                    <a:pt x="985" y="631"/>
                  </a:lnTo>
                  <a:lnTo>
                    <a:pt x="985" y="628"/>
                  </a:lnTo>
                  <a:lnTo>
                    <a:pt x="985" y="624"/>
                  </a:lnTo>
                  <a:lnTo>
                    <a:pt x="985" y="616"/>
                  </a:lnTo>
                  <a:lnTo>
                    <a:pt x="985" y="609"/>
                  </a:lnTo>
                  <a:lnTo>
                    <a:pt x="988" y="605"/>
                  </a:lnTo>
                  <a:lnTo>
                    <a:pt x="988" y="600"/>
                  </a:lnTo>
                  <a:lnTo>
                    <a:pt x="992" y="595"/>
                  </a:lnTo>
                  <a:lnTo>
                    <a:pt x="1000" y="590"/>
                  </a:lnTo>
                  <a:lnTo>
                    <a:pt x="1007" y="588"/>
                  </a:lnTo>
                  <a:lnTo>
                    <a:pt x="1011" y="588"/>
                  </a:lnTo>
                  <a:lnTo>
                    <a:pt x="1016" y="588"/>
                  </a:lnTo>
                  <a:lnTo>
                    <a:pt x="1028" y="590"/>
                  </a:lnTo>
                  <a:lnTo>
                    <a:pt x="1035" y="590"/>
                  </a:lnTo>
                  <a:lnTo>
                    <a:pt x="1042" y="590"/>
                  </a:lnTo>
                  <a:lnTo>
                    <a:pt x="1044" y="590"/>
                  </a:lnTo>
                  <a:lnTo>
                    <a:pt x="1047" y="590"/>
                  </a:lnTo>
                  <a:lnTo>
                    <a:pt x="1052" y="590"/>
                  </a:lnTo>
                  <a:lnTo>
                    <a:pt x="1061" y="590"/>
                  </a:lnTo>
                  <a:lnTo>
                    <a:pt x="1080" y="588"/>
                  </a:lnTo>
                  <a:lnTo>
                    <a:pt x="1096" y="586"/>
                  </a:lnTo>
                  <a:lnTo>
                    <a:pt x="1113" y="583"/>
                  </a:lnTo>
                  <a:lnTo>
                    <a:pt x="1120" y="583"/>
                  </a:lnTo>
                  <a:lnTo>
                    <a:pt x="1122" y="586"/>
                  </a:lnTo>
                  <a:lnTo>
                    <a:pt x="1125" y="588"/>
                  </a:lnTo>
                  <a:lnTo>
                    <a:pt x="1137" y="598"/>
                  </a:lnTo>
                  <a:lnTo>
                    <a:pt x="1148" y="607"/>
                  </a:lnTo>
                  <a:lnTo>
                    <a:pt x="1160" y="621"/>
                  </a:lnTo>
                  <a:lnTo>
                    <a:pt x="1170" y="633"/>
                  </a:lnTo>
                  <a:lnTo>
                    <a:pt x="1174" y="640"/>
                  </a:lnTo>
                  <a:lnTo>
                    <a:pt x="1181" y="645"/>
                  </a:lnTo>
                  <a:lnTo>
                    <a:pt x="1196" y="657"/>
                  </a:lnTo>
                  <a:lnTo>
                    <a:pt x="1207" y="666"/>
                  </a:lnTo>
                  <a:lnTo>
                    <a:pt x="1217" y="678"/>
                  </a:lnTo>
                  <a:lnTo>
                    <a:pt x="1222" y="685"/>
                  </a:lnTo>
                  <a:lnTo>
                    <a:pt x="1226" y="690"/>
                  </a:lnTo>
                  <a:lnTo>
                    <a:pt x="1229" y="692"/>
                  </a:lnTo>
                  <a:lnTo>
                    <a:pt x="1231" y="694"/>
                  </a:lnTo>
                  <a:lnTo>
                    <a:pt x="1238" y="699"/>
                  </a:lnTo>
                  <a:lnTo>
                    <a:pt x="1259" y="709"/>
                  </a:lnTo>
                  <a:lnTo>
                    <a:pt x="1281" y="716"/>
                  </a:lnTo>
                  <a:lnTo>
                    <a:pt x="1288" y="718"/>
                  </a:lnTo>
                  <a:lnTo>
                    <a:pt x="1295" y="720"/>
                  </a:lnTo>
                  <a:lnTo>
                    <a:pt x="1300" y="723"/>
                  </a:lnTo>
                  <a:lnTo>
                    <a:pt x="1307" y="728"/>
                  </a:lnTo>
                  <a:lnTo>
                    <a:pt x="1311" y="732"/>
                  </a:lnTo>
                  <a:lnTo>
                    <a:pt x="1316" y="737"/>
                  </a:lnTo>
                  <a:lnTo>
                    <a:pt x="1318" y="742"/>
                  </a:lnTo>
                  <a:lnTo>
                    <a:pt x="1323" y="746"/>
                  </a:lnTo>
                  <a:lnTo>
                    <a:pt x="1326" y="753"/>
                  </a:lnTo>
                  <a:lnTo>
                    <a:pt x="1328" y="758"/>
                  </a:lnTo>
                  <a:lnTo>
                    <a:pt x="1330" y="761"/>
                  </a:lnTo>
                  <a:lnTo>
                    <a:pt x="1333" y="761"/>
                  </a:lnTo>
                  <a:lnTo>
                    <a:pt x="1337" y="763"/>
                  </a:lnTo>
                  <a:lnTo>
                    <a:pt x="1340" y="763"/>
                  </a:lnTo>
                  <a:lnTo>
                    <a:pt x="1344" y="761"/>
                  </a:lnTo>
                  <a:lnTo>
                    <a:pt x="1361" y="756"/>
                  </a:lnTo>
                  <a:lnTo>
                    <a:pt x="1377" y="753"/>
                  </a:lnTo>
                  <a:lnTo>
                    <a:pt x="1396" y="751"/>
                  </a:lnTo>
                  <a:lnTo>
                    <a:pt x="1413" y="751"/>
                  </a:lnTo>
                  <a:lnTo>
                    <a:pt x="1422" y="753"/>
                  </a:lnTo>
                  <a:lnTo>
                    <a:pt x="1448" y="763"/>
                  </a:lnTo>
                  <a:lnTo>
                    <a:pt x="1451" y="765"/>
                  </a:lnTo>
                  <a:lnTo>
                    <a:pt x="1453" y="768"/>
                  </a:lnTo>
                  <a:lnTo>
                    <a:pt x="1453" y="768"/>
                  </a:lnTo>
                  <a:lnTo>
                    <a:pt x="1453" y="768"/>
                  </a:lnTo>
                  <a:lnTo>
                    <a:pt x="1455" y="768"/>
                  </a:lnTo>
                  <a:lnTo>
                    <a:pt x="1458" y="770"/>
                  </a:lnTo>
                  <a:lnTo>
                    <a:pt x="1460" y="772"/>
                  </a:lnTo>
                  <a:lnTo>
                    <a:pt x="1463" y="777"/>
                  </a:lnTo>
                  <a:lnTo>
                    <a:pt x="1465" y="782"/>
                  </a:lnTo>
                  <a:lnTo>
                    <a:pt x="1467" y="787"/>
                  </a:lnTo>
                  <a:lnTo>
                    <a:pt x="1467" y="791"/>
                  </a:lnTo>
                  <a:lnTo>
                    <a:pt x="1470" y="798"/>
                  </a:lnTo>
                  <a:lnTo>
                    <a:pt x="1470" y="803"/>
                  </a:lnTo>
                  <a:lnTo>
                    <a:pt x="1470" y="810"/>
                  </a:lnTo>
                  <a:lnTo>
                    <a:pt x="1470" y="817"/>
                  </a:lnTo>
                  <a:lnTo>
                    <a:pt x="1467" y="820"/>
                  </a:lnTo>
                  <a:lnTo>
                    <a:pt x="1467" y="820"/>
                  </a:lnTo>
                  <a:lnTo>
                    <a:pt x="1467" y="822"/>
                  </a:lnTo>
                  <a:lnTo>
                    <a:pt x="1467" y="822"/>
                  </a:lnTo>
                  <a:lnTo>
                    <a:pt x="1467" y="824"/>
                  </a:lnTo>
                  <a:lnTo>
                    <a:pt x="1465" y="831"/>
                  </a:lnTo>
                  <a:lnTo>
                    <a:pt x="1463" y="841"/>
                  </a:lnTo>
                  <a:lnTo>
                    <a:pt x="1463" y="848"/>
                  </a:lnTo>
                  <a:lnTo>
                    <a:pt x="1463" y="850"/>
                  </a:lnTo>
                  <a:lnTo>
                    <a:pt x="1463" y="853"/>
                  </a:lnTo>
                  <a:lnTo>
                    <a:pt x="1465" y="855"/>
                  </a:lnTo>
                  <a:lnTo>
                    <a:pt x="1465" y="857"/>
                  </a:lnTo>
                  <a:lnTo>
                    <a:pt x="1467" y="860"/>
                  </a:lnTo>
                  <a:lnTo>
                    <a:pt x="1470" y="862"/>
                  </a:lnTo>
                  <a:lnTo>
                    <a:pt x="1472" y="862"/>
                  </a:lnTo>
                  <a:lnTo>
                    <a:pt x="1474" y="865"/>
                  </a:lnTo>
                  <a:lnTo>
                    <a:pt x="1479" y="865"/>
                  </a:lnTo>
                  <a:lnTo>
                    <a:pt x="1481" y="865"/>
                  </a:lnTo>
                  <a:lnTo>
                    <a:pt x="1486" y="865"/>
                  </a:lnTo>
                  <a:lnTo>
                    <a:pt x="1491" y="867"/>
                  </a:lnTo>
                  <a:lnTo>
                    <a:pt x="1503" y="865"/>
                  </a:lnTo>
                  <a:lnTo>
                    <a:pt x="1512" y="867"/>
                  </a:lnTo>
                  <a:lnTo>
                    <a:pt x="1524" y="867"/>
                  </a:lnTo>
                  <a:lnTo>
                    <a:pt x="1533" y="869"/>
                  </a:lnTo>
                  <a:lnTo>
                    <a:pt x="1536" y="872"/>
                  </a:lnTo>
                  <a:lnTo>
                    <a:pt x="1538" y="872"/>
                  </a:lnTo>
                  <a:lnTo>
                    <a:pt x="1538" y="867"/>
                  </a:lnTo>
                  <a:lnTo>
                    <a:pt x="1540" y="865"/>
                  </a:lnTo>
                  <a:lnTo>
                    <a:pt x="1543" y="862"/>
                  </a:lnTo>
                  <a:lnTo>
                    <a:pt x="1545" y="860"/>
                  </a:lnTo>
                  <a:lnTo>
                    <a:pt x="1545" y="857"/>
                  </a:lnTo>
                  <a:lnTo>
                    <a:pt x="1548" y="855"/>
                  </a:lnTo>
                  <a:lnTo>
                    <a:pt x="1552" y="853"/>
                  </a:lnTo>
                  <a:lnTo>
                    <a:pt x="1555" y="850"/>
                  </a:lnTo>
                  <a:lnTo>
                    <a:pt x="1555" y="850"/>
                  </a:lnTo>
                  <a:lnTo>
                    <a:pt x="1557" y="848"/>
                  </a:lnTo>
                  <a:lnTo>
                    <a:pt x="1559" y="846"/>
                  </a:lnTo>
                  <a:lnTo>
                    <a:pt x="1559" y="843"/>
                  </a:lnTo>
                  <a:lnTo>
                    <a:pt x="1559" y="841"/>
                  </a:lnTo>
                  <a:lnTo>
                    <a:pt x="1562" y="836"/>
                  </a:lnTo>
                  <a:lnTo>
                    <a:pt x="1562" y="834"/>
                  </a:lnTo>
                  <a:lnTo>
                    <a:pt x="1562" y="834"/>
                  </a:lnTo>
                  <a:lnTo>
                    <a:pt x="1562" y="834"/>
                  </a:lnTo>
                  <a:lnTo>
                    <a:pt x="1562" y="834"/>
                  </a:lnTo>
                  <a:lnTo>
                    <a:pt x="1559" y="827"/>
                  </a:lnTo>
                  <a:lnTo>
                    <a:pt x="1559" y="820"/>
                  </a:lnTo>
                  <a:lnTo>
                    <a:pt x="1552" y="798"/>
                  </a:lnTo>
                  <a:lnTo>
                    <a:pt x="1552" y="796"/>
                  </a:lnTo>
                  <a:lnTo>
                    <a:pt x="1552" y="796"/>
                  </a:lnTo>
                  <a:lnTo>
                    <a:pt x="1555" y="794"/>
                  </a:lnTo>
                  <a:lnTo>
                    <a:pt x="1557" y="789"/>
                  </a:lnTo>
                  <a:lnTo>
                    <a:pt x="1559" y="787"/>
                  </a:lnTo>
                  <a:lnTo>
                    <a:pt x="1559" y="782"/>
                  </a:lnTo>
                  <a:lnTo>
                    <a:pt x="1559" y="779"/>
                  </a:lnTo>
                  <a:lnTo>
                    <a:pt x="1559" y="779"/>
                  </a:lnTo>
                  <a:lnTo>
                    <a:pt x="1559" y="779"/>
                  </a:lnTo>
                  <a:lnTo>
                    <a:pt x="1559" y="777"/>
                  </a:lnTo>
                  <a:lnTo>
                    <a:pt x="1557" y="772"/>
                  </a:lnTo>
                  <a:lnTo>
                    <a:pt x="1557" y="768"/>
                  </a:lnTo>
                  <a:lnTo>
                    <a:pt x="1555" y="763"/>
                  </a:lnTo>
                  <a:lnTo>
                    <a:pt x="1552" y="756"/>
                  </a:lnTo>
                  <a:lnTo>
                    <a:pt x="1552" y="753"/>
                  </a:lnTo>
                  <a:lnTo>
                    <a:pt x="1555" y="749"/>
                  </a:lnTo>
                  <a:lnTo>
                    <a:pt x="1566" y="735"/>
                  </a:lnTo>
                  <a:lnTo>
                    <a:pt x="1571" y="725"/>
                  </a:lnTo>
                  <a:lnTo>
                    <a:pt x="1581" y="720"/>
                  </a:lnTo>
                  <a:lnTo>
                    <a:pt x="1583" y="718"/>
                  </a:lnTo>
                  <a:lnTo>
                    <a:pt x="1585" y="716"/>
                  </a:lnTo>
                  <a:lnTo>
                    <a:pt x="1588" y="716"/>
                  </a:lnTo>
                  <a:lnTo>
                    <a:pt x="1590" y="716"/>
                  </a:lnTo>
                  <a:lnTo>
                    <a:pt x="1592" y="713"/>
                  </a:lnTo>
                  <a:lnTo>
                    <a:pt x="1595" y="713"/>
                  </a:lnTo>
                  <a:lnTo>
                    <a:pt x="1597" y="709"/>
                  </a:lnTo>
                  <a:lnTo>
                    <a:pt x="1597" y="709"/>
                  </a:lnTo>
                  <a:lnTo>
                    <a:pt x="1597" y="706"/>
                  </a:lnTo>
                  <a:lnTo>
                    <a:pt x="1600" y="706"/>
                  </a:lnTo>
                  <a:lnTo>
                    <a:pt x="1600" y="706"/>
                  </a:lnTo>
                  <a:lnTo>
                    <a:pt x="1602" y="704"/>
                  </a:lnTo>
                  <a:lnTo>
                    <a:pt x="1602" y="702"/>
                  </a:lnTo>
                  <a:lnTo>
                    <a:pt x="1604" y="699"/>
                  </a:lnTo>
                  <a:lnTo>
                    <a:pt x="1604" y="699"/>
                  </a:lnTo>
                  <a:lnTo>
                    <a:pt x="1607" y="699"/>
                  </a:lnTo>
                  <a:lnTo>
                    <a:pt x="1607" y="699"/>
                  </a:lnTo>
                  <a:lnTo>
                    <a:pt x="1611" y="697"/>
                  </a:lnTo>
                  <a:lnTo>
                    <a:pt x="1614" y="694"/>
                  </a:lnTo>
                  <a:lnTo>
                    <a:pt x="1616" y="690"/>
                  </a:lnTo>
                  <a:lnTo>
                    <a:pt x="1621" y="687"/>
                  </a:lnTo>
                  <a:lnTo>
                    <a:pt x="1623" y="685"/>
                  </a:lnTo>
                  <a:lnTo>
                    <a:pt x="1626" y="680"/>
                  </a:lnTo>
                  <a:lnTo>
                    <a:pt x="1628" y="680"/>
                  </a:lnTo>
                  <a:lnTo>
                    <a:pt x="1630" y="676"/>
                  </a:lnTo>
                  <a:lnTo>
                    <a:pt x="1630" y="676"/>
                  </a:lnTo>
                  <a:lnTo>
                    <a:pt x="1630" y="671"/>
                  </a:lnTo>
                  <a:lnTo>
                    <a:pt x="1630" y="668"/>
                  </a:lnTo>
                  <a:lnTo>
                    <a:pt x="1628" y="666"/>
                  </a:lnTo>
                  <a:lnTo>
                    <a:pt x="1628" y="666"/>
                  </a:lnTo>
                  <a:lnTo>
                    <a:pt x="1626" y="666"/>
                  </a:lnTo>
                  <a:lnTo>
                    <a:pt x="1626" y="664"/>
                  </a:lnTo>
                  <a:lnTo>
                    <a:pt x="1618" y="657"/>
                  </a:lnTo>
                  <a:lnTo>
                    <a:pt x="1614" y="650"/>
                  </a:lnTo>
                  <a:lnTo>
                    <a:pt x="1609" y="640"/>
                  </a:lnTo>
                  <a:lnTo>
                    <a:pt x="1609" y="635"/>
                  </a:lnTo>
                  <a:lnTo>
                    <a:pt x="1607" y="631"/>
                  </a:lnTo>
                  <a:lnTo>
                    <a:pt x="1607" y="628"/>
                  </a:lnTo>
                  <a:lnTo>
                    <a:pt x="1604" y="626"/>
                  </a:lnTo>
                  <a:lnTo>
                    <a:pt x="1604" y="624"/>
                  </a:lnTo>
                  <a:lnTo>
                    <a:pt x="1602" y="624"/>
                  </a:lnTo>
                  <a:lnTo>
                    <a:pt x="1600" y="621"/>
                  </a:lnTo>
                  <a:lnTo>
                    <a:pt x="1600" y="621"/>
                  </a:lnTo>
                  <a:lnTo>
                    <a:pt x="1597" y="619"/>
                  </a:lnTo>
                  <a:lnTo>
                    <a:pt x="1597" y="619"/>
                  </a:lnTo>
                  <a:lnTo>
                    <a:pt x="1597" y="616"/>
                  </a:lnTo>
                  <a:lnTo>
                    <a:pt x="1597" y="616"/>
                  </a:lnTo>
                  <a:lnTo>
                    <a:pt x="1600" y="612"/>
                  </a:lnTo>
                  <a:lnTo>
                    <a:pt x="1607" y="598"/>
                  </a:lnTo>
                  <a:lnTo>
                    <a:pt x="1614" y="583"/>
                  </a:lnTo>
                  <a:lnTo>
                    <a:pt x="1626" y="560"/>
                  </a:lnTo>
                  <a:lnTo>
                    <a:pt x="1630" y="548"/>
                  </a:lnTo>
                  <a:lnTo>
                    <a:pt x="1637" y="536"/>
                  </a:lnTo>
                  <a:lnTo>
                    <a:pt x="1640" y="536"/>
                  </a:lnTo>
                  <a:lnTo>
                    <a:pt x="1644" y="536"/>
                  </a:lnTo>
                  <a:lnTo>
                    <a:pt x="1649" y="536"/>
                  </a:lnTo>
                  <a:lnTo>
                    <a:pt x="1656" y="539"/>
                  </a:lnTo>
                  <a:lnTo>
                    <a:pt x="1659" y="539"/>
                  </a:lnTo>
                  <a:lnTo>
                    <a:pt x="1659" y="536"/>
                  </a:lnTo>
                  <a:lnTo>
                    <a:pt x="1659" y="536"/>
                  </a:lnTo>
                  <a:lnTo>
                    <a:pt x="1659" y="536"/>
                  </a:lnTo>
                  <a:lnTo>
                    <a:pt x="1661" y="536"/>
                  </a:lnTo>
                  <a:lnTo>
                    <a:pt x="1668" y="536"/>
                  </a:lnTo>
                  <a:lnTo>
                    <a:pt x="1668" y="534"/>
                  </a:lnTo>
                  <a:lnTo>
                    <a:pt x="1670" y="534"/>
                  </a:lnTo>
                  <a:lnTo>
                    <a:pt x="1673" y="531"/>
                  </a:lnTo>
                  <a:lnTo>
                    <a:pt x="1677" y="524"/>
                  </a:lnTo>
                  <a:lnTo>
                    <a:pt x="1680" y="520"/>
                  </a:lnTo>
                  <a:lnTo>
                    <a:pt x="1682" y="517"/>
                  </a:lnTo>
                  <a:lnTo>
                    <a:pt x="1685" y="513"/>
                  </a:lnTo>
                  <a:lnTo>
                    <a:pt x="1689" y="513"/>
                  </a:lnTo>
                  <a:lnTo>
                    <a:pt x="1692" y="508"/>
                  </a:lnTo>
                  <a:lnTo>
                    <a:pt x="1692" y="508"/>
                  </a:lnTo>
                  <a:lnTo>
                    <a:pt x="1692" y="508"/>
                  </a:lnTo>
                  <a:lnTo>
                    <a:pt x="1694" y="505"/>
                  </a:lnTo>
                  <a:lnTo>
                    <a:pt x="1699" y="501"/>
                  </a:lnTo>
                  <a:lnTo>
                    <a:pt x="1699" y="498"/>
                  </a:lnTo>
                  <a:lnTo>
                    <a:pt x="1701" y="498"/>
                  </a:lnTo>
                  <a:lnTo>
                    <a:pt x="1701" y="494"/>
                  </a:lnTo>
                  <a:lnTo>
                    <a:pt x="1703" y="489"/>
                  </a:lnTo>
                  <a:lnTo>
                    <a:pt x="1703" y="482"/>
                  </a:lnTo>
                  <a:lnTo>
                    <a:pt x="1703" y="477"/>
                  </a:lnTo>
                  <a:lnTo>
                    <a:pt x="1701" y="472"/>
                  </a:lnTo>
                  <a:lnTo>
                    <a:pt x="1696" y="470"/>
                  </a:lnTo>
                  <a:lnTo>
                    <a:pt x="1680" y="458"/>
                  </a:lnTo>
                  <a:lnTo>
                    <a:pt x="1677" y="456"/>
                  </a:lnTo>
                  <a:lnTo>
                    <a:pt x="1673" y="453"/>
                  </a:lnTo>
                  <a:lnTo>
                    <a:pt x="1668" y="453"/>
                  </a:lnTo>
                  <a:lnTo>
                    <a:pt x="1666" y="451"/>
                  </a:lnTo>
                  <a:lnTo>
                    <a:pt x="1659" y="446"/>
                  </a:lnTo>
                  <a:lnTo>
                    <a:pt x="1656" y="442"/>
                  </a:lnTo>
                  <a:lnTo>
                    <a:pt x="1654" y="439"/>
                  </a:lnTo>
                  <a:lnTo>
                    <a:pt x="1651" y="439"/>
                  </a:lnTo>
                  <a:lnTo>
                    <a:pt x="1647" y="437"/>
                  </a:lnTo>
                  <a:lnTo>
                    <a:pt x="1642" y="437"/>
                  </a:lnTo>
                  <a:lnTo>
                    <a:pt x="1628" y="439"/>
                  </a:lnTo>
                  <a:lnTo>
                    <a:pt x="1623" y="442"/>
                  </a:lnTo>
                  <a:lnTo>
                    <a:pt x="1621" y="444"/>
                  </a:lnTo>
                  <a:lnTo>
                    <a:pt x="1616" y="449"/>
                  </a:lnTo>
                  <a:lnTo>
                    <a:pt x="1609" y="453"/>
                  </a:lnTo>
                  <a:lnTo>
                    <a:pt x="1607" y="456"/>
                  </a:lnTo>
                  <a:lnTo>
                    <a:pt x="1602" y="461"/>
                  </a:lnTo>
                  <a:lnTo>
                    <a:pt x="1595" y="465"/>
                  </a:lnTo>
                  <a:lnTo>
                    <a:pt x="1588" y="453"/>
                  </a:lnTo>
                  <a:lnTo>
                    <a:pt x="1583" y="444"/>
                  </a:lnTo>
                  <a:lnTo>
                    <a:pt x="1576" y="432"/>
                  </a:lnTo>
                  <a:lnTo>
                    <a:pt x="1569" y="425"/>
                  </a:lnTo>
                  <a:lnTo>
                    <a:pt x="1559" y="416"/>
                  </a:lnTo>
                  <a:lnTo>
                    <a:pt x="1550" y="409"/>
                  </a:lnTo>
                  <a:lnTo>
                    <a:pt x="1538" y="399"/>
                  </a:lnTo>
                  <a:lnTo>
                    <a:pt x="1529" y="394"/>
                  </a:lnTo>
                  <a:lnTo>
                    <a:pt x="1529" y="392"/>
                  </a:lnTo>
                  <a:lnTo>
                    <a:pt x="1531" y="392"/>
                  </a:lnTo>
                  <a:lnTo>
                    <a:pt x="1533" y="390"/>
                  </a:lnTo>
                  <a:lnTo>
                    <a:pt x="1536" y="390"/>
                  </a:lnTo>
                  <a:lnTo>
                    <a:pt x="1536" y="387"/>
                  </a:lnTo>
                  <a:lnTo>
                    <a:pt x="1538" y="385"/>
                  </a:lnTo>
                  <a:lnTo>
                    <a:pt x="1540" y="380"/>
                  </a:lnTo>
                  <a:lnTo>
                    <a:pt x="1543" y="376"/>
                  </a:lnTo>
                  <a:lnTo>
                    <a:pt x="1548" y="371"/>
                  </a:lnTo>
                  <a:lnTo>
                    <a:pt x="1555" y="366"/>
                  </a:lnTo>
                  <a:lnTo>
                    <a:pt x="1559" y="361"/>
                  </a:lnTo>
                  <a:lnTo>
                    <a:pt x="1566" y="361"/>
                  </a:lnTo>
                  <a:lnTo>
                    <a:pt x="1574" y="359"/>
                  </a:lnTo>
                  <a:lnTo>
                    <a:pt x="1576" y="357"/>
                  </a:lnTo>
                  <a:lnTo>
                    <a:pt x="1581" y="354"/>
                  </a:lnTo>
                  <a:lnTo>
                    <a:pt x="1585" y="352"/>
                  </a:lnTo>
                  <a:lnTo>
                    <a:pt x="1590" y="350"/>
                  </a:lnTo>
                  <a:lnTo>
                    <a:pt x="1592" y="347"/>
                  </a:lnTo>
                  <a:lnTo>
                    <a:pt x="1597" y="342"/>
                  </a:lnTo>
                  <a:lnTo>
                    <a:pt x="1602" y="335"/>
                  </a:lnTo>
                  <a:lnTo>
                    <a:pt x="1604" y="331"/>
                  </a:lnTo>
                  <a:lnTo>
                    <a:pt x="1607" y="326"/>
                  </a:lnTo>
                  <a:lnTo>
                    <a:pt x="1609" y="324"/>
                  </a:lnTo>
                  <a:lnTo>
                    <a:pt x="1611" y="314"/>
                  </a:lnTo>
                  <a:lnTo>
                    <a:pt x="1614" y="307"/>
                  </a:lnTo>
                  <a:lnTo>
                    <a:pt x="1618" y="305"/>
                  </a:lnTo>
                  <a:lnTo>
                    <a:pt x="1621" y="302"/>
                  </a:lnTo>
                  <a:lnTo>
                    <a:pt x="1628" y="302"/>
                  </a:lnTo>
                  <a:lnTo>
                    <a:pt x="1630" y="300"/>
                  </a:lnTo>
                  <a:lnTo>
                    <a:pt x="1635" y="300"/>
                  </a:lnTo>
                  <a:lnTo>
                    <a:pt x="1637" y="300"/>
                  </a:lnTo>
                  <a:lnTo>
                    <a:pt x="1637" y="300"/>
                  </a:lnTo>
                  <a:lnTo>
                    <a:pt x="1637" y="300"/>
                  </a:lnTo>
                  <a:lnTo>
                    <a:pt x="1640" y="300"/>
                  </a:lnTo>
                  <a:lnTo>
                    <a:pt x="1642" y="300"/>
                  </a:lnTo>
                  <a:lnTo>
                    <a:pt x="1644" y="298"/>
                  </a:lnTo>
                  <a:lnTo>
                    <a:pt x="1647" y="295"/>
                  </a:lnTo>
                  <a:lnTo>
                    <a:pt x="1649" y="293"/>
                  </a:lnTo>
                  <a:lnTo>
                    <a:pt x="1649" y="293"/>
                  </a:lnTo>
                  <a:lnTo>
                    <a:pt x="1649" y="293"/>
                  </a:lnTo>
                  <a:lnTo>
                    <a:pt x="1649" y="293"/>
                  </a:lnTo>
                  <a:lnTo>
                    <a:pt x="1651" y="293"/>
                  </a:lnTo>
                  <a:lnTo>
                    <a:pt x="1651" y="290"/>
                  </a:lnTo>
                  <a:lnTo>
                    <a:pt x="1651" y="288"/>
                  </a:lnTo>
                  <a:lnTo>
                    <a:pt x="1651" y="288"/>
                  </a:lnTo>
                  <a:lnTo>
                    <a:pt x="1651" y="288"/>
                  </a:lnTo>
                  <a:lnTo>
                    <a:pt x="1654" y="288"/>
                  </a:lnTo>
                  <a:lnTo>
                    <a:pt x="1654" y="283"/>
                  </a:lnTo>
                  <a:lnTo>
                    <a:pt x="1654" y="281"/>
                  </a:lnTo>
                  <a:lnTo>
                    <a:pt x="1654" y="276"/>
                  </a:lnTo>
                  <a:lnTo>
                    <a:pt x="1654" y="274"/>
                  </a:lnTo>
                  <a:lnTo>
                    <a:pt x="1654" y="274"/>
                  </a:lnTo>
                  <a:lnTo>
                    <a:pt x="1654" y="272"/>
                  </a:lnTo>
                  <a:lnTo>
                    <a:pt x="1654" y="272"/>
                  </a:lnTo>
                  <a:lnTo>
                    <a:pt x="1654" y="269"/>
                  </a:lnTo>
                  <a:lnTo>
                    <a:pt x="1654" y="267"/>
                  </a:lnTo>
                  <a:lnTo>
                    <a:pt x="1654" y="262"/>
                  </a:lnTo>
                  <a:lnTo>
                    <a:pt x="1654" y="260"/>
                  </a:lnTo>
                  <a:lnTo>
                    <a:pt x="1654" y="257"/>
                  </a:lnTo>
                  <a:lnTo>
                    <a:pt x="1656" y="257"/>
                  </a:lnTo>
                  <a:lnTo>
                    <a:pt x="1661" y="257"/>
                  </a:lnTo>
                  <a:lnTo>
                    <a:pt x="1663" y="257"/>
                  </a:lnTo>
                  <a:lnTo>
                    <a:pt x="1668" y="257"/>
                  </a:lnTo>
                  <a:lnTo>
                    <a:pt x="1677" y="257"/>
                  </a:lnTo>
                  <a:lnTo>
                    <a:pt x="1682" y="255"/>
                  </a:lnTo>
                  <a:lnTo>
                    <a:pt x="1685" y="255"/>
                  </a:lnTo>
                  <a:lnTo>
                    <a:pt x="1694" y="253"/>
                  </a:lnTo>
                  <a:lnTo>
                    <a:pt x="1703" y="248"/>
                  </a:lnTo>
                  <a:lnTo>
                    <a:pt x="1703" y="248"/>
                  </a:lnTo>
                  <a:lnTo>
                    <a:pt x="1706" y="248"/>
                  </a:lnTo>
                  <a:lnTo>
                    <a:pt x="1711" y="246"/>
                  </a:lnTo>
                  <a:lnTo>
                    <a:pt x="1715" y="243"/>
                  </a:lnTo>
                  <a:lnTo>
                    <a:pt x="1718" y="241"/>
                  </a:lnTo>
                  <a:lnTo>
                    <a:pt x="1720" y="238"/>
                  </a:lnTo>
                  <a:lnTo>
                    <a:pt x="1722" y="234"/>
                  </a:lnTo>
                  <a:lnTo>
                    <a:pt x="1720" y="231"/>
                  </a:lnTo>
                  <a:lnTo>
                    <a:pt x="1718" y="227"/>
                  </a:lnTo>
                  <a:lnTo>
                    <a:pt x="1718" y="224"/>
                  </a:lnTo>
                  <a:lnTo>
                    <a:pt x="1715" y="224"/>
                  </a:lnTo>
                  <a:lnTo>
                    <a:pt x="1715" y="224"/>
                  </a:lnTo>
                  <a:lnTo>
                    <a:pt x="1713" y="222"/>
                  </a:lnTo>
                  <a:lnTo>
                    <a:pt x="1706" y="215"/>
                  </a:lnTo>
                  <a:lnTo>
                    <a:pt x="1703" y="210"/>
                  </a:lnTo>
                  <a:lnTo>
                    <a:pt x="1699" y="208"/>
                  </a:lnTo>
                  <a:lnTo>
                    <a:pt x="1692" y="198"/>
                  </a:lnTo>
                  <a:lnTo>
                    <a:pt x="1687" y="191"/>
                  </a:lnTo>
                  <a:lnTo>
                    <a:pt x="1680" y="184"/>
                  </a:lnTo>
                  <a:lnTo>
                    <a:pt x="1677" y="182"/>
                  </a:lnTo>
                  <a:lnTo>
                    <a:pt x="1673" y="179"/>
                  </a:lnTo>
                  <a:lnTo>
                    <a:pt x="1661" y="175"/>
                  </a:lnTo>
                  <a:lnTo>
                    <a:pt x="1647" y="170"/>
                  </a:lnTo>
                  <a:lnTo>
                    <a:pt x="1633" y="168"/>
                  </a:lnTo>
                  <a:lnTo>
                    <a:pt x="1628" y="168"/>
                  </a:lnTo>
                  <a:lnTo>
                    <a:pt x="1626" y="168"/>
                  </a:lnTo>
                  <a:lnTo>
                    <a:pt x="1626" y="170"/>
                  </a:lnTo>
                  <a:lnTo>
                    <a:pt x="1623" y="175"/>
                  </a:lnTo>
                  <a:lnTo>
                    <a:pt x="1623" y="182"/>
                  </a:lnTo>
                  <a:lnTo>
                    <a:pt x="1623" y="196"/>
                  </a:lnTo>
                  <a:lnTo>
                    <a:pt x="1623" y="205"/>
                  </a:lnTo>
                  <a:lnTo>
                    <a:pt x="1626" y="213"/>
                  </a:lnTo>
                  <a:lnTo>
                    <a:pt x="1626" y="217"/>
                  </a:lnTo>
                  <a:lnTo>
                    <a:pt x="1626" y="222"/>
                  </a:lnTo>
                  <a:lnTo>
                    <a:pt x="1623" y="224"/>
                  </a:lnTo>
                  <a:lnTo>
                    <a:pt x="1623" y="227"/>
                  </a:lnTo>
                  <a:lnTo>
                    <a:pt x="1621" y="229"/>
                  </a:lnTo>
                  <a:lnTo>
                    <a:pt x="1618" y="231"/>
                  </a:lnTo>
                  <a:lnTo>
                    <a:pt x="1616" y="231"/>
                  </a:lnTo>
                  <a:lnTo>
                    <a:pt x="1614" y="234"/>
                  </a:lnTo>
                  <a:lnTo>
                    <a:pt x="1609" y="231"/>
                  </a:lnTo>
                  <a:lnTo>
                    <a:pt x="1604" y="231"/>
                  </a:lnTo>
                  <a:lnTo>
                    <a:pt x="1597" y="227"/>
                  </a:lnTo>
                  <a:lnTo>
                    <a:pt x="1592" y="224"/>
                  </a:lnTo>
                  <a:lnTo>
                    <a:pt x="1585" y="224"/>
                  </a:lnTo>
                  <a:lnTo>
                    <a:pt x="1581" y="222"/>
                  </a:lnTo>
                  <a:lnTo>
                    <a:pt x="1566" y="220"/>
                  </a:lnTo>
                  <a:lnTo>
                    <a:pt x="1559" y="220"/>
                  </a:lnTo>
                  <a:lnTo>
                    <a:pt x="1557" y="217"/>
                  </a:lnTo>
                  <a:lnTo>
                    <a:pt x="1552" y="215"/>
                  </a:lnTo>
                  <a:lnTo>
                    <a:pt x="1548" y="213"/>
                  </a:lnTo>
                  <a:lnTo>
                    <a:pt x="1545" y="208"/>
                  </a:lnTo>
                  <a:lnTo>
                    <a:pt x="1543" y="205"/>
                  </a:lnTo>
                  <a:lnTo>
                    <a:pt x="1540" y="201"/>
                  </a:lnTo>
                  <a:lnTo>
                    <a:pt x="1540" y="196"/>
                  </a:lnTo>
                  <a:lnTo>
                    <a:pt x="1538" y="189"/>
                  </a:lnTo>
                  <a:lnTo>
                    <a:pt x="1536" y="187"/>
                  </a:lnTo>
                  <a:lnTo>
                    <a:pt x="1536" y="184"/>
                  </a:lnTo>
                  <a:lnTo>
                    <a:pt x="1531" y="182"/>
                  </a:lnTo>
                  <a:lnTo>
                    <a:pt x="1526" y="179"/>
                  </a:lnTo>
                  <a:lnTo>
                    <a:pt x="1524" y="175"/>
                  </a:lnTo>
                  <a:lnTo>
                    <a:pt x="1519" y="170"/>
                  </a:lnTo>
                  <a:lnTo>
                    <a:pt x="1519" y="170"/>
                  </a:lnTo>
                  <a:lnTo>
                    <a:pt x="1519" y="170"/>
                  </a:lnTo>
                  <a:lnTo>
                    <a:pt x="1517" y="172"/>
                  </a:lnTo>
                  <a:lnTo>
                    <a:pt x="1517" y="175"/>
                  </a:lnTo>
                  <a:lnTo>
                    <a:pt x="1514" y="177"/>
                  </a:lnTo>
                  <a:lnTo>
                    <a:pt x="1514" y="177"/>
                  </a:lnTo>
                  <a:lnTo>
                    <a:pt x="1512" y="179"/>
                  </a:lnTo>
                  <a:lnTo>
                    <a:pt x="1507" y="179"/>
                  </a:lnTo>
                  <a:lnTo>
                    <a:pt x="1503" y="177"/>
                  </a:lnTo>
                  <a:lnTo>
                    <a:pt x="1496" y="172"/>
                  </a:lnTo>
                  <a:lnTo>
                    <a:pt x="1493" y="170"/>
                  </a:lnTo>
                  <a:lnTo>
                    <a:pt x="1491" y="168"/>
                  </a:lnTo>
                  <a:lnTo>
                    <a:pt x="1489" y="165"/>
                  </a:lnTo>
                  <a:lnTo>
                    <a:pt x="1486" y="161"/>
                  </a:lnTo>
                  <a:lnTo>
                    <a:pt x="1484" y="156"/>
                  </a:lnTo>
                  <a:lnTo>
                    <a:pt x="1477" y="151"/>
                  </a:lnTo>
                  <a:lnTo>
                    <a:pt x="1470" y="149"/>
                  </a:lnTo>
                  <a:lnTo>
                    <a:pt x="1465" y="146"/>
                  </a:lnTo>
                  <a:lnTo>
                    <a:pt x="1458" y="144"/>
                  </a:lnTo>
                  <a:lnTo>
                    <a:pt x="1451" y="144"/>
                  </a:lnTo>
                  <a:lnTo>
                    <a:pt x="1446" y="142"/>
                  </a:lnTo>
                  <a:lnTo>
                    <a:pt x="1439" y="144"/>
                  </a:lnTo>
                  <a:lnTo>
                    <a:pt x="1432" y="146"/>
                  </a:lnTo>
                  <a:lnTo>
                    <a:pt x="1427" y="149"/>
                  </a:lnTo>
                  <a:lnTo>
                    <a:pt x="1427" y="149"/>
                  </a:lnTo>
                  <a:close/>
                  <a:moveTo>
                    <a:pt x="513" y="437"/>
                  </a:moveTo>
                  <a:lnTo>
                    <a:pt x="515" y="435"/>
                  </a:lnTo>
                  <a:lnTo>
                    <a:pt x="515" y="435"/>
                  </a:lnTo>
                  <a:lnTo>
                    <a:pt x="515" y="435"/>
                  </a:lnTo>
                  <a:lnTo>
                    <a:pt x="518" y="432"/>
                  </a:lnTo>
                  <a:lnTo>
                    <a:pt x="520" y="430"/>
                  </a:lnTo>
                  <a:lnTo>
                    <a:pt x="520" y="427"/>
                  </a:lnTo>
                  <a:lnTo>
                    <a:pt x="520" y="427"/>
                  </a:lnTo>
                  <a:lnTo>
                    <a:pt x="522" y="425"/>
                  </a:lnTo>
                  <a:lnTo>
                    <a:pt x="527" y="418"/>
                  </a:lnTo>
                  <a:lnTo>
                    <a:pt x="530" y="411"/>
                  </a:lnTo>
                  <a:lnTo>
                    <a:pt x="532" y="409"/>
                  </a:lnTo>
                  <a:lnTo>
                    <a:pt x="534" y="406"/>
                  </a:lnTo>
                  <a:lnTo>
                    <a:pt x="541" y="397"/>
                  </a:lnTo>
                  <a:lnTo>
                    <a:pt x="551" y="392"/>
                  </a:lnTo>
                  <a:lnTo>
                    <a:pt x="563" y="385"/>
                  </a:lnTo>
                  <a:lnTo>
                    <a:pt x="574" y="380"/>
                  </a:lnTo>
                  <a:lnTo>
                    <a:pt x="584" y="376"/>
                  </a:lnTo>
                  <a:lnTo>
                    <a:pt x="593" y="371"/>
                  </a:lnTo>
                  <a:lnTo>
                    <a:pt x="598" y="368"/>
                  </a:lnTo>
                  <a:lnTo>
                    <a:pt x="603" y="366"/>
                  </a:lnTo>
                  <a:lnTo>
                    <a:pt x="612" y="361"/>
                  </a:lnTo>
                  <a:lnTo>
                    <a:pt x="615" y="357"/>
                  </a:lnTo>
                  <a:lnTo>
                    <a:pt x="617" y="357"/>
                  </a:lnTo>
                  <a:lnTo>
                    <a:pt x="619" y="354"/>
                  </a:lnTo>
                  <a:lnTo>
                    <a:pt x="626" y="347"/>
                  </a:lnTo>
                  <a:lnTo>
                    <a:pt x="633" y="342"/>
                  </a:lnTo>
                  <a:lnTo>
                    <a:pt x="643" y="340"/>
                  </a:lnTo>
                  <a:lnTo>
                    <a:pt x="655" y="342"/>
                  </a:lnTo>
                  <a:lnTo>
                    <a:pt x="664" y="333"/>
                  </a:lnTo>
                  <a:lnTo>
                    <a:pt x="678" y="326"/>
                  </a:lnTo>
                  <a:lnTo>
                    <a:pt x="683" y="324"/>
                  </a:lnTo>
                  <a:lnTo>
                    <a:pt x="690" y="324"/>
                  </a:lnTo>
                  <a:lnTo>
                    <a:pt x="707" y="324"/>
                  </a:lnTo>
                  <a:lnTo>
                    <a:pt x="721" y="326"/>
                  </a:lnTo>
                  <a:lnTo>
                    <a:pt x="744" y="328"/>
                  </a:lnTo>
                  <a:lnTo>
                    <a:pt x="754" y="331"/>
                  </a:lnTo>
                  <a:lnTo>
                    <a:pt x="759" y="331"/>
                  </a:lnTo>
                  <a:lnTo>
                    <a:pt x="763" y="333"/>
                  </a:lnTo>
                  <a:lnTo>
                    <a:pt x="766" y="333"/>
                  </a:lnTo>
                  <a:lnTo>
                    <a:pt x="770" y="335"/>
                  </a:lnTo>
                  <a:lnTo>
                    <a:pt x="773" y="338"/>
                  </a:lnTo>
                  <a:lnTo>
                    <a:pt x="775" y="342"/>
                  </a:lnTo>
                  <a:lnTo>
                    <a:pt x="778" y="347"/>
                  </a:lnTo>
                  <a:lnTo>
                    <a:pt x="778" y="352"/>
                  </a:lnTo>
                  <a:lnTo>
                    <a:pt x="778" y="354"/>
                  </a:lnTo>
                  <a:lnTo>
                    <a:pt x="778" y="357"/>
                  </a:lnTo>
                  <a:lnTo>
                    <a:pt x="778" y="359"/>
                  </a:lnTo>
                  <a:lnTo>
                    <a:pt x="775" y="366"/>
                  </a:lnTo>
                  <a:lnTo>
                    <a:pt x="773" y="371"/>
                  </a:lnTo>
                  <a:lnTo>
                    <a:pt x="770" y="373"/>
                  </a:lnTo>
                  <a:lnTo>
                    <a:pt x="768" y="380"/>
                  </a:lnTo>
                  <a:lnTo>
                    <a:pt x="766" y="383"/>
                  </a:lnTo>
                  <a:lnTo>
                    <a:pt x="766" y="385"/>
                  </a:lnTo>
                  <a:lnTo>
                    <a:pt x="763" y="385"/>
                  </a:lnTo>
                  <a:lnTo>
                    <a:pt x="761" y="392"/>
                  </a:lnTo>
                  <a:lnTo>
                    <a:pt x="756" y="397"/>
                  </a:lnTo>
                  <a:lnTo>
                    <a:pt x="752" y="404"/>
                  </a:lnTo>
                  <a:lnTo>
                    <a:pt x="747" y="406"/>
                  </a:lnTo>
                  <a:lnTo>
                    <a:pt x="747" y="409"/>
                  </a:lnTo>
                  <a:lnTo>
                    <a:pt x="742" y="413"/>
                  </a:lnTo>
                  <a:lnTo>
                    <a:pt x="737" y="418"/>
                  </a:lnTo>
                  <a:lnTo>
                    <a:pt x="735" y="420"/>
                  </a:lnTo>
                  <a:lnTo>
                    <a:pt x="735" y="427"/>
                  </a:lnTo>
                  <a:lnTo>
                    <a:pt x="735" y="430"/>
                  </a:lnTo>
                  <a:lnTo>
                    <a:pt x="737" y="435"/>
                  </a:lnTo>
                  <a:lnTo>
                    <a:pt x="740" y="442"/>
                  </a:lnTo>
                  <a:lnTo>
                    <a:pt x="744" y="446"/>
                  </a:lnTo>
                  <a:lnTo>
                    <a:pt x="747" y="449"/>
                  </a:lnTo>
                  <a:lnTo>
                    <a:pt x="756" y="453"/>
                  </a:lnTo>
                  <a:lnTo>
                    <a:pt x="766" y="456"/>
                  </a:lnTo>
                  <a:lnTo>
                    <a:pt x="768" y="456"/>
                  </a:lnTo>
                  <a:lnTo>
                    <a:pt x="773" y="458"/>
                  </a:lnTo>
                  <a:lnTo>
                    <a:pt x="775" y="456"/>
                  </a:lnTo>
                  <a:lnTo>
                    <a:pt x="780" y="458"/>
                  </a:lnTo>
                  <a:lnTo>
                    <a:pt x="782" y="458"/>
                  </a:lnTo>
                  <a:lnTo>
                    <a:pt x="785" y="458"/>
                  </a:lnTo>
                  <a:lnTo>
                    <a:pt x="787" y="461"/>
                  </a:lnTo>
                  <a:lnTo>
                    <a:pt x="789" y="463"/>
                  </a:lnTo>
                  <a:lnTo>
                    <a:pt x="789" y="465"/>
                  </a:lnTo>
                  <a:lnTo>
                    <a:pt x="792" y="470"/>
                  </a:lnTo>
                  <a:lnTo>
                    <a:pt x="787" y="472"/>
                  </a:lnTo>
                  <a:lnTo>
                    <a:pt x="780" y="475"/>
                  </a:lnTo>
                  <a:lnTo>
                    <a:pt x="775" y="479"/>
                  </a:lnTo>
                  <a:lnTo>
                    <a:pt x="768" y="484"/>
                  </a:lnTo>
                  <a:lnTo>
                    <a:pt x="759" y="487"/>
                  </a:lnTo>
                  <a:lnTo>
                    <a:pt x="754" y="491"/>
                  </a:lnTo>
                  <a:lnTo>
                    <a:pt x="752" y="496"/>
                  </a:lnTo>
                  <a:lnTo>
                    <a:pt x="749" y="503"/>
                  </a:lnTo>
                  <a:lnTo>
                    <a:pt x="749" y="517"/>
                  </a:lnTo>
                  <a:lnTo>
                    <a:pt x="749" y="536"/>
                  </a:lnTo>
                  <a:lnTo>
                    <a:pt x="749" y="539"/>
                  </a:lnTo>
                  <a:lnTo>
                    <a:pt x="749" y="543"/>
                  </a:lnTo>
                  <a:lnTo>
                    <a:pt x="754" y="550"/>
                  </a:lnTo>
                  <a:lnTo>
                    <a:pt x="759" y="557"/>
                  </a:lnTo>
                  <a:lnTo>
                    <a:pt x="761" y="562"/>
                  </a:lnTo>
                  <a:lnTo>
                    <a:pt x="768" y="569"/>
                  </a:lnTo>
                  <a:lnTo>
                    <a:pt x="759" y="569"/>
                  </a:lnTo>
                  <a:lnTo>
                    <a:pt x="754" y="569"/>
                  </a:lnTo>
                  <a:lnTo>
                    <a:pt x="752" y="569"/>
                  </a:lnTo>
                  <a:lnTo>
                    <a:pt x="752" y="572"/>
                  </a:lnTo>
                  <a:lnTo>
                    <a:pt x="749" y="574"/>
                  </a:lnTo>
                  <a:lnTo>
                    <a:pt x="749" y="576"/>
                  </a:lnTo>
                  <a:lnTo>
                    <a:pt x="744" y="581"/>
                  </a:lnTo>
                  <a:lnTo>
                    <a:pt x="742" y="583"/>
                  </a:lnTo>
                  <a:lnTo>
                    <a:pt x="742" y="586"/>
                  </a:lnTo>
                  <a:lnTo>
                    <a:pt x="737" y="588"/>
                  </a:lnTo>
                  <a:lnTo>
                    <a:pt x="730" y="590"/>
                  </a:lnTo>
                  <a:lnTo>
                    <a:pt x="728" y="590"/>
                  </a:lnTo>
                  <a:lnTo>
                    <a:pt x="728" y="590"/>
                  </a:lnTo>
                  <a:lnTo>
                    <a:pt x="728" y="590"/>
                  </a:lnTo>
                  <a:lnTo>
                    <a:pt x="728" y="590"/>
                  </a:lnTo>
                  <a:lnTo>
                    <a:pt x="726" y="593"/>
                  </a:lnTo>
                  <a:lnTo>
                    <a:pt x="721" y="593"/>
                  </a:lnTo>
                  <a:lnTo>
                    <a:pt x="719" y="593"/>
                  </a:lnTo>
                  <a:lnTo>
                    <a:pt x="714" y="590"/>
                  </a:lnTo>
                  <a:lnTo>
                    <a:pt x="711" y="590"/>
                  </a:lnTo>
                  <a:lnTo>
                    <a:pt x="688" y="588"/>
                  </a:lnTo>
                  <a:lnTo>
                    <a:pt x="678" y="586"/>
                  </a:lnTo>
                  <a:lnTo>
                    <a:pt x="669" y="583"/>
                  </a:lnTo>
                  <a:lnTo>
                    <a:pt x="659" y="579"/>
                  </a:lnTo>
                  <a:lnTo>
                    <a:pt x="655" y="576"/>
                  </a:lnTo>
                  <a:lnTo>
                    <a:pt x="650" y="576"/>
                  </a:lnTo>
                  <a:lnTo>
                    <a:pt x="622" y="569"/>
                  </a:lnTo>
                  <a:lnTo>
                    <a:pt x="593" y="565"/>
                  </a:lnTo>
                  <a:lnTo>
                    <a:pt x="584" y="560"/>
                  </a:lnTo>
                  <a:lnTo>
                    <a:pt x="579" y="557"/>
                  </a:lnTo>
                  <a:lnTo>
                    <a:pt x="574" y="555"/>
                  </a:lnTo>
                  <a:lnTo>
                    <a:pt x="574" y="550"/>
                  </a:lnTo>
                  <a:lnTo>
                    <a:pt x="570" y="543"/>
                  </a:lnTo>
                  <a:lnTo>
                    <a:pt x="570" y="541"/>
                  </a:lnTo>
                  <a:lnTo>
                    <a:pt x="572" y="536"/>
                  </a:lnTo>
                  <a:lnTo>
                    <a:pt x="574" y="534"/>
                  </a:lnTo>
                  <a:lnTo>
                    <a:pt x="574" y="529"/>
                  </a:lnTo>
                  <a:lnTo>
                    <a:pt x="577" y="524"/>
                  </a:lnTo>
                  <a:lnTo>
                    <a:pt x="577" y="517"/>
                  </a:lnTo>
                  <a:lnTo>
                    <a:pt x="574" y="515"/>
                  </a:lnTo>
                  <a:lnTo>
                    <a:pt x="572" y="513"/>
                  </a:lnTo>
                  <a:lnTo>
                    <a:pt x="567" y="508"/>
                  </a:lnTo>
                  <a:lnTo>
                    <a:pt x="565" y="505"/>
                  </a:lnTo>
                  <a:lnTo>
                    <a:pt x="563" y="505"/>
                  </a:lnTo>
                  <a:lnTo>
                    <a:pt x="551" y="501"/>
                  </a:lnTo>
                  <a:lnTo>
                    <a:pt x="546" y="498"/>
                  </a:lnTo>
                  <a:lnTo>
                    <a:pt x="539" y="494"/>
                  </a:lnTo>
                  <a:lnTo>
                    <a:pt x="527" y="484"/>
                  </a:lnTo>
                  <a:lnTo>
                    <a:pt x="513" y="477"/>
                  </a:lnTo>
                  <a:lnTo>
                    <a:pt x="506" y="475"/>
                  </a:lnTo>
                  <a:lnTo>
                    <a:pt x="504" y="472"/>
                  </a:lnTo>
                  <a:lnTo>
                    <a:pt x="501" y="470"/>
                  </a:lnTo>
                  <a:lnTo>
                    <a:pt x="499" y="468"/>
                  </a:lnTo>
                  <a:lnTo>
                    <a:pt x="499" y="465"/>
                  </a:lnTo>
                  <a:lnTo>
                    <a:pt x="499" y="461"/>
                  </a:lnTo>
                  <a:lnTo>
                    <a:pt x="499" y="456"/>
                  </a:lnTo>
                  <a:lnTo>
                    <a:pt x="501" y="451"/>
                  </a:lnTo>
                  <a:lnTo>
                    <a:pt x="506" y="444"/>
                  </a:lnTo>
                  <a:lnTo>
                    <a:pt x="513" y="437"/>
                  </a:lnTo>
                  <a:lnTo>
                    <a:pt x="513" y="437"/>
                  </a:lnTo>
                  <a:close/>
                </a:path>
              </a:pathLst>
            </a:custGeom>
            <a:solidFill>
              <a:schemeClr val="bg2"/>
            </a:solidFill>
            <a:ln w="9525">
              <a:noFill/>
              <a:round/>
              <a:headEnd/>
              <a:tailEnd/>
            </a:ln>
          </p:spPr>
          <p:txBody>
            <a:bodyPr/>
            <a:lstStyle/>
            <a:p>
              <a:pPr>
                <a:defRPr/>
              </a:pPr>
              <a:endParaRPr lang="en-US" dirty="0">
                <a:solidFill>
                  <a:schemeClr val="bg1"/>
                </a:solidFill>
              </a:endParaRPr>
            </a:p>
          </p:txBody>
        </p:sp>
        <p:sp>
          <p:nvSpPr>
            <p:cNvPr id="101" name="Freeform 151">
              <a:extLst>
                <a:ext uri="{FF2B5EF4-FFF2-40B4-BE49-F238E27FC236}">
                  <a16:creationId xmlns:a16="http://schemas.microsoft.com/office/drawing/2014/main" id="{50208C19-625B-4D45-8C70-82648037453C}"/>
                </a:ext>
              </a:extLst>
            </p:cNvPr>
            <p:cNvSpPr>
              <a:spLocks/>
            </p:cNvSpPr>
            <p:nvPr/>
          </p:nvSpPr>
          <p:spPr bwMode="auto">
            <a:xfrm>
              <a:off x="10534378" y="7503491"/>
              <a:ext cx="858050" cy="828778"/>
            </a:xfrm>
            <a:custGeom>
              <a:avLst/>
              <a:gdLst/>
              <a:ahLst/>
              <a:cxnLst>
                <a:cxn ang="0">
                  <a:pos x="749" y="156"/>
                </a:cxn>
                <a:cxn ang="0">
                  <a:pos x="751" y="59"/>
                </a:cxn>
                <a:cxn ang="0">
                  <a:pos x="685" y="7"/>
                </a:cxn>
                <a:cxn ang="0">
                  <a:pos x="562" y="43"/>
                </a:cxn>
                <a:cxn ang="0">
                  <a:pos x="482" y="33"/>
                </a:cxn>
                <a:cxn ang="0">
                  <a:pos x="432" y="29"/>
                </a:cxn>
                <a:cxn ang="0">
                  <a:pos x="331" y="133"/>
                </a:cxn>
                <a:cxn ang="0">
                  <a:pos x="357" y="208"/>
                </a:cxn>
                <a:cxn ang="0">
                  <a:pos x="317" y="253"/>
                </a:cxn>
                <a:cxn ang="0">
                  <a:pos x="272" y="253"/>
                </a:cxn>
                <a:cxn ang="0">
                  <a:pos x="229" y="282"/>
                </a:cxn>
                <a:cxn ang="0">
                  <a:pos x="151" y="310"/>
                </a:cxn>
                <a:cxn ang="0">
                  <a:pos x="125" y="324"/>
                </a:cxn>
                <a:cxn ang="0">
                  <a:pos x="7" y="381"/>
                </a:cxn>
                <a:cxn ang="0">
                  <a:pos x="33" y="447"/>
                </a:cxn>
                <a:cxn ang="0">
                  <a:pos x="104" y="456"/>
                </a:cxn>
                <a:cxn ang="0">
                  <a:pos x="158" y="414"/>
                </a:cxn>
                <a:cxn ang="0">
                  <a:pos x="199" y="473"/>
                </a:cxn>
                <a:cxn ang="0">
                  <a:pos x="135" y="492"/>
                </a:cxn>
                <a:cxn ang="0">
                  <a:pos x="132" y="522"/>
                </a:cxn>
                <a:cxn ang="0">
                  <a:pos x="109" y="534"/>
                </a:cxn>
                <a:cxn ang="0">
                  <a:pos x="55" y="591"/>
                </a:cxn>
                <a:cxn ang="0">
                  <a:pos x="31" y="641"/>
                </a:cxn>
                <a:cxn ang="0">
                  <a:pos x="128" y="669"/>
                </a:cxn>
                <a:cxn ang="0">
                  <a:pos x="182" y="726"/>
                </a:cxn>
                <a:cxn ang="0">
                  <a:pos x="149" y="766"/>
                </a:cxn>
                <a:cxn ang="0">
                  <a:pos x="88" y="830"/>
                </a:cxn>
                <a:cxn ang="0">
                  <a:pos x="95" y="882"/>
                </a:cxn>
                <a:cxn ang="0">
                  <a:pos x="95" y="926"/>
                </a:cxn>
                <a:cxn ang="0">
                  <a:pos x="71" y="948"/>
                </a:cxn>
                <a:cxn ang="0">
                  <a:pos x="40" y="1011"/>
                </a:cxn>
                <a:cxn ang="0">
                  <a:pos x="43" y="1068"/>
                </a:cxn>
                <a:cxn ang="0">
                  <a:pos x="17" y="1104"/>
                </a:cxn>
                <a:cxn ang="0">
                  <a:pos x="97" y="1137"/>
                </a:cxn>
                <a:cxn ang="0">
                  <a:pos x="114" y="1082"/>
                </a:cxn>
                <a:cxn ang="0">
                  <a:pos x="149" y="1101"/>
                </a:cxn>
                <a:cxn ang="0">
                  <a:pos x="229" y="1080"/>
                </a:cxn>
                <a:cxn ang="0">
                  <a:pos x="281" y="1111"/>
                </a:cxn>
                <a:cxn ang="0">
                  <a:pos x="383" y="1078"/>
                </a:cxn>
                <a:cxn ang="0">
                  <a:pos x="404" y="1141"/>
                </a:cxn>
                <a:cxn ang="0">
                  <a:pos x="463" y="1144"/>
                </a:cxn>
                <a:cxn ang="0">
                  <a:pos x="484" y="1134"/>
                </a:cxn>
                <a:cxn ang="0">
                  <a:pos x="546" y="1132"/>
                </a:cxn>
                <a:cxn ang="0">
                  <a:pos x="572" y="1087"/>
                </a:cxn>
                <a:cxn ang="0">
                  <a:pos x="690" y="1061"/>
                </a:cxn>
                <a:cxn ang="0">
                  <a:pos x="763" y="993"/>
                </a:cxn>
                <a:cxn ang="0">
                  <a:pos x="721" y="919"/>
                </a:cxn>
                <a:cxn ang="0">
                  <a:pos x="799" y="853"/>
                </a:cxn>
                <a:cxn ang="0">
                  <a:pos x="846" y="830"/>
                </a:cxn>
                <a:cxn ang="0">
                  <a:pos x="862" y="801"/>
                </a:cxn>
                <a:cxn ang="0">
                  <a:pos x="881" y="737"/>
                </a:cxn>
                <a:cxn ang="0">
                  <a:pos x="855" y="711"/>
                </a:cxn>
                <a:cxn ang="0">
                  <a:pos x="924" y="655"/>
                </a:cxn>
                <a:cxn ang="0">
                  <a:pos x="928" y="579"/>
                </a:cxn>
                <a:cxn ang="0">
                  <a:pos x="988" y="539"/>
                </a:cxn>
                <a:cxn ang="0">
                  <a:pos x="999" y="470"/>
                </a:cxn>
                <a:cxn ang="0">
                  <a:pos x="1047" y="416"/>
                </a:cxn>
                <a:cxn ang="0">
                  <a:pos x="1068" y="378"/>
                </a:cxn>
                <a:cxn ang="0">
                  <a:pos x="1056" y="331"/>
                </a:cxn>
                <a:cxn ang="0">
                  <a:pos x="990" y="286"/>
                </a:cxn>
                <a:cxn ang="0">
                  <a:pos x="872" y="265"/>
                </a:cxn>
                <a:cxn ang="0">
                  <a:pos x="853" y="220"/>
                </a:cxn>
              </a:cxnLst>
              <a:rect l="0" t="0" r="r" b="b"/>
              <a:pathLst>
                <a:path w="1087" h="1149">
                  <a:moveTo>
                    <a:pt x="827" y="213"/>
                  </a:moveTo>
                  <a:lnTo>
                    <a:pt x="822" y="213"/>
                  </a:lnTo>
                  <a:lnTo>
                    <a:pt x="820" y="213"/>
                  </a:lnTo>
                  <a:lnTo>
                    <a:pt x="815" y="211"/>
                  </a:lnTo>
                  <a:lnTo>
                    <a:pt x="813" y="211"/>
                  </a:lnTo>
                  <a:lnTo>
                    <a:pt x="813" y="211"/>
                  </a:lnTo>
                  <a:lnTo>
                    <a:pt x="791" y="204"/>
                  </a:lnTo>
                  <a:lnTo>
                    <a:pt x="780" y="199"/>
                  </a:lnTo>
                  <a:lnTo>
                    <a:pt x="770" y="194"/>
                  </a:lnTo>
                  <a:lnTo>
                    <a:pt x="768" y="192"/>
                  </a:lnTo>
                  <a:lnTo>
                    <a:pt x="763" y="187"/>
                  </a:lnTo>
                  <a:lnTo>
                    <a:pt x="758" y="180"/>
                  </a:lnTo>
                  <a:lnTo>
                    <a:pt x="754" y="170"/>
                  </a:lnTo>
                  <a:lnTo>
                    <a:pt x="751" y="161"/>
                  </a:lnTo>
                  <a:lnTo>
                    <a:pt x="749" y="156"/>
                  </a:lnTo>
                  <a:lnTo>
                    <a:pt x="749" y="152"/>
                  </a:lnTo>
                  <a:lnTo>
                    <a:pt x="749" y="142"/>
                  </a:lnTo>
                  <a:lnTo>
                    <a:pt x="747" y="137"/>
                  </a:lnTo>
                  <a:lnTo>
                    <a:pt x="749" y="133"/>
                  </a:lnTo>
                  <a:lnTo>
                    <a:pt x="749" y="123"/>
                  </a:lnTo>
                  <a:lnTo>
                    <a:pt x="751" y="111"/>
                  </a:lnTo>
                  <a:lnTo>
                    <a:pt x="751" y="107"/>
                  </a:lnTo>
                  <a:lnTo>
                    <a:pt x="751" y="102"/>
                  </a:lnTo>
                  <a:lnTo>
                    <a:pt x="754" y="90"/>
                  </a:lnTo>
                  <a:lnTo>
                    <a:pt x="754" y="85"/>
                  </a:lnTo>
                  <a:lnTo>
                    <a:pt x="754" y="83"/>
                  </a:lnTo>
                  <a:lnTo>
                    <a:pt x="754" y="81"/>
                  </a:lnTo>
                  <a:lnTo>
                    <a:pt x="754" y="81"/>
                  </a:lnTo>
                  <a:lnTo>
                    <a:pt x="754" y="69"/>
                  </a:lnTo>
                  <a:lnTo>
                    <a:pt x="751" y="59"/>
                  </a:lnTo>
                  <a:lnTo>
                    <a:pt x="751" y="52"/>
                  </a:lnTo>
                  <a:lnTo>
                    <a:pt x="749" y="43"/>
                  </a:lnTo>
                  <a:lnTo>
                    <a:pt x="744" y="36"/>
                  </a:lnTo>
                  <a:lnTo>
                    <a:pt x="742" y="33"/>
                  </a:lnTo>
                  <a:lnTo>
                    <a:pt x="742" y="31"/>
                  </a:lnTo>
                  <a:lnTo>
                    <a:pt x="737" y="29"/>
                  </a:lnTo>
                  <a:lnTo>
                    <a:pt x="735" y="29"/>
                  </a:lnTo>
                  <a:lnTo>
                    <a:pt x="730" y="26"/>
                  </a:lnTo>
                  <a:lnTo>
                    <a:pt x="725" y="24"/>
                  </a:lnTo>
                  <a:lnTo>
                    <a:pt x="721" y="22"/>
                  </a:lnTo>
                  <a:lnTo>
                    <a:pt x="718" y="17"/>
                  </a:lnTo>
                  <a:lnTo>
                    <a:pt x="714" y="15"/>
                  </a:lnTo>
                  <a:lnTo>
                    <a:pt x="711" y="12"/>
                  </a:lnTo>
                  <a:lnTo>
                    <a:pt x="706" y="12"/>
                  </a:lnTo>
                  <a:lnTo>
                    <a:pt x="685" y="7"/>
                  </a:lnTo>
                  <a:lnTo>
                    <a:pt x="671" y="3"/>
                  </a:lnTo>
                  <a:lnTo>
                    <a:pt x="659" y="0"/>
                  </a:lnTo>
                  <a:lnTo>
                    <a:pt x="647" y="0"/>
                  </a:lnTo>
                  <a:lnTo>
                    <a:pt x="636" y="3"/>
                  </a:lnTo>
                  <a:lnTo>
                    <a:pt x="629" y="5"/>
                  </a:lnTo>
                  <a:lnTo>
                    <a:pt x="624" y="7"/>
                  </a:lnTo>
                  <a:lnTo>
                    <a:pt x="621" y="12"/>
                  </a:lnTo>
                  <a:lnTo>
                    <a:pt x="619" y="15"/>
                  </a:lnTo>
                  <a:lnTo>
                    <a:pt x="614" y="17"/>
                  </a:lnTo>
                  <a:lnTo>
                    <a:pt x="612" y="17"/>
                  </a:lnTo>
                  <a:lnTo>
                    <a:pt x="610" y="19"/>
                  </a:lnTo>
                  <a:lnTo>
                    <a:pt x="595" y="26"/>
                  </a:lnTo>
                  <a:lnTo>
                    <a:pt x="584" y="31"/>
                  </a:lnTo>
                  <a:lnTo>
                    <a:pt x="572" y="36"/>
                  </a:lnTo>
                  <a:lnTo>
                    <a:pt x="562" y="43"/>
                  </a:lnTo>
                  <a:lnTo>
                    <a:pt x="562" y="43"/>
                  </a:lnTo>
                  <a:lnTo>
                    <a:pt x="560" y="43"/>
                  </a:lnTo>
                  <a:lnTo>
                    <a:pt x="558" y="41"/>
                  </a:lnTo>
                  <a:lnTo>
                    <a:pt x="555" y="38"/>
                  </a:lnTo>
                  <a:lnTo>
                    <a:pt x="553" y="36"/>
                  </a:lnTo>
                  <a:lnTo>
                    <a:pt x="548" y="33"/>
                  </a:lnTo>
                  <a:lnTo>
                    <a:pt x="543" y="31"/>
                  </a:lnTo>
                  <a:lnTo>
                    <a:pt x="539" y="29"/>
                  </a:lnTo>
                  <a:lnTo>
                    <a:pt x="525" y="24"/>
                  </a:lnTo>
                  <a:lnTo>
                    <a:pt x="517" y="22"/>
                  </a:lnTo>
                  <a:lnTo>
                    <a:pt x="510" y="22"/>
                  </a:lnTo>
                  <a:lnTo>
                    <a:pt x="503" y="22"/>
                  </a:lnTo>
                  <a:lnTo>
                    <a:pt x="496" y="24"/>
                  </a:lnTo>
                  <a:lnTo>
                    <a:pt x="489" y="26"/>
                  </a:lnTo>
                  <a:lnTo>
                    <a:pt x="482" y="33"/>
                  </a:lnTo>
                  <a:lnTo>
                    <a:pt x="477" y="36"/>
                  </a:lnTo>
                  <a:lnTo>
                    <a:pt x="475" y="36"/>
                  </a:lnTo>
                  <a:lnTo>
                    <a:pt x="475" y="36"/>
                  </a:lnTo>
                  <a:lnTo>
                    <a:pt x="475" y="38"/>
                  </a:lnTo>
                  <a:lnTo>
                    <a:pt x="470" y="38"/>
                  </a:lnTo>
                  <a:lnTo>
                    <a:pt x="468" y="41"/>
                  </a:lnTo>
                  <a:lnTo>
                    <a:pt x="463" y="41"/>
                  </a:lnTo>
                  <a:lnTo>
                    <a:pt x="458" y="41"/>
                  </a:lnTo>
                  <a:lnTo>
                    <a:pt x="449" y="36"/>
                  </a:lnTo>
                  <a:lnTo>
                    <a:pt x="444" y="33"/>
                  </a:lnTo>
                  <a:lnTo>
                    <a:pt x="442" y="31"/>
                  </a:lnTo>
                  <a:lnTo>
                    <a:pt x="440" y="31"/>
                  </a:lnTo>
                  <a:lnTo>
                    <a:pt x="440" y="31"/>
                  </a:lnTo>
                  <a:lnTo>
                    <a:pt x="435" y="29"/>
                  </a:lnTo>
                  <a:lnTo>
                    <a:pt x="432" y="29"/>
                  </a:lnTo>
                  <a:lnTo>
                    <a:pt x="428" y="26"/>
                  </a:lnTo>
                  <a:lnTo>
                    <a:pt x="411" y="26"/>
                  </a:lnTo>
                  <a:lnTo>
                    <a:pt x="397" y="26"/>
                  </a:lnTo>
                  <a:lnTo>
                    <a:pt x="383" y="24"/>
                  </a:lnTo>
                  <a:lnTo>
                    <a:pt x="369" y="22"/>
                  </a:lnTo>
                  <a:lnTo>
                    <a:pt x="355" y="33"/>
                  </a:lnTo>
                  <a:lnTo>
                    <a:pt x="343" y="45"/>
                  </a:lnTo>
                  <a:lnTo>
                    <a:pt x="336" y="57"/>
                  </a:lnTo>
                  <a:lnTo>
                    <a:pt x="329" y="69"/>
                  </a:lnTo>
                  <a:lnTo>
                    <a:pt x="324" y="83"/>
                  </a:lnTo>
                  <a:lnTo>
                    <a:pt x="324" y="97"/>
                  </a:lnTo>
                  <a:lnTo>
                    <a:pt x="324" y="111"/>
                  </a:lnTo>
                  <a:lnTo>
                    <a:pt x="329" y="126"/>
                  </a:lnTo>
                  <a:lnTo>
                    <a:pt x="329" y="130"/>
                  </a:lnTo>
                  <a:lnTo>
                    <a:pt x="331" y="133"/>
                  </a:lnTo>
                  <a:lnTo>
                    <a:pt x="336" y="137"/>
                  </a:lnTo>
                  <a:lnTo>
                    <a:pt x="340" y="142"/>
                  </a:lnTo>
                  <a:lnTo>
                    <a:pt x="345" y="144"/>
                  </a:lnTo>
                  <a:lnTo>
                    <a:pt x="350" y="147"/>
                  </a:lnTo>
                  <a:lnTo>
                    <a:pt x="362" y="156"/>
                  </a:lnTo>
                  <a:lnTo>
                    <a:pt x="369" y="159"/>
                  </a:lnTo>
                  <a:lnTo>
                    <a:pt x="371" y="163"/>
                  </a:lnTo>
                  <a:lnTo>
                    <a:pt x="376" y="170"/>
                  </a:lnTo>
                  <a:lnTo>
                    <a:pt x="376" y="175"/>
                  </a:lnTo>
                  <a:lnTo>
                    <a:pt x="376" y="180"/>
                  </a:lnTo>
                  <a:lnTo>
                    <a:pt x="373" y="187"/>
                  </a:lnTo>
                  <a:lnTo>
                    <a:pt x="369" y="194"/>
                  </a:lnTo>
                  <a:lnTo>
                    <a:pt x="364" y="201"/>
                  </a:lnTo>
                  <a:lnTo>
                    <a:pt x="359" y="206"/>
                  </a:lnTo>
                  <a:lnTo>
                    <a:pt x="357" y="208"/>
                  </a:lnTo>
                  <a:lnTo>
                    <a:pt x="347" y="213"/>
                  </a:lnTo>
                  <a:lnTo>
                    <a:pt x="343" y="218"/>
                  </a:lnTo>
                  <a:lnTo>
                    <a:pt x="336" y="222"/>
                  </a:lnTo>
                  <a:lnTo>
                    <a:pt x="331" y="227"/>
                  </a:lnTo>
                  <a:lnTo>
                    <a:pt x="329" y="232"/>
                  </a:lnTo>
                  <a:lnTo>
                    <a:pt x="326" y="237"/>
                  </a:lnTo>
                  <a:lnTo>
                    <a:pt x="324" y="244"/>
                  </a:lnTo>
                  <a:lnTo>
                    <a:pt x="324" y="244"/>
                  </a:lnTo>
                  <a:lnTo>
                    <a:pt x="321" y="244"/>
                  </a:lnTo>
                  <a:lnTo>
                    <a:pt x="321" y="244"/>
                  </a:lnTo>
                  <a:lnTo>
                    <a:pt x="321" y="246"/>
                  </a:lnTo>
                  <a:lnTo>
                    <a:pt x="321" y="248"/>
                  </a:lnTo>
                  <a:lnTo>
                    <a:pt x="319" y="251"/>
                  </a:lnTo>
                  <a:lnTo>
                    <a:pt x="317" y="253"/>
                  </a:lnTo>
                  <a:lnTo>
                    <a:pt x="317" y="253"/>
                  </a:lnTo>
                  <a:lnTo>
                    <a:pt x="317" y="256"/>
                  </a:lnTo>
                  <a:lnTo>
                    <a:pt x="314" y="256"/>
                  </a:lnTo>
                  <a:lnTo>
                    <a:pt x="310" y="258"/>
                  </a:lnTo>
                  <a:lnTo>
                    <a:pt x="307" y="256"/>
                  </a:lnTo>
                  <a:lnTo>
                    <a:pt x="305" y="256"/>
                  </a:lnTo>
                  <a:lnTo>
                    <a:pt x="303" y="253"/>
                  </a:lnTo>
                  <a:lnTo>
                    <a:pt x="300" y="253"/>
                  </a:lnTo>
                  <a:lnTo>
                    <a:pt x="295" y="251"/>
                  </a:lnTo>
                  <a:lnTo>
                    <a:pt x="293" y="253"/>
                  </a:lnTo>
                  <a:lnTo>
                    <a:pt x="286" y="253"/>
                  </a:lnTo>
                  <a:lnTo>
                    <a:pt x="281" y="251"/>
                  </a:lnTo>
                  <a:lnTo>
                    <a:pt x="277" y="248"/>
                  </a:lnTo>
                  <a:lnTo>
                    <a:pt x="272" y="244"/>
                  </a:lnTo>
                  <a:lnTo>
                    <a:pt x="272" y="251"/>
                  </a:lnTo>
                  <a:lnTo>
                    <a:pt x="272" y="253"/>
                  </a:lnTo>
                  <a:lnTo>
                    <a:pt x="272" y="258"/>
                  </a:lnTo>
                  <a:lnTo>
                    <a:pt x="269" y="263"/>
                  </a:lnTo>
                  <a:lnTo>
                    <a:pt x="269" y="263"/>
                  </a:lnTo>
                  <a:lnTo>
                    <a:pt x="267" y="263"/>
                  </a:lnTo>
                  <a:lnTo>
                    <a:pt x="267" y="265"/>
                  </a:lnTo>
                  <a:lnTo>
                    <a:pt x="267" y="265"/>
                  </a:lnTo>
                  <a:lnTo>
                    <a:pt x="267" y="267"/>
                  </a:lnTo>
                  <a:lnTo>
                    <a:pt x="262" y="272"/>
                  </a:lnTo>
                  <a:lnTo>
                    <a:pt x="260" y="272"/>
                  </a:lnTo>
                  <a:lnTo>
                    <a:pt x="258" y="274"/>
                  </a:lnTo>
                  <a:lnTo>
                    <a:pt x="251" y="277"/>
                  </a:lnTo>
                  <a:lnTo>
                    <a:pt x="248" y="279"/>
                  </a:lnTo>
                  <a:lnTo>
                    <a:pt x="246" y="279"/>
                  </a:lnTo>
                  <a:lnTo>
                    <a:pt x="244" y="279"/>
                  </a:lnTo>
                  <a:lnTo>
                    <a:pt x="229" y="282"/>
                  </a:lnTo>
                  <a:lnTo>
                    <a:pt x="227" y="282"/>
                  </a:lnTo>
                  <a:lnTo>
                    <a:pt x="225" y="282"/>
                  </a:lnTo>
                  <a:lnTo>
                    <a:pt x="225" y="282"/>
                  </a:lnTo>
                  <a:lnTo>
                    <a:pt x="222" y="282"/>
                  </a:lnTo>
                  <a:lnTo>
                    <a:pt x="222" y="282"/>
                  </a:lnTo>
                  <a:lnTo>
                    <a:pt x="218" y="284"/>
                  </a:lnTo>
                  <a:lnTo>
                    <a:pt x="203" y="282"/>
                  </a:lnTo>
                  <a:lnTo>
                    <a:pt x="194" y="282"/>
                  </a:lnTo>
                  <a:lnTo>
                    <a:pt x="184" y="284"/>
                  </a:lnTo>
                  <a:lnTo>
                    <a:pt x="182" y="284"/>
                  </a:lnTo>
                  <a:lnTo>
                    <a:pt x="177" y="286"/>
                  </a:lnTo>
                  <a:lnTo>
                    <a:pt x="173" y="291"/>
                  </a:lnTo>
                  <a:lnTo>
                    <a:pt x="166" y="298"/>
                  </a:lnTo>
                  <a:lnTo>
                    <a:pt x="156" y="305"/>
                  </a:lnTo>
                  <a:lnTo>
                    <a:pt x="151" y="310"/>
                  </a:lnTo>
                  <a:lnTo>
                    <a:pt x="151" y="310"/>
                  </a:lnTo>
                  <a:lnTo>
                    <a:pt x="149" y="310"/>
                  </a:lnTo>
                  <a:lnTo>
                    <a:pt x="149" y="310"/>
                  </a:lnTo>
                  <a:lnTo>
                    <a:pt x="149" y="310"/>
                  </a:lnTo>
                  <a:lnTo>
                    <a:pt x="147" y="312"/>
                  </a:lnTo>
                  <a:lnTo>
                    <a:pt x="142" y="315"/>
                  </a:lnTo>
                  <a:lnTo>
                    <a:pt x="142" y="315"/>
                  </a:lnTo>
                  <a:lnTo>
                    <a:pt x="142" y="315"/>
                  </a:lnTo>
                  <a:lnTo>
                    <a:pt x="142" y="315"/>
                  </a:lnTo>
                  <a:lnTo>
                    <a:pt x="140" y="317"/>
                  </a:lnTo>
                  <a:lnTo>
                    <a:pt x="137" y="319"/>
                  </a:lnTo>
                  <a:lnTo>
                    <a:pt x="135" y="319"/>
                  </a:lnTo>
                  <a:lnTo>
                    <a:pt x="132" y="322"/>
                  </a:lnTo>
                  <a:lnTo>
                    <a:pt x="128" y="322"/>
                  </a:lnTo>
                  <a:lnTo>
                    <a:pt x="125" y="324"/>
                  </a:lnTo>
                  <a:lnTo>
                    <a:pt x="90" y="333"/>
                  </a:lnTo>
                  <a:lnTo>
                    <a:pt x="81" y="333"/>
                  </a:lnTo>
                  <a:lnTo>
                    <a:pt x="73" y="333"/>
                  </a:lnTo>
                  <a:lnTo>
                    <a:pt x="69" y="333"/>
                  </a:lnTo>
                  <a:lnTo>
                    <a:pt x="62" y="333"/>
                  </a:lnTo>
                  <a:lnTo>
                    <a:pt x="52" y="333"/>
                  </a:lnTo>
                  <a:lnTo>
                    <a:pt x="45" y="336"/>
                  </a:lnTo>
                  <a:lnTo>
                    <a:pt x="38" y="338"/>
                  </a:lnTo>
                  <a:lnTo>
                    <a:pt x="33" y="341"/>
                  </a:lnTo>
                  <a:lnTo>
                    <a:pt x="29" y="345"/>
                  </a:lnTo>
                  <a:lnTo>
                    <a:pt x="24" y="350"/>
                  </a:lnTo>
                  <a:lnTo>
                    <a:pt x="19" y="355"/>
                  </a:lnTo>
                  <a:lnTo>
                    <a:pt x="14" y="364"/>
                  </a:lnTo>
                  <a:lnTo>
                    <a:pt x="10" y="374"/>
                  </a:lnTo>
                  <a:lnTo>
                    <a:pt x="7" y="381"/>
                  </a:lnTo>
                  <a:lnTo>
                    <a:pt x="5" y="390"/>
                  </a:lnTo>
                  <a:lnTo>
                    <a:pt x="3" y="397"/>
                  </a:lnTo>
                  <a:lnTo>
                    <a:pt x="0" y="402"/>
                  </a:lnTo>
                  <a:lnTo>
                    <a:pt x="5" y="407"/>
                  </a:lnTo>
                  <a:lnTo>
                    <a:pt x="7" y="411"/>
                  </a:lnTo>
                  <a:lnTo>
                    <a:pt x="12" y="414"/>
                  </a:lnTo>
                  <a:lnTo>
                    <a:pt x="17" y="416"/>
                  </a:lnTo>
                  <a:lnTo>
                    <a:pt x="17" y="419"/>
                  </a:lnTo>
                  <a:lnTo>
                    <a:pt x="19" y="421"/>
                  </a:lnTo>
                  <a:lnTo>
                    <a:pt x="21" y="428"/>
                  </a:lnTo>
                  <a:lnTo>
                    <a:pt x="21" y="433"/>
                  </a:lnTo>
                  <a:lnTo>
                    <a:pt x="24" y="437"/>
                  </a:lnTo>
                  <a:lnTo>
                    <a:pt x="26" y="440"/>
                  </a:lnTo>
                  <a:lnTo>
                    <a:pt x="29" y="445"/>
                  </a:lnTo>
                  <a:lnTo>
                    <a:pt x="33" y="447"/>
                  </a:lnTo>
                  <a:lnTo>
                    <a:pt x="38" y="449"/>
                  </a:lnTo>
                  <a:lnTo>
                    <a:pt x="40" y="452"/>
                  </a:lnTo>
                  <a:lnTo>
                    <a:pt x="47" y="452"/>
                  </a:lnTo>
                  <a:lnTo>
                    <a:pt x="62" y="454"/>
                  </a:lnTo>
                  <a:lnTo>
                    <a:pt x="66" y="456"/>
                  </a:lnTo>
                  <a:lnTo>
                    <a:pt x="73" y="456"/>
                  </a:lnTo>
                  <a:lnTo>
                    <a:pt x="78" y="459"/>
                  </a:lnTo>
                  <a:lnTo>
                    <a:pt x="85" y="463"/>
                  </a:lnTo>
                  <a:lnTo>
                    <a:pt x="90" y="463"/>
                  </a:lnTo>
                  <a:lnTo>
                    <a:pt x="95" y="466"/>
                  </a:lnTo>
                  <a:lnTo>
                    <a:pt x="97" y="463"/>
                  </a:lnTo>
                  <a:lnTo>
                    <a:pt x="99" y="463"/>
                  </a:lnTo>
                  <a:lnTo>
                    <a:pt x="102" y="461"/>
                  </a:lnTo>
                  <a:lnTo>
                    <a:pt x="104" y="459"/>
                  </a:lnTo>
                  <a:lnTo>
                    <a:pt x="104" y="456"/>
                  </a:lnTo>
                  <a:lnTo>
                    <a:pt x="107" y="454"/>
                  </a:lnTo>
                  <a:lnTo>
                    <a:pt x="107" y="449"/>
                  </a:lnTo>
                  <a:lnTo>
                    <a:pt x="107" y="445"/>
                  </a:lnTo>
                  <a:lnTo>
                    <a:pt x="104" y="437"/>
                  </a:lnTo>
                  <a:lnTo>
                    <a:pt x="104" y="428"/>
                  </a:lnTo>
                  <a:lnTo>
                    <a:pt x="104" y="414"/>
                  </a:lnTo>
                  <a:lnTo>
                    <a:pt x="104" y="407"/>
                  </a:lnTo>
                  <a:lnTo>
                    <a:pt x="107" y="402"/>
                  </a:lnTo>
                  <a:lnTo>
                    <a:pt x="107" y="400"/>
                  </a:lnTo>
                  <a:lnTo>
                    <a:pt x="109" y="400"/>
                  </a:lnTo>
                  <a:lnTo>
                    <a:pt x="114" y="400"/>
                  </a:lnTo>
                  <a:lnTo>
                    <a:pt x="128" y="402"/>
                  </a:lnTo>
                  <a:lnTo>
                    <a:pt x="142" y="407"/>
                  </a:lnTo>
                  <a:lnTo>
                    <a:pt x="154" y="411"/>
                  </a:lnTo>
                  <a:lnTo>
                    <a:pt x="158" y="414"/>
                  </a:lnTo>
                  <a:lnTo>
                    <a:pt x="161" y="416"/>
                  </a:lnTo>
                  <a:lnTo>
                    <a:pt x="168" y="423"/>
                  </a:lnTo>
                  <a:lnTo>
                    <a:pt x="173" y="430"/>
                  </a:lnTo>
                  <a:lnTo>
                    <a:pt x="180" y="440"/>
                  </a:lnTo>
                  <a:lnTo>
                    <a:pt x="184" y="442"/>
                  </a:lnTo>
                  <a:lnTo>
                    <a:pt x="187" y="447"/>
                  </a:lnTo>
                  <a:lnTo>
                    <a:pt x="194" y="454"/>
                  </a:lnTo>
                  <a:lnTo>
                    <a:pt x="196" y="456"/>
                  </a:lnTo>
                  <a:lnTo>
                    <a:pt x="196" y="456"/>
                  </a:lnTo>
                  <a:lnTo>
                    <a:pt x="199" y="456"/>
                  </a:lnTo>
                  <a:lnTo>
                    <a:pt x="199" y="459"/>
                  </a:lnTo>
                  <a:lnTo>
                    <a:pt x="201" y="463"/>
                  </a:lnTo>
                  <a:lnTo>
                    <a:pt x="203" y="466"/>
                  </a:lnTo>
                  <a:lnTo>
                    <a:pt x="201" y="470"/>
                  </a:lnTo>
                  <a:lnTo>
                    <a:pt x="199" y="473"/>
                  </a:lnTo>
                  <a:lnTo>
                    <a:pt x="196" y="475"/>
                  </a:lnTo>
                  <a:lnTo>
                    <a:pt x="192" y="478"/>
                  </a:lnTo>
                  <a:lnTo>
                    <a:pt x="187" y="480"/>
                  </a:lnTo>
                  <a:lnTo>
                    <a:pt x="184" y="480"/>
                  </a:lnTo>
                  <a:lnTo>
                    <a:pt x="184" y="480"/>
                  </a:lnTo>
                  <a:lnTo>
                    <a:pt x="175" y="485"/>
                  </a:lnTo>
                  <a:lnTo>
                    <a:pt x="166" y="487"/>
                  </a:lnTo>
                  <a:lnTo>
                    <a:pt x="163" y="487"/>
                  </a:lnTo>
                  <a:lnTo>
                    <a:pt x="158" y="489"/>
                  </a:lnTo>
                  <a:lnTo>
                    <a:pt x="149" y="489"/>
                  </a:lnTo>
                  <a:lnTo>
                    <a:pt x="144" y="489"/>
                  </a:lnTo>
                  <a:lnTo>
                    <a:pt x="142" y="489"/>
                  </a:lnTo>
                  <a:lnTo>
                    <a:pt x="137" y="489"/>
                  </a:lnTo>
                  <a:lnTo>
                    <a:pt x="135" y="489"/>
                  </a:lnTo>
                  <a:lnTo>
                    <a:pt x="135" y="492"/>
                  </a:lnTo>
                  <a:lnTo>
                    <a:pt x="135" y="494"/>
                  </a:lnTo>
                  <a:lnTo>
                    <a:pt x="135" y="499"/>
                  </a:lnTo>
                  <a:lnTo>
                    <a:pt x="135" y="501"/>
                  </a:lnTo>
                  <a:lnTo>
                    <a:pt x="135" y="504"/>
                  </a:lnTo>
                  <a:lnTo>
                    <a:pt x="135" y="504"/>
                  </a:lnTo>
                  <a:lnTo>
                    <a:pt x="135" y="506"/>
                  </a:lnTo>
                  <a:lnTo>
                    <a:pt x="135" y="506"/>
                  </a:lnTo>
                  <a:lnTo>
                    <a:pt x="135" y="508"/>
                  </a:lnTo>
                  <a:lnTo>
                    <a:pt x="135" y="513"/>
                  </a:lnTo>
                  <a:lnTo>
                    <a:pt x="135" y="515"/>
                  </a:lnTo>
                  <a:lnTo>
                    <a:pt x="135" y="520"/>
                  </a:lnTo>
                  <a:lnTo>
                    <a:pt x="132" y="520"/>
                  </a:lnTo>
                  <a:lnTo>
                    <a:pt x="132" y="520"/>
                  </a:lnTo>
                  <a:lnTo>
                    <a:pt x="132" y="520"/>
                  </a:lnTo>
                  <a:lnTo>
                    <a:pt x="132" y="522"/>
                  </a:lnTo>
                  <a:lnTo>
                    <a:pt x="132" y="525"/>
                  </a:lnTo>
                  <a:lnTo>
                    <a:pt x="130" y="525"/>
                  </a:lnTo>
                  <a:lnTo>
                    <a:pt x="130" y="525"/>
                  </a:lnTo>
                  <a:lnTo>
                    <a:pt x="130" y="525"/>
                  </a:lnTo>
                  <a:lnTo>
                    <a:pt x="130" y="525"/>
                  </a:lnTo>
                  <a:lnTo>
                    <a:pt x="128" y="527"/>
                  </a:lnTo>
                  <a:lnTo>
                    <a:pt x="125" y="530"/>
                  </a:lnTo>
                  <a:lnTo>
                    <a:pt x="123" y="532"/>
                  </a:lnTo>
                  <a:lnTo>
                    <a:pt x="121" y="532"/>
                  </a:lnTo>
                  <a:lnTo>
                    <a:pt x="118" y="532"/>
                  </a:lnTo>
                  <a:lnTo>
                    <a:pt x="118" y="532"/>
                  </a:lnTo>
                  <a:lnTo>
                    <a:pt x="118" y="532"/>
                  </a:lnTo>
                  <a:lnTo>
                    <a:pt x="116" y="532"/>
                  </a:lnTo>
                  <a:lnTo>
                    <a:pt x="111" y="532"/>
                  </a:lnTo>
                  <a:lnTo>
                    <a:pt x="109" y="534"/>
                  </a:lnTo>
                  <a:lnTo>
                    <a:pt x="102" y="534"/>
                  </a:lnTo>
                  <a:lnTo>
                    <a:pt x="99" y="537"/>
                  </a:lnTo>
                  <a:lnTo>
                    <a:pt x="95" y="539"/>
                  </a:lnTo>
                  <a:lnTo>
                    <a:pt x="92" y="546"/>
                  </a:lnTo>
                  <a:lnTo>
                    <a:pt x="90" y="556"/>
                  </a:lnTo>
                  <a:lnTo>
                    <a:pt x="88" y="558"/>
                  </a:lnTo>
                  <a:lnTo>
                    <a:pt x="85" y="563"/>
                  </a:lnTo>
                  <a:lnTo>
                    <a:pt x="83" y="567"/>
                  </a:lnTo>
                  <a:lnTo>
                    <a:pt x="78" y="574"/>
                  </a:lnTo>
                  <a:lnTo>
                    <a:pt x="73" y="579"/>
                  </a:lnTo>
                  <a:lnTo>
                    <a:pt x="71" y="582"/>
                  </a:lnTo>
                  <a:lnTo>
                    <a:pt x="66" y="584"/>
                  </a:lnTo>
                  <a:lnTo>
                    <a:pt x="62" y="586"/>
                  </a:lnTo>
                  <a:lnTo>
                    <a:pt x="57" y="589"/>
                  </a:lnTo>
                  <a:lnTo>
                    <a:pt x="55" y="591"/>
                  </a:lnTo>
                  <a:lnTo>
                    <a:pt x="47" y="593"/>
                  </a:lnTo>
                  <a:lnTo>
                    <a:pt x="40" y="593"/>
                  </a:lnTo>
                  <a:lnTo>
                    <a:pt x="36" y="598"/>
                  </a:lnTo>
                  <a:lnTo>
                    <a:pt x="29" y="603"/>
                  </a:lnTo>
                  <a:lnTo>
                    <a:pt x="24" y="608"/>
                  </a:lnTo>
                  <a:lnTo>
                    <a:pt x="21" y="612"/>
                  </a:lnTo>
                  <a:lnTo>
                    <a:pt x="19" y="617"/>
                  </a:lnTo>
                  <a:lnTo>
                    <a:pt x="17" y="619"/>
                  </a:lnTo>
                  <a:lnTo>
                    <a:pt x="17" y="622"/>
                  </a:lnTo>
                  <a:lnTo>
                    <a:pt x="14" y="622"/>
                  </a:lnTo>
                  <a:lnTo>
                    <a:pt x="12" y="624"/>
                  </a:lnTo>
                  <a:lnTo>
                    <a:pt x="10" y="624"/>
                  </a:lnTo>
                  <a:lnTo>
                    <a:pt x="10" y="626"/>
                  </a:lnTo>
                  <a:lnTo>
                    <a:pt x="19" y="631"/>
                  </a:lnTo>
                  <a:lnTo>
                    <a:pt x="31" y="641"/>
                  </a:lnTo>
                  <a:lnTo>
                    <a:pt x="40" y="648"/>
                  </a:lnTo>
                  <a:lnTo>
                    <a:pt x="50" y="657"/>
                  </a:lnTo>
                  <a:lnTo>
                    <a:pt x="57" y="664"/>
                  </a:lnTo>
                  <a:lnTo>
                    <a:pt x="64" y="676"/>
                  </a:lnTo>
                  <a:lnTo>
                    <a:pt x="69" y="685"/>
                  </a:lnTo>
                  <a:lnTo>
                    <a:pt x="76" y="697"/>
                  </a:lnTo>
                  <a:lnTo>
                    <a:pt x="83" y="693"/>
                  </a:lnTo>
                  <a:lnTo>
                    <a:pt x="88" y="688"/>
                  </a:lnTo>
                  <a:lnTo>
                    <a:pt x="90" y="685"/>
                  </a:lnTo>
                  <a:lnTo>
                    <a:pt x="97" y="681"/>
                  </a:lnTo>
                  <a:lnTo>
                    <a:pt x="102" y="676"/>
                  </a:lnTo>
                  <a:lnTo>
                    <a:pt x="104" y="674"/>
                  </a:lnTo>
                  <a:lnTo>
                    <a:pt x="109" y="671"/>
                  </a:lnTo>
                  <a:lnTo>
                    <a:pt x="123" y="669"/>
                  </a:lnTo>
                  <a:lnTo>
                    <a:pt x="128" y="669"/>
                  </a:lnTo>
                  <a:lnTo>
                    <a:pt x="132" y="671"/>
                  </a:lnTo>
                  <a:lnTo>
                    <a:pt x="135" y="671"/>
                  </a:lnTo>
                  <a:lnTo>
                    <a:pt x="137" y="674"/>
                  </a:lnTo>
                  <a:lnTo>
                    <a:pt x="140" y="678"/>
                  </a:lnTo>
                  <a:lnTo>
                    <a:pt x="147" y="683"/>
                  </a:lnTo>
                  <a:lnTo>
                    <a:pt x="149" y="685"/>
                  </a:lnTo>
                  <a:lnTo>
                    <a:pt x="154" y="685"/>
                  </a:lnTo>
                  <a:lnTo>
                    <a:pt x="158" y="688"/>
                  </a:lnTo>
                  <a:lnTo>
                    <a:pt x="161" y="690"/>
                  </a:lnTo>
                  <a:lnTo>
                    <a:pt x="177" y="702"/>
                  </a:lnTo>
                  <a:lnTo>
                    <a:pt x="182" y="704"/>
                  </a:lnTo>
                  <a:lnTo>
                    <a:pt x="184" y="709"/>
                  </a:lnTo>
                  <a:lnTo>
                    <a:pt x="184" y="714"/>
                  </a:lnTo>
                  <a:lnTo>
                    <a:pt x="184" y="721"/>
                  </a:lnTo>
                  <a:lnTo>
                    <a:pt x="182" y="726"/>
                  </a:lnTo>
                  <a:lnTo>
                    <a:pt x="182" y="730"/>
                  </a:lnTo>
                  <a:lnTo>
                    <a:pt x="180" y="730"/>
                  </a:lnTo>
                  <a:lnTo>
                    <a:pt x="180" y="733"/>
                  </a:lnTo>
                  <a:lnTo>
                    <a:pt x="175" y="737"/>
                  </a:lnTo>
                  <a:lnTo>
                    <a:pt x="173" y="740"/>
                  </a:lnTo>
                  <a:lnTo>
                    <a:pt x="173" y="740"/>
                  </a:lnTo>
                  <a:lnTo>
                    <a:pt x="173" y="740"/>
                  </a:lnTo>
                  <a:lnTo>
                    <a:pt x="170" y="745"/>
                  </a:lnTo>
                  <a:lnTo>
                    <a:pt x="166" y="745"/>
                  </a:lnTo>
                  <a:lnTo>
                    <a:pt x="163" y="749"/>
                  </a:lnTo>
                  <a:lnTo>
                    <a:pt x="161" y="752"/>
                  </a:lnTo>
                  <a:lnTo>
                    <a:pt x="158" y="756"/>
                  </a:lnTo>
                  <a:lnTo>
                    <a:pt x="154" y="763"/>
                  </a:lnTo>
                  <a:lnTo>
                    <a:pt x="151" y="766"/>
                  </a:lnTo>
                  <a:lnTo>
                    <a:pt x="149" y="766"/>
                  </a:lnTo>
                  <a:lnTo>
                    <a:pt x="149" y="768"/>
                  </a:lnTo>
                  <a:lnTo>
                    <a:pt x="142" y="768"/>
                  </a:lnTo>
                  <a:lnTo>
                    <a:pt x="140" y="768"/>
                  </a:lnTo>
                  <a:lnTo>
                    <a:pt x="140" y="768"/>
                  </a:lnTo>
                  <a:lnTo>
                    <a:pt x="140" y="768"/>
                  </a:lnTo>
                  <a:lnTo>
                    <a:pt x="140" y="771"/>
                  </a:lnTo>
                  <a:lnTo>
                    <a:pt x="137" y="771"/>
                  </a:lnTo>
                  <a:lnTo>
                    <a:pt x="130" y="768"/>
                  </a:lnTo>
                  <a:lnTo>
                    <a:pt x="125" y="768"/>
                  </a:lnTo>
                  <a:lnTo>
                    <a:pt x="121" y="768"/>
                  </a:lnTo>
                  <a:lnTo>
                    <a:pt x="118" y="768"/>
                  </a:lnTo>
                  <a:lnTo>
                    <a:pt x="111" y="780"/>
                  </a:lnTo>
                  <a:lnTo>
                    <a:pt x="107" y="792"/>
                  </a:lnTo>
                  <a:lnTo>
                    <a:pt x="95" y="815"/>
                  </a:lnTo>
                  <a:lnTo>
                    <a:pt x="88" y="830"/>
                  </a:lnTo>
                  <a:lnTo>
                    <a:pt x="81" y="844"/>
                  </a:lnTo>
                  <a:lnTo>
                    <a:pt x="78" y="848"/>
                  </a:lnTo>
                  <a:lnTo>
                    <a:pt x="78" y="848"/>
                  </a:lnTo>
                  <a:lnTo>
                    <a:pt x="78" y="851"/>
                  </a:lnTo>
                  <a:lnTo>
                    <a:pt x="78" y="851"/>
                  </a:lnTo>
                  <a:lnTo>
                    <a:pt x="81" y="853"/>
                  </a:lnTo>
                  <a:lnTo>
                    <a:pt x="81" y="853"/>
                  </a:lnTo>
                  <a:lnTo>
                    <a:pt x="83" y="856"/>
                  </a:lnTo>
                  <a:lnTo>
                    <a:pt x="85" y="856"/>
                  </a:lnTo>
                  <a:lnTo>
                    <a:pt x="85" y="858"/>
                  </a:lnTo>
                  <a:lnTo>
                    <a:pt x="88" y="860"/>
                  </a:lnTo>
                  <a:lnTo>
                    <a:pt x="88" y="863"/>
                  </a:lnTo>
                  <a:lnTo>
                    <a:pt x="90" y="867"/>
                  </a:lnTo>
                  <a:lnTo>
                    <a:pt x="90" y="872"/>
                  </a:lnTo>
                  <a:lnTo>
                    <a:pt x="95" y="882"/>
                  </a:lnTo>
                  <a:lnTo>
                    <a:pt x="99" y="889"/>
                  </a:lnTo>
                  <a:lnTo>
                    <a:pt x="107" y="896"/>
                  </a:lnTo>
                  <a:lnTo>
                    <a:pt x="107" y="898"/>
                  </a:lnTo>
                  <a:lnTo>
                    <a:pt x="109" y="898"/>
                  </a:lnTo>
                  <a:lnTo>
                    <a:pt x="109" y="898"/>
                  </a:lnTo>
                  <a:lnTo>
                    <a:pt x="111" y="900"/>
                  </a:lnTo>
                  <a:lnTo>
                    <a:pt x="111" y="903"/>
                  </a:lnTo>
                  <a:lnTo>
                    <a:pt x="111" y="908"/>
                  </a:lnTo>
                  <a:lnTo>
                    <a:pt x="111" y="908"/>
                  </a:lnTo>
                  <a:lnTo>
                    <a:pt x="109" y="912"/>
                  </a:lnTo>
                  <a:lnTo>
                    <a:pt x="107" y="912"/>
                  </a:lnTo>
                  <a:lnTo>
                    <a:pt x="104" y="917"/>
                  </a:lnTo>
                  <a:lnTo>
                    <a:pt x="102" y="919"/>
                  </a:lnTo>
                  <a:lnTo>
                    <a:pt x="97" y="922"/>
                  </a:lnTo>
                  <a:lnTo>
                    <a:pt x="95" y="926"/>
                  </a:lnTo>
                  <a:lnTo>
                    <a:pt x="92" y="929"/>
                  </a:lnTo>
                  <a:lnTo>
                    <a:pt x="88" y="931"/>
                  </a:lnTo>
                  <a:lnTo>
                    <a:pt x="88" y="931"/>
                  </a:lnTo>
                  <a:lnTo>
                    <a:pt x="85" y="931"/>
                  </a:lnTo>
                  <a:lnTo>
                    <a:pt x="85" y="931"/>
                  </a:lnTo>
                  <a:lnTo>
                    <a:pt x="83" y="934"/>
                  </a:lnTo>
                  <a:lnTo>
                    <a:pt x="83" y="936"/>
                  </a:lnTo>
                  <a:lnTo>
                    <a:pt x="81" y="938"/>
                  </a:lnTo>
                  <a:lnTo>
                    <a:pt x="81" y="938"/>
                  </a:lnTo>
                  <a:lnTo>
                    <a:pt x="78" y="938"/>
                  </a:lnTo>
                  <a:lnTo>
                    <a:pt x="78" y="941"/>
                  </a:lnTo>
                  <a:lnTo>
                    <a:pt x="78" y="941"/>
                  </a:lnTo>
                  <a:lnTo>
                    <a:pt x="76" y="945"/>
                  </a:lnTo>
                  <a:lnTo>
                    <a:pt x="73" y="945"/>
                  </a:lnTo>
                  <a:lnTo>
                    <a:pt x="71" y="948"/>
                  </a:lnTo>
                  <a:lnTo>
                    <a:pt x="69" y="948"/>
                  </a:lnTo>
                  <a:lnTo>
                    <a:pt x="66" y="948"/>
                  </a:lnTo>
                  <a:lnTo>
                    <a:pt x="64" y="950"/>
                  </a:lnTo>
                  <a:lnTo>
                    <a:pt x="62" y="952"/>
                  </a:lnTo>
                  <a:lnTo>
                    <a:pt x="52" y="957"/>
                  </a:lnTo>
                  <a:lnTo>
                    <a:pt x="47" y="967"/>
                  </a:lnTo>
                  <a:lnTo>
                    <a:pt x="36" y="981"/>
                  </a:lnTo>
                  <a:lnTo>
                    <a:pt x="33" y="985"/>
                  </a:lnTo>
                  <a:lnTo>
                    <a:pt x="33" y="988"/>
                  </a:lnTo>
                  <a:lnTo>
                    <a:pt x="36" y="995"/>
                  </a:lnTo>
                  <a:lnTo>
                    <a:pt x="38" y="1000"/>
                  </a:lnTo>
                  <a:lnTo>
                    <a:pt x="38" y="1004"/>
                  </a:lnTo>
                  <a:lnTo>
                    <a:pt x="40" y="1009"/>
                  </a:lnTo>
                  <a:lnTo>
                    <a:pt x="40" y="1011"/>
                  </a:lnTo>
                  <a:lnTo>
                    <a:pt x="40" y="1011"/>
                  </a:lnTo>
                  <a:lnTo>
                    <a:pt x="40" y="1011"/>
                  </a:lnTo>
                  <a:lnTo>
                    <a:pt x="40" y="1014"/>
                  </a:lnTo>
                  <a:lnTo>
                    <a:pt x="40" y="1019"/>
                  </a:lnTo>
                  <a:lnTo>
                    <a:pt x="38" y="1021"/>
                  </a:lnTo>
                  <a:lnTo>
                    <a:pt x="36" y="1026"/>
                  </a:lnTo>
                  <a:lnTo>
                    <a:pt x="33" y="1028"/>
                  </a:lnTo>
                  <a:lnTo>
                    <a:pt x="33" y="1028"/>
                  </a:lnTo>
                  <a:lnTo>
                    <a:pt x="33" y="1030"/>
                  </a:lnTo>
                  <a:lnTo>
                    <a:pt x="40" y="1052"/>
                  </a:lnTo>
                  <a:lnTo>
                    <a:pt x="40" y="1059"/>
                  </a:lnTo>
                  <a:lnTo>
                    <a:pt x="43" y="1066"/>
                  </a:lnTo>
                  <a:lnTo>
                    <a:pt x="43" y="1066"/>
                  </a:lnTo>
                  <a:lnTo>
                    <a:pt x="43" y="1066"/>
                  </a:lnTo>
                  <a:lnTo>
                    <a:pt x="43" y="1066"/>
                  </a:lnTo>
                  <a:lnTo>
                    <a:pt x="43" y="1068"/>
                  </a:lnTo>
                  <a:lnTo>
                    <a:pt x="40" y="1073"/>
                  </a:lnTo>
                  <a:lnTo>
                    <a:pt x="40" y="1075"/>
                  </a:lnTo>
                  <a:lnTo>
                    <a:pt x="40" y="1078"/>
                  </a:lnTo>
                  <a:lnTo>
                    <a:pt x="38" y="1080"/>
                  </a:lnTo>
                  <a:lnTo>
                    <a:pt x="36" y="1082"/>
                  </a:lnTo>
                  <a:lnTo>
                    <a:pt x="36" y="1082"/>
                  </a:lnTo>
                  <a:lnTo>
                    <a:pt x="33" y="1085"/>
                  </a:lnTo>
                  <a:lnTo>
                    <a:pt x="29" y="1087"/>
                  </a:lnTo>
                  <a:lnTo>
                    <a:pt x="26" y="1089"/>
                  </a:lnTo>
                  <a:lnTo>
                    <a:pt x="26" y="1092"/>
                  </a:lnTo>
                  <a:lnTo>
                    <a:pt x="24" y="1094"/>
                  </a:lnTo>
                  <a:lnTo>
                    <a:pt x="21" y="1097"/>
                  </a:lnTo>
                  <a:lnTo>
                    <a:pt x="19" y="1099"/>
                  </a:lnTo>
                  <a:lnTo>
                    <a:pt x="19" y="1104"/>
                  </a:lnTo>
                  <a:lnTo>
                    <a:pt x="17" y="1104"/>
                  </a:lnTo>
                  <a:lnTo>
                    <a:pt x="19" y="1104"/>
                  </a:lnTo>
                  <a:lnTo>
                    <a:pt x="24" y="1106"/>
                  </a:lnTo>
                  <a:lnTo>
                    <a:pt x="31" y="1111"/>
                  </a:lnTo>
                  <a:lnTo>
                    <a:pt x="36" y="1113"/>
                  </a:lnTo>
                  <a:lnTo>
                    <a:pt x="40" y="1115"/>
                  </a:lnTo>
                  <a:lnTo>
                    <a:pt x="50" y="1118"/>
                  </a:lnTo>
                  <a:lnTo>
                    <a:pt x="59" y="1123"/>
                  </a:lnTo>
                  <a:lnTo>
                    <a:pt x="69" y="1125"/>
                  </a:lnTo>
                  <a:lnTo>
                    <a:pt x="76" y="1130"/>
                  </a:lnTo>
                  <a:lnTo>
                    <a:pt x="83" y="1132"/>
                  </a:lnTo>
                  <a:lnTo>
                    <a:pt x="92" y="1137"/>
                  </a:lnTo>
                  <a:lnTo>
                    <a:pt x="92" y="1137"/>
                  </a:lnTo>
                  <a:lnTo>
                    <a:pt x="92" y="1137"/>
                  </a:lnTo>
                  <a:lnTo>
                    <a:pt x="95" y="1137"/>
                  </a:lnTo>
                  <a:lnTo>
                    <a:pt x="97" y="1137"/>
                  </a:lnTo>
                  <a:lnTo>
                    <a:pt x="99" y="1134"/>
                  </a:lnTo>
                  <a:lnTo>
                    <a:pt x="102" y="1132"/>
                  </a:lnTo>
                  <a:lnTo>
                    <a:pt x="107" y="1127"/>
                  </a:lnTo>
                  <a:lnTo>
                    <a:pt x="107" y="1127"/>
                  </a:lnTo>
                  <a:lnTo>
                    <a:pt x="107" y="1125"/>
                  </a:lnTo>
                  <a:lnTo>
                    <a:pt x="107" y="1125"/>
                  </a:lnTo>
                  <a:lnTo>
                    <a:pt x="109" y="1125"/>
                  </a:lnTo>
                  <a:lnTo>
                    <a:pt x="109" y="1123"/>
                  </a:lnTo>
                  <a:lnTo>
                    <a:pt x="114" y="1118"/>
                  </a:lnTo>
                  <a:lnTo>
                    <a:pt x="116" y="1113"/>
                  </a:lnTo>
                  <a:lnTo>
                    <a:pt x="116" y="1108"/>
                  </a:lnTo>
                  <a:lnTo>
                    <a:pt x="118" y="1101"/>
                  </a:lnTo>
                  <a:lnTo>
                    <a:pt x="118" y="1092"/>
                  </a:lnTo>
                  <a:lnTo>
                    <a:pt x="118" y="1087"/>
                  </a:lnTo>
                  <a:lnTo>
                    <a:pt x="114" y="1082"/>
                  </a:lnTo>
                  <a:lnTo>
                    <a:pt x="109" y="1080"/>
                  </a:lnTo>
                  <a:lnTo>
                    <a:pt x="107" y="1078"/>
                  </a:lnTo>
                  <a:lnTo>
                    <a:pt x="107" y="1078"/>
                  </a:lnTo>
                  <a:lnTo>
                    <a:pt x="104" y="1075"/>
                  </a:lnTo>
                  <a:lnTo>
                    <a:pt x="107" y="1073"/>
                  </a:lnTo>
                  <a:lnTo>
                    <a:pt x="109" y="1073"/>
                  </a:lnTo>
                  <a:lnTo>
                    <a:pt x="111" y="1071"/>
                  </a:lnTo>
                  <a:lnTo>
                    <a:pt x="114" y="1075"/>
                  </a:lnTo>
                  <a:lnTo>
                    <a:pt x="116" y="1078"/>
                  </a:lnTo>
                  <a:lnTo>
                    <a:pt x="118" y="1087"/>
                  </a:lnTo>
                  <a:lnTo>
                    <a:pt x="118" y="1087"/>
                  </a:lnTo>
                  <a:lnTo>
                    <a:pt x="125" y="1092"/>
                  </a:lnTo>
                  <a:lnTo>
                    <a:pt x="132" y="1094"/>
                  </a:lnTo>
                  <a:lnTo>
                    <a:pt x="140" y="1099"/>
                  </a:lnTo>
                  <a:lnTo>
                    <a:pt x="149" y="1101"/>
                  </a:lnTo>
                  <a:lnTo>
                    <a:pt x="156" y="1104"/>
                  </a:lnTo>
                  <a:lnTo>
                    <a:pt x="163" y="1104"/>
                  </a:lnTo>
                  <a:lnTo>
                    <a:pt x="170" y="1104"/>
                  </a:lnTo>
                  <a:lnTo>
                    <a:pt x="180" y="1101"/>
                  </a:lnTo>
                  <a:lnTo>
                    <a:pt x="187" y="1101"/>
                  </a:lnTo>
                  <a:lnTo>
                    <a:pt x="192" y="1099"/>
                  </a:lnTo>
                  <a:lnTo>
                    <a:pt x="199" y="1094"/>
                  </a:lnTo>
                  <a:lnTo>
                    <a:pt x="206" y="1087"/>
                  </a:lnTo>
                  <a:lnTo>
                    <a:pt x="208" y="1085"/>
                  </a:lnTo>
                  <a:lnTo>
                    <a:pt x="213" y="1082"/>
                  </a:lnTo>
                  <a:lnTo>
                    <a:pt x="220" y="1080"/>
                  </a:lnTo>
                  <a:lnTo>
                    <a:pt x="222" y="1080"/>
                  </a:lnTo>
                  <a:lnTo>
                    <a:pt x="225" y="1080"/>
                  </a:lnTo>
                  <a:lnTo>
                    <a:pt x="227" y="1080"/>
                  </a:lnTo>
                  <a:lnTo>
                    <a:pt x="229" y="1080"/>
                  </a:lnTo>
                  <a:lnTo>
                    <a:pt x="234" y="1085"/>
                  </a:lnTo>
                  <a:lnTo>
                    <a:pt x="239" y="1089"/>
                  </a:lnTo>
                  <a:lnTo>
                    <a:pt x="244" y="1097"/>
                  </a:lnTo>
                  <a:lnTo>
                    <a:pt x="244" y="1099"/>
                  </a:lnTo>
                  <a:lnTo>
                    <a:pt x="246" y="1101"/>
                  </a:lnTo>
                  <a:lnTo>
                    <a:pt x="248" y="1104"/>
                  </a:lnTo>
                  <a:lnTo>
                    <a:pt x="253" y="1104"/>
                  </a:lnTo>
                  <a:lnTo>
                    <a:pt x="260" y="1108"/>
                  </a:lnTo>
                  <a:lnTo>
                    <a:pt x="265" y="1111"/>
                  </a:lnTo>
                  <a:lnTo>
                    <a:pt x="269" y="1113"/>
                  </a:lnTo>
                  <a:lnTo>
                    <a:pt x="274" y="1120"/>
                  </a:lnTo>
                  <a:lnTo>
                    <a:pt x="277" y="1125"/>
                  </a:lnTo>
                  <a:lnTo>
                    <a:pt x="279" y="1130"/>
                  </a:lnTo>
                  <a:lnTo>
                    <a:pt x="281" y="1115"/>
                  </a:lnTo>
                  <a:lnTo>
                    <a:pt x="281" y="1111"/>
                  </a:lnTo>
                  <a:lnTo>
                    <a:pt x="284" y="1106"/>
                  </a:lnTo>
                  <a:lnTo>
                    <a:pt x="286" y="1101"/>
                  </a:lnTo>
                  <a:lnTo>
                    <a:pt x="288" y="1099"/>
                  </a:lnTo>
                  <a:lnTo>
                    <a:pt x="291" y="1097"/>
                  </a:lnTo>
                  <a:lnTo>
                    <a:pt x="295" y="1094"/>
                  </a:lnTo>
                  <a:lnTo>
                    <a:pt x="307" y="1089"/>
                  </a:lnTo>
                  <a:lnTo>
                    <a:pt x="321" y="1087"/>
                  </a:lnTo>
                  <a:lnTo>
                    <a:pt x="331" y="1087"/>
                  </a:lnTo>
                  <a:lnTo>
                    <a:pt x="338" y="1085"/>
                  </a:lnTo>
                  <a:lnTo>
                    <a:pt x="345" y="1085"/>
                  </a:lnTo>
                  <a:lnTo>
                    <a:pt x="352" y="1082"/>
                  </a:lnTo>
                  <a:lnTo>
                    <a:pt x="362" y="1078"/>
                  </a:lnTo>
                  <a:lnTo>
                    <a:pt x="371" y="1078"/>
                  </a:lnTo>
                  <a:lnTo>
                    <a:pt x="378" y="1078"/>
                  </a:lnTo>
                  <a:lnTo>
                    <a:pt x="383" y="1078"/>
                  </a:lnTo>
                  <a:lnTo>
                    <a:pt x="385" y="1078"/>
                  </a:lnTo>
                  <a:lnTo>
                    <a:pt x="392" y="1080"/>
                  </a:lnTo>
                  <a:lnTo>
                    <a:pt x="397" y="1085"/>
                  </a:lnTo>
                  <a:lnTo>
                    <a:pt x="399" y="1089"/>
                  </a:lnTo>
                  <a:lnTo>
                    <a:pt x="399" y="1092"/>
                  </a:lnTo>
                  <a:lnTo>
                    <a:pt x="402" y="1097"/>
                  </a:lnTo>
                  <a:lnTo>
                    <a:pt x="402" y="1104"/>
                  </a:lnTo>
                  <a:lnTo>
                    <a:pt x="402" y="1108"/>
                  </a:lnTo>
                  <a:lnTo>
                    <a:pt x="402" y="1113"/>
                  </a:lnTo>
                  <a:lnTo>
                    <a:pt x="399" y="1123"/>
                  </a:lnTo>
                  <a:lnTo>
                    <a:pt x="399" y="1127"/>
                  </a:lnTo>
                  <a:lnTo>
                    <a:pt x="399" y="1132"/>
                  </a:lnTo>
                  <a:lnTo>
                    <a:pt x="402" y="1134"/>
                  </a:lnTo>
                  <a:lnTo>
                    <a:pt x="402" y="1139"/>
                  </a:lnTo>
                  <a:lnTo>
                    <a:pt x="404" y="1141"/>
                  </a:lnTo>
                  <a:lnTo>
                    <a:pt x="406" y="1144"/>
                  </a:lnTo>
                  <a:lnTo>
                    <a:pt x="409" y="1144"/>
                  </a:lnTo>
                  <a:lnTo>
                    <a:pt x="414" y="1146"/>
                  </a:lnTo>
                  <a:lnTo>
                    <a:pt x="416" y="1149"/>
                  </a:lnTo>
                  <a:lnTo>
                    <a:pt x="421" y="1149"/>
                  </a:lnTo>
                  <a:lnTo>
                    <a:pt x="425" y="1149"/>
                  </a:lnTo>
                  <a:lnTo>
                    <a:pt x="430" y="1149"/>
                  </a:lnTo>
                  <a:lnTo>
                    <a:pt x="435" y="1149"/>
                  </a:lnTo>
                  <a:lnTo>
                    <a:pt x="442" y="1149"/>
                  </a:lnTo>
                  <a:lnTo>
                    <a:pt x="454" y="1149"/>
                  </a:lnTo>
                  <a:lnTo>
                    <a:pt x="458" y="1146"/>
                  </a:lnTo>
                  <a:lnTo>
                    <a:pt x="461" y="1146"/>
                  </a:lnTo>
                  <a:lnTo>
                    <a:pt x="461" y="1146"/>
                  </a:lnTo>
                  <a:lnTo>
                    <a:pt x="463" y="1146"/>
                  </a:lnTo>
                  <a:lnTo>
                    <a:pt x="463" y="1144"/>
                  </a:lnTo>
                  <a:lnTo>
                    <a:pt x="466" y="1144"/>
                  </a:lnTo>
                  <a:lnTo>
                    <a:pt x="466" y="1144"/>
                  </a:lnTo>
                  <a:lnTo>
                    <a:pt x="470" y="1139"/>
                  </a:lnTo>
                  <a:lnTo>
                    <a:pt x="470" y="1137"/>
                  </a:lnTo>
                  <a:lnTo>
                    <a:pt x="473" y="1137"/>
                  </a:lnTo>
                  <a:lnTo>
                    <a:pt x="475" y="1132"/>
                  </a:lnTo>
                  <a:lnTo>
                    <a:pt x="475" y="1127"/>
                  </a:lnTo>
                  <a:lnTo>
                    <a:pt x="475" y="1120"/>
                  </a:lnTo>
                  <a:lnTo>
                    <a:pt x="475" y="1108"/>
                  </a:lnTo>
                  <a:lnTo>
                    <a:pt x="477" y="1118"/>
                  </a:lnTo>
                  <a:lnTo>
                    <a:pt x="477" y="1123"/>
                  </a:lnTo>
                  <a:lnTo>
                    <a:pt x="480" y="1125"/>
                  </a:lnTo>
                  <a:lnTo>
                    <a:pt x="480" y="1130"/>
                  </a:lnTo>
                  <a:lnTo>
                    <a:pt x="482" y="1132"/>
                  </a:lnTo>
                  <a:lnTo>
                    <a:pt x="484" y="1134"/>
                  </a:lnTo>
                  <a:lnTo>
                    <a:pt x="489" y="1137"/>
                  </a:lnTo>
                  <a:lnTo>
                    <a:pt x="492" y="1139"/>
                  </a:lnTo>
                  <a:lnTo>
                    <a:pt x="496" y="1141"/>
                  </a:lnTo>
                  <a:lnTo>
                    <a:pt x="499" y="1141"/>
                  </a:lnTo>
                  <a:lnTo>
                    <a:pt x="503" y="1144"/>
                  </a:lnTo>
                  <a:lnTo>
                    <a:pt x="508" y="1144"/>
                  </a:lnTo>
                  <a:lnTo>
                    <a:pt x="513" y="1144"/>
                  </a:lnTo>
                  <a:lnTo>
                    <a:pt x="525" y="1141"/>
                  </a:lnTo>
                  <a:lnTo>
                    <a:pt x="532" y="1141"/>
                  </a:lnTo>
                  <a:lnTo>
                    <a:pt x="539" y="1139"/>
                  </a:lnTo>
                  <a:lnTo>
                    <a:pt x="541" y="1137"/>
                  </a:lnTo>
                  <a:lnTo>
                    <a:pt x="541" y="1137"/>
                  </a:lnTo>
                  <a:lnTo>
                    <a:pt x="543" y="1134"/>
                  </a:lnTo>
                  <a:lnTo>
                    <a:pt x="546" y="1134"/>
                  </a:lnTo>
                  <a:lnTo>
                    <a:pt x="546" y="1132"/>
                  </a:lnTo>
                  <a:lnTo>
                    <a:pt x="548" y="1132"/>
                  </a:lnTo>
                  <a:lnTo>
                    <a:pt x="551" y="1127"/>
                  </a:lnTo>
                  <a:lnTo>
                    <a:pt x="553" y="1125"/>
                  </a:lnTo>
                  <a:lnTo>
                    <a:pt x="553" y="1123"/>
                  </a:lnTo>
                  <a:lnTo>
                    <a:pt x="553" y="1123"/>
                  </a:lnTo>
                  <a:lnTo>
                    <a:pt x="553" y="1123"/>
                  </a:lnTo>
                  <a:lnTo>
                    <a:pt x="553" y="1123"/>
                  </a:lnTo>
                  <a:lnTo>
                    <a:pt x="555" y="1120"/>
                  </a:lnTo>
                  <a:lnTo>
                    <a:pt x="558" y="1099"/>
                  </a:lnTo>
                  <a:lnTo>
                    <a:pt x="560" y="1087"/>
                  </a:lnTo>
                  <a:lnTo>
                    <a:pt x="560" y="1082"/>
                  </a:lnTo>
                  <a:lnTo>
                    <a:pt x="560" y="1078"/>
                  </a:lnTo>
                  <a:lnTo>
                    <a:pt x="562" y="1082"/>
                  </a:lnTo>
                  <a:lnTo>
                    <a:pt x="567" y="1085"/>
                  </a:lnTo>
                  <a:lnTo>
                    <a:pt x="572" y="1087"/>
                  </a:lnTo>
                  <a:lnTo>
                    <a:pt x="579" y="1089"/>
                  </a:lnTo>
                  <a:lnTo>
                    <a:pt x="586" y="1089"/>
                  </a:lnTo>
                  <a:lnTo>
                    <a:pt x="593" y="1092"/>
                  </a:lnTo>
                  <a:lnTo>
                    <a:pt x="600" y="1089"/>
                  </a:lnTo>
                  <a:lnTo>
                    <a:pt x="607" y="1089"/>
                  </a:lnTo>
                  <a:lnTo>
                    <a:pt x="614" y="1089"/>
                  </a:lnTo>
                  <a:lnTo>
                    <a:pt x="624" y="1087"/>
                  </a:lnTo>
                  <a:lnTo>
                    <a:pt x="636" y="1087"/>
                  </a:lnTo>
                  <a:lnTo>
                    <a:pt x="643" y="1085"/>
                  </a:lnTo>
                  <a:lnTo>
                    <a:pt x="650" y="1082"/>
                  </a:lnTo>
                  <a:lnTo>
                    <a:pt x="662" y="1078"/>
                  </a:lnTo>
                  <a:lnTo>
                    <a:pt x="666" y="1075"/>
                  </a:lnTo>
                  <a:lnTo>
                    <a:pt x="673" y="1073"/>
                  </a:lnTo>
                  <a:lnTo>
                    <a:pt x="680" y="1066"/>
                  </a:lnTo>
                  <a:lnTo>
                    <a:pt x="690" y="1061"/>
                  </a:lnTo>
                  <a:lnTo>
                    <a:pt x="697" y="1056"/>
                  </a:lnTo>
                  <a:lnTo>
                    <a:pt x="702" y="1054"/>
                  </a:lnTo>
                  <a:lnTo>
                    <a:pt x="711" y="1047"/>
                  </a:lnTo>
                  <a:lnTo>
                    <a:pt x="714" y="1042"/>
                  </a:lnTo>
                  <a:lnTo>
                    <a:pt x="718" y="1037"/>
                  </a:lnTo>
                  <a:lnTo>
                    <a:pt x="725" y="1028"/>
                  </a:lnTo>
                  <a:lnTo>
                    <a:pt x="732" y="1021"/>
                  </a:lnTo>
                  <a:lnTo>
                    <a:pt x="737" y="1016"/>
                  </a:lnTo>
                  <a:lnTo>
                    <a:pt x="742" y="1009"/>
                  </a:lnTo>
                  <a:lnTo>
                    <a:pt x="747" y="1004"/>
                  </a:lnTo>
                  <a:lnTo>
                    <a:pt x="749" y="1002"/>
                  </a:lnTo>
                  <a:lnTo>
                    <a:pt x="756" y="1000"/>
                  </a:lnTo>
                  <a:lnTo>
                    <a:pt x="758" y="997"/>
                  </a:lnTo>
                  <a:lnTo>
                    <a:pt x="761" y="995"/>
                  </a:lnTo>
                  <a:lnTo>
                    <a:pt x="763" y="993"/>
                  </a:lnTo>
                  <a:lnTo>
                    <a:pt x="768" y="990"/>
                  </a:lnTo>
                  <a:lnTo>
                    <a:pt x="763" y="983"/>
                  </a:lnTo>
                  <a:lnTo>
                    <a:pt x="756" y="978"/>
                  </a:lnTo>
                  <a:lnTo>
                    <a:pt x="749" y="971"/>
                  </a:lnTo>
                  <a:lnTo>
                    <a:pt x="742" y="969"/>
                  </a:lnTo>
                  <a:lnTo>
                    <a:pt x="730" y="964"/>
                  </a:lnTo>
                  <a:lnTo>
                    <a:pt x="728" y="962"/>
                  </a:lnTo>
                  <a:lnTo>
                    <a:pt x="725" y="960"/>
                  </a:lnTo>
                  <a:lnTo>
                    <a:pt x="723" y="952"/>
                  </a:lnTo>
                  <a:lnTo>
                    <a:pt x="721" y="950"/>
                  </a:lnTo>
                  <a:lnTo>
                    <a:pt x="721" y="945"/>
                  </a:lnTo>
                  <a:lnTo>
                    <a:pt x="721" y="943"/>
                  </a:lnTo>
                  <a:lnTo>
                    <a:pt x="721" y="938"/>
                  </a:lnTo>
                  <a:lnTo>
                    <a:pt x="721" y="929"/>
                  </a:lnTo>
                  <a:lnTo>
                    <a:pt x="721" y="919"/>
                  </a:lnTo>
                  <a:lnTo>
                    <a:pt x="723" y="912"/>
                  </a:lnTo>
                  <a:lnTo>
                    <a:pt x="725" y="908"/>
                  </a:lnTo>
                  <a:lnTo>
                    <a:pt x="728" y="900"/>
                  </a:lnTo>
                  <a:lnTo>
                    <a:pt x="732" y="896"/>
                  </a:lnTo>
                  <a:lnTo>
                    <a:pt x="735" y="891"/>
                  </a:lnTo>
                  <a:lnTo>
                    <a:pt x="740" y="886"/>
                  </a:lnTo>
                  <a:lnTo>
                    <a:pt x="747" y="882"/>
                  </a:lnTo>
                  <a:lnTo>
                    <a:pt x="751" y="877"/>
                  </a:lnTo>
                  <a:lnTo>
                    <a:pt x="756" y="874"/>
                  </a:lnTo>
                  <a:lnTo>
                    <a:pt x="758" y="872"/>
                  </a:lnTo>
                  <a:lnTo>
                    <a:pt x="763" y="867"/>
                  </a:lnTo>
                  <a:lnTo>
                    <a:pt x="768" y="865"/>
                  </a:lnTo>
                  <a:lnTo>
                    <a:pt x="784" y="856"/>
                  </a:lnTo>
                  <a:lnTo>
                    <a:pt x="791" y="853"/>
                  </a:lnTo>
                  <a:lnTo>
                    <a:pt x="799" y="853"/>
                  </a:lnTo>
                  <a:lnTo>
                    <a:pt x="803" y="851"/>
                  </a:lnTo>
                  <a:lnTo>
                    <a:pt x="808" y="851"/>
                  </a:lnTo>
                  <a:lnTo>
                    <a:pt x="808" y="848"/>
                  </a:lnTo>
                  <a:lnTo>
                    <a:pt x="808" y="848"/>
                  </a:lnTo>
                  <a:lnTo>
                    <a:pt x="810" y="848"/>
                  </a:lnTo>
                  <a:lnTo>
                    <a:pt x="815" y="848"/>
                  </a:lnTo>
                  <a:lnTo>
                    <a:pt x="822" y="846"/>
                  </a:lnTo>
                  <a:lnTo>
                    <a:pt x="827" y="844"/>
                  </a:lnTo>
                  <a:lnTo>
                    <a:pt x="827" y="841"/>
                  </a:lnTo>
                  <a:lnTo>
                    <a:pt x="827" y="841"/>
                  </a:lnTo>
                  <a:lnTo>
                    <a:pt x="829" y="841"/>
                  </a:lnTo>
                  <a:lnTo>
                    <a:pt x="832" y="841"/>
                  </a:lnTo>
                  <a:lnTo>
                    <a:pt x="836" y="837"/>
                  </a:lnTo>
                  <a:lnTo>
                    <a:pt x="841" y="834"/>
                  </a:lnTo>
                  <a:lnTo>
                    <a:pt x="846" y="830"/>
                  </a:lnTo>
                  <a:lnTo>
                    <a:pt x="848" y="827"/>
                  </a:lnTo>
                  <a:lnTo>
                    <a:pt x="848" y="825"/>
                  </a:lnTo>
                  <a:lnTo>
                    <a:pt x="848" y="825"/>
                  </a:lnTo>
                  <a:lnTo>
                    <a:pt x="851" y="825"/>
                  </a:lnTo>
                  <a:lnTo>
                    <a:pt x="853" y="822"/>
                  </a:lnTo>
                  <a:lnTo>
                    <a:pt x="853" y="820"/>
                  </a:lnTo>
                  <a:lnTo>
                    <a:pt x="853" y="820"/>
                  </a:lnTo>
                  <a:lnTo>
                    <a:pt x="853" y="820"/>
                  </a:lnTo>
                  <a:lnTo>
                    <a:pt x="855" y="818"/>
                  </a:lnTo>
                  <a:lnTo>
                    <a:pt x="855" y="815"/>
                  </a:lnTo>
                  <a:lnTo>
                    <a:pt x="855" y="813"/>
                  </a:lnTo>
                  <a:lnTo>
                    <a:pt x="858" y="813"/>
                  </a:lnTo>
                  <a:lnTo>
                    <a:pt x="858" y="813"/>
                  </a:lnTo>
                  <a:lnTo>
                    <a:pt x="860" y="808"/>
                  </a:lnTo>
                  <a:lnTo>
                    <a:pt x="862" y="801"/>
                  </a:lnTo>
                  <a:lnTo>
                    <a:pt x="865" y="799"/>
                  </a:lnTo>
                  <a:lnTo>
                    <a:pt x="865" y="799"/>
                  </a:lnTo>
                  <a:lnTo>
                    <a:pt x="865" y="799"/>
                  </a:lnTo>
                  <a:lnTo>
                    <a:pt x="865" y="797"/>
                  </a:lnTo>
                  <a:lnTo>
                    <a:pt x="867" y="787"/>
                  </a:lnTo>
                  <a:lnTo>
                    <a:pt x="872" y="778"/>
                  </a:lnTo>
                  <a:lnTo>
                    <a:pt x="874" y="771"/>
                  </a:lnTo>
                  <a:lnTo>
                    <a:pt x="879" y="761"/>
                  </a:lnTo>
                  <a:lnTo>
                    <a:pt x="881" y="759"/>
                  </a:lnTo>
                  <a:lnTo>
                    <a:pt x="881" y="756"/>
                  </a:lnTo>
                  <a:lnTo>
                    <a:pt x="881" y="752"/>
                  </a:lnTo>
                  <a:lnTo>
                    <a:pt x="881" y="749"/>
                  </a:lnTo>
                  <a:lnTo>
                    <a:pt x="879" y="745"/>
                  </a:lnTo>
                  <a:lnTo>
                    <a:pt x="879" y="742"/>
                  </a:lnTo>
                  <a:lnTo>
                    <a:pt x="881" y="737"/>
                  </a:lnTo>
                  <a:lnTo>
                    <a:pt x="881" y="735"/>
                  </a:lnTo>
                  <a:lnTo>
                    <a:pt x="884" y="735"/>
                  </a:lnTo>
                  <a:lnTo>
                    <a:pt x="888" y="735"/>
                  </a:lnTo>
                  <a:lnTo>
                    <a:pt x="879" y="730"/>
                  </a:lnTo>
                  <a:lnTo>
                    <a:pt x="869" y="726"/>
                  </a:lnTo>
                  <a:lnTo>
                    <a:pt x="858" y="723"/>
                  </a:lnTo>
                  <a:lnTo>
                    <a:pt x="848" y="721"/>
                  </a:lnTo>
                  <a:lnTo>
                    <a:pt x="834" y="721"/>
                  </a:lnTo>
                  <a:lnTo>
                    <a:pt x="834" y="721"/>
                  </a:lnTo>
                  <a:lnTo>
                    <a:pt x="836" y="719"/>
                  </a:lnTo>
                  <a:lnTo>
                    <a:pt x="836" y="719"/>
                  </a:lnTo>
                  <a:lnTo>
                    <a:pt x="841" y="719"/>
                  </a:lnTo>
                  <a:lnTo>
                    <a:pt x="851" y="716"/>
                  </a:lnTo>
                  <a:lnTo>
                    <a:pt x="855" y="714"/>
                  </a:lnTo>
                  <a:lnTo>
                    <a:pt x="855" y="711"/>
                  </a:lnTo>
                  <a:lnTo>
                    <a:pt x="858" y="711"/>
                  </a:lnTo>
                  <a:lnTo>
                    <a:pt x="867" y="704"/>
                  </a:lnTo>
                  <a:lnTo>
                    <a:pt x="877" y="695"/>
                  </a:lnTo>
                  <a:lnTo>
                    <a:pt x="886" y="690"/>
                  </a:lnTo>
                  <a:lnTo>
                    <a:pt x="893" y="683"/>
                  </a:lnTo>
                  <a:lnTo>
                    <a:pt x="898" y="678"/>
                  </a:lnTo>
                  <a:lnTo>
                    <a:pt x="902" y="676"/>
                  </a:lnTo>
                  <a:lnTo>
                    <a:pt x="905" y="674"/>
                  </a:lnTo>
                  <a:lnTo>
                    <a:pt x="910" y="674"/>
                  </a:lnTo>
                  <a:lnTo>
                    <a:pt x="912" y="671"/>
                  </a:lnTo>
                  <a:lnTo>
                    <a:pt x="917" y="667"/>
                  </a:lnTo>
                  <a:lnTo>
                    <a:pt x="919" y="664"/>
                  </a:lnTo>
                  <a:lnTo>
                    <a:pt x="921" y="659"/>
                  </a:lnTo>
                  <a:lnTo>
                    <a:pt x="921" y="657"/>
                  </a:lnTo>
                  <a:lnTo>
                    <a:pt x="924" y="655"/>
                  </a:lnTo>
                  <a:lnTo>
                    <a:pt x="926" y="652"/>
                  </a:lnTo>
                  <a:lnTo>
                    <a:pt x="928" y="648"/>
                  </a:lnTo>
                  <a:lnTo>
                    <a:pt x="928" y="643"/>
                  </a:lnTo>
                  <a:lnTo>
                    <a:pt x="928" y="638"/>
                  </a:lnTo>
                  <a:lnTo>
                    <a:pt x="931" y="631"/>
                  </a:lnTo>
                  <a:lnTo>
                    <a:pt x="931" y="622"/>
                  </a:lnTo>
                  <a:lnTo>
                    <a:pt x="931" y="617"/>
                  </a:lnTo>
                  <a:lnTo>
                    <a:pt x="931" y="615"/>
                  </a:lnTo>
                  <a:lnTo>
                    <a:pt x="928" y="608"/>
                  </a:lnTo>
                  <a:lnTo>
                    <a:pt x="931" y="598"/>
                  </a:lnTo>
                  <a:lnTo>
                    <a:pt x="931" y="593"/>
                  </a:lnTo>
                  <a:lnTo>
                    <a:pt x="931" y="591"/>
                  </a:lnTo>
                  <a:lnTo>
                    <a:pt x="931" y="586"/>
                  </a:lnTo>
                  <a:lnTo>
                    <a:pt x="931" y="584"/>
                  </a:lnTo>
                  <a:lnTo>
                    <a:pt x="928" y="579"/>
                  </a:lnTo>
                  <a:lnTo>
                    <a:pt x="926" y="574"/>
                  </a:lnTo>
                  <a:lnTo>
                    <a:pt x="926" y="572"/>
                  </a:lnTo>
                  <a:lnTo>
                    <a:pt x="926" y="570"/>
                  </a:lnTo>
                  <a:lnTo>
                    <a:pt x="926" y="567"/>
                  </a:lnTo>
                  <a:lnTo>
                    <a:pt x="928" y="560"/>
                  </a:lnTo>
                  <a:lnTo>
                    <a:pt x="933" y="556"/>
                  </a:lnTo>
                  <a:lnTo>
                    <a:pt x="938" y="553"/>
                  </a:lnTo>
                  <a:lnTo>
                    <a:pt x="945" y="551"/>
                  </a:lnTo>
                  <a:lnTo>
                    <a:pt x="959" y="548"/>
                  </a:lnTo>
                  <a:lnTo>
                    <a:pt x="980" y="544"/>
                  </a:lnTo>
                  <a:lnTo>
                    <a:pt x="980" y="544"/>
                  </a:lnTo>
                  <a:lnTo>
                    <a:pt x="983" y="541"/>
                  </a:lnTo>
                  <a:lnTo>
                    <a:pt x="988" y="541"/>
                  </a:lnTo>
                  <a:lnTo>
                    <a:pt x="988" y="539"/>
                  </a:lnTo>
                  <a:lnTo>
                    <a:pt x="988" y="539"/>
                  </a:lnTo>
                  <a:lnTo>
                    <a:pt x="990" y="539"/>
                  </a:lnTo>
                  <a:lnTo>
                    <a:pt x="995" y="534"/>
                  </a:lnTo>
                  <a:lnTo>
                    <a:pt x="997" y="532"/>
                  </a:lnTo>
                  <a:lnTo>
                    <a:pt x="999" y="527"/>
                  </a:lnTo>
                  <a:lnTo>
                    <a:pt x="1002" y="522"/>
                  </a:lnTo>
                  <a:lnTo>
                    <a:pt x="1004" y="518"/>
                  </a:lnTo>
                  <a:lnTo>
                    <a:pt x="1004" y="513"/>
                  </a:lnTo>
                  <a:lnTo>
                    <a:pt x="1006" y="511"/>
                  </a:lnTo>
                  <a:lnTo>
                    <a:pt x="1006" y="504"/>
                  </a:lnTo>
                  <a:lnTo>
                    <a:pt x="1006" y="499"/>
                  </a:lnTo>
                  <a:lnTo>
                    <a:pt x="1006" y="494"/>
                  </a:lnTo>
                  <a:lnTo>
                    <a:pt x="1006" y="489"/>
                  </a:lnTo>
                  <a:lnTo>
                    <a:pt x="1004" y="482"/>
                  </a:lnTo>
                  <a:lnTo>
                    <a:pt x="1002" y="475"/>
                  </a:lnTo>
                  <a:lnTo>
                    <a:pt x="999" y="470"/>
                  </a:lnTo>
                  <a:lnTo>
                    <a:pt x="999" y="468"/>
                  </a:lnTo>
                  <a:lnTo>
                    <a:pt x="999" y="463"/>
                  </a:lnTo>
                  <a:lnTo>
                    <a:pt x="999" y="461"/>
                  </a:lnTo>
                  <a:lnTo>
                    <a:pt x="1002" y="456"/>
                  </a:lnTo>
                  <a:lnTo>
                    <a:pt x="1006" y="454"/>
                  </a:lnTo>
                  <a:lnTo>
                    <a:pt x="1009" y="452"/>
                  </a:lnTo>
                  <a:lnTo>
                    <a:pt x="1016" y="447"/>
                  </a:lnTo>
                  <a:lnTo>
                    <a:pt x="1023" y="442"/>
                  </a:lnTo>
                  <a:lnTo>
                    <a:pt x="1030" y="437"/>
                  </a:lnTo>
                  <a:lnTo>
                    <a:pt x="1037" y="430"/>
                  </a:lnTo>
                  <a:lnTo>
                    <a:pt x="1044" y="423"/>
                  </a:lnTo>
                  <a:lnTo>
                    <a:pt x="1047" y="419"/>
                  </a:lnTo>
                  <a:lnTo>
                    <a:pt x="1047" y="416"/>
                  </a:lnTo>
                  <a:lnTo>
                    <a:pt x="1047" y="416"/>
                  </a:lnTo>
                  <a:lnTo>
                    <a:pt x="1047" y="416"/>
                  </a:lnTo>
                  <a:lnTo>
                    <a:pt x="1047" y="416"/>
                  </a:lnTo>
                  <a:lnTo>
                    <a:pt x="1047" y="411"/>
                  </a:lnTo>
                  <a:lnTo>
                    <a:pt x="1047" y="407"/>
                  </a:lnTo>
                  <a:lnTo>
                    <a:pt x="1044" y="404"/>
                  </a:lnTo>
                  <a:lnTo>
                    <a:pt x="1042" y="402"/>
                  </a:lnTo>
                  <a:lnTo>
                    <a:pt x="1039" y="402"/>
                  </a:lnTo>
                  <a:lnTo>
                    <a:pt x="1035" y="400"/>
                  </a:lnTo>
                  <a:lnTo>
                    <a:pt x="1030" y="400"/>
                  </a:lnTo>
                  <a:lnTo>
                    <a:pt x="1023" y="400"/>
                  </a:lnTo>
                  <a:lnTo>
                    <a:pt x="1037" y="393"/>
                  </a:lnTo>
                  <a:lnTo>
                    <a:pt x="1054" y="385"/>
                  </a:lnTo>
                  <a:lnTo>
                    <a:pt x="1061" y="383"/>
                  </a:lnTo>
                  <a:lnTo>
                    <a:pt x="1065" y="381"/>
                  </a:lnTo>
                  <a:lnTo>
                    <a:pt x="1068" y="378"/>
                  </a:lnTo>
                  <a:lnTo>
                    <a:pt x="1068" y="378"/>
                  </a:lnTo>
                  <a:lnTo>
                    <a:pt x="1070" y="378"/>
                  </a:lnTo>
                  <a:lnTo>
                    <a:pt x="1087" y="371"/>
                  </a:lnTo>
                  <a:lnTo>
                    <a:pt x="1087" y="364"/>
                  </a:lnTo>
                  <a:lnTo>
                    <a:pt x="1087" y="357"/>
                  </a:lnTo>
                  <a:lnTo>
                    <a:pt x="1087" y="352"/>
                  </a:lnTo>
                  <a:lnTo>
                    <a:pt x="1084" y="348"/>
                  </a:lnTo>
                  <a:lnTo>
                    <a:pt x="1082" y="343"/>
                  </a:lnTo>
                  <a:lnTo>
                    <a:pt x="1077" y="341"/>
                  </a:lnTo>
                  <a:lnTo>
                    <a:pt x="1073" y="338"/>
                  </a:lnTo>
                  <a:lnTo>
                    <a:pt x="1065" y="336"/>
                  </a:lnTo>
                  <a:lnTo>
                    <a:pt x="1063" y="336"/>
                  </a:lnTo>
                  <a:lnTo>
                    <a:pt x="1061" y="333"/>
                  </a:lnTo>
                  <a:lnTo>
                    <a:pt x="1058" y="333"/>
                  </a:lnTo>
                  <a:lnTo>
                    <a:pt x="1056" y="331"/>
                  </a:lnTo>
                  <a:lnTo>
                    <a:pt x="1056" y="331"/>
                  </a:lnTo>
                  <a:lnTo>
                    <a:pt x="1051" y="329"/>
                  </a:lnTo>
                  <a:lnTo>
                    <a:pt x="1049" y="329"/>
                  </a:lnTo>
                  <a:lnTo>
                    <a:pt x="1047" y="329"/>
                  </a:lnTo>
                  <a:lnTo>
                    <a:pt x="1044" y="329"/>
                  </a:lnTo>
                  <a:lnTo>
                    <a:pt x="1032" y="331"/>
                  </a:lnTo>
                  <a:lnTo>
                    <a:pt x="1021" y="331"/>
                  </a:lnTo>
                  <a:lnTo>
                    <a:pt x="1016" y="329"/>
                  </a:lnTo>
                  <a:lnTo>
                    <a:pt x="1014" y="329"/>
                  </a:lnTo>
                  <a:lnTo>
                    <a:pt x="1006" y="324"/>
                  </a:lnTo>
                  <a:lnTo>
                    <a:pt x="999" y="319"/>
                  </a:lnTo>
                  <a:lnTo>
                    <a:pt x="995" y="312"/>
                  </a:lnTo>
                  <a:lnTo>
                    <a:pt x="995" y="307"/>
                  </a:lnTo>
                  <a:lnTo>
                    <a:pt x="992" y="303"/>
                  </a:lnTo>
                  <a:lnTo>
                    <a:pt x="992" y="293"/>
                  </a:lnTo>
                  <a:lnTo>
                    <a:pt x="990" y="286"/>
                  </a:lnTo>
                  <a:lnTo>
                    <a:pt x="988" y="284"/>
                  </a:lnTo>
                  <a:lnTo>
                    <a:pt x="985" y="282"/>
                  </a:lnTo>
                  <a:lnTo>
                    <a:pt x="980" y="279"/>
                  </a:lnTo>
                  <a:lnTo>
                    <a:pt x="978" y="277"/>
                  </a:lnTo>
                  <a:lnTo>
                    <a:pt x="973" y="274"/>
                  </a:lnTo>
                  <a:lnTo>
                    <a:pt x="969" y="272"/>
                  </a:lnTo>
                  <a:lnTo>
                    <a:pt x="964" y="272"/>
                  </a:lnTo>
                  <a:lnTo>
                    <a:pt x="957" y="270"/>
                  </a:lnTo>
                  <a:lnTo>
                    <a:pt x="952" y="270"/>
                  </a:lnTo>
                  <a:lnTo>
                    <a:pt x="945" y="270"/>
                  </a:lnTo>
                  <a:lnTo>
                    <a:pt x="926" y="270"/>
                  </a:lnTo>
                  <a:lnTo>
                    <a:pt x="910" y="270"/>
                  </a:lnTo>
                  <a:lnTo>
                    <a:pt x="893" y="270"/>
                  </a:lnTo>
                  <a:lnTo>
                    <a:pt x="877" y="267"/>
                  </a:lnTo>
                  <a:lnTo>
                    <a:pt x="872" y="265"/>
                  </a:lnTo>
                  <a:lnTo>
                    <a:pt x="869" y="263"/>
                  </a:lnTo>
                  <a:lnTo>
                    <a:pt x="867" y="260"/>
                  </a:lnTo>
                  <a:lnTo>
                    <a:pt x="862" y="256"/>
                  </a:lnTo>
                  <a:lnTo>
                    <a:pt x="860" y="251"/>
                  </a:lnTo>
                  <a:lnTo>
                    <a:pt x="860" y="248"/>
                  </a:lnTo>
                  <a:lnTo>
                    <a:pt x="860" y="241"/>
                  </a:lnTo>
                  <a:lnTo>
                    <a:pt x="860" y="239"/>
                  </a:lnTo>
                  <a:lnTo>
                    <a:pt x="862" y="234"/>
                  </a:lnTo>
                  <a:lnTo>
                    <a:pt x="862" y="232"/>
                  </a:lnTo>
                  <a:lnTo>
                    <a:pt x="862" y="232"/>
                  </a:lnTo>
                  <a:lnTo>
                    <a:pt x="862" y="232"/>
                  </a:lnTo>
                  <a:lnTo>
                    <a:pt x="862" y="230"/>
                  </a:lnTo>
                  <a:lnTo>
                    <a:pt x="862" y="227"/>
                  </a:lnTo>
                  <a:lnTo>
                    <a:pt x="860" y="225"/>
                  </a:lnTo>
                  <a:lnTo>
                    <a:pt x="853" y="220"/>
                  </a:lnTo>
                  <a:lnTo>
                    <a:pt x="848" y="218"/>
                  </a:lnTo>
                  <a:lnTo>
                    <a:pt x="846" y="215"/>
                  </a:lnTo>
                  <a:lnTo>
                    <a:pt x="841" y="213"/>
                  </a:lnTo>
                  <a:lnTo>
                    <a:pt x="836" y="213"/>
                  </a:lnTo>
                  <a:lnTo>
                    <a:pt x="832" y="213"/>
                  </a:lnTo>
                  <a:lnTo>
                    <a:pt x="827" y="213"/>
                  </a:lnTo>
                  <a:lnTo>
                    <a:pt x="827" y="213"/>
                  </a:lnTo>
                  <a:close/>
                </a:path>
              </a:pathLst>
            </a:custGeom>
            <a:solidFill>
              <a:schemeClr val="bg2"/>
            </a:solidFill>
            <a:ln w="9525">
              <a:noFill/>
              <a:round/>
              <a:headEnd/>
              <a:tailEnd/>
            </a:ln>
          </p:spPr>
          <p:txBody>
            <a:bodyPr/>
            <a:lstStyle/>
            <a:p>
              <a:pPr>
                <a:defRPr/>
              </a:pPr>
              <a:endParaRPr lang="en-US" dirty="0">
                <a:solidFill>
                  <a:schemeClr val="bg1"/>
                </a:solidFill>
              </a:endParaRPr>
            </a:p>
          </p:txBody>
        </p:sp>
        <p:sp>
          <p:nvSpPr>
            <p:cNvPr id="102" name="TextBox 101">
              <a:extLst>
                <a:ext uri="{FF2B5EF4-FFF2-40B4-BE49-F238E27FC236}">
                  <a16:creationId xmlns:a16="http://schemas.microsoft.com/office/drawing/2014/main" id="{E85C8CE5-2419-4877-86D2-900E0F0C1E55}"/>
                </a:ext>
              </a:extLst>
            </p:cNvPr>
            <p:cNvSpPr txBox="1"/>
            <p:nvPr/>
          </p:nvSpPr>
          <p:spPr>
            <a:xfrm>
              <a:off x="8202098" y="7361980"/>
              <a:ext cx="775500" cy="164481"/>
            </a:xfrm>
            <a:prstGeom prst="rect">
              <a:avLst/>
            </a:prstGeom>
            <a:noFill/>
            <a:ln>
              <a:noFill/>
            </a:ln>
          </p:spPr>
          <p:txBody>
            <a:bodyPr wrap="square" lIns="0" tIns="0" rIns="0" bIns="0" rtlCol="0">
              <a:spAutoFit/>
            </a:bodyPr>
            <a:lstStyle/>
            <a:p>
              <a:pPr algn="ctr">
                <a:lnSpc>
                  <a:spcPts val="700"/>
                </a:lnSpc>
              </a:pPr>
              <a:r>
                <a:rPr lang="nl-BE" sz="900" b="1">
                  <a:solidFill>
                    <a:schemeClr val="bg1"/>
                  </a:solidFill>
                </a:rPr>
                <a:t>West-Vlaanderen</a:t>
              </a:r>
            </a:p>
          </p:txBody>
        </p:sp>
        <p:sp>
          <p:nvSpPr>
            <p:cNvPr id="107" name="TextBox 106">
              <a:extLst>
                <a:ext uri="{FF2B5EF4-FFF2-40B4-BE49-F238E27FC236}">
                  <a16:creationId xmlns:a16="http://schemas.microsoft.com/office/drawing/2014/main" id="{EC3D5466-5D2B-4E51-AED1-93E0773F2FC0}"/>
                </a:ext>
              </a:extLst>
            </p:cNvPr>
            <p:cNvSpPr txBox="1"/>
            <p:nvPr/>
          </p:nvSpPr>
          <p:spPr>
            <a:xfrm>
              <a:off x="9004217" y="7452224"/>
              <a:ext cx="775500" cy="164481"/>
            </a:xfrm>
            <a:prstGeom prst="rect">
              <a:avLst/>
            </a:prstGeom>
            <a:noFill/>
            <a:ln>
              <a:noFill/>
            </a:ln>
          </p:spPr>
          <p:txBody>
            <a:bodyPr wrap="square" lIns="0" tIns="0" rIns="0" bIns="0" rtlCol="0">
              <a:spAutoFit/>
            </a:bodyPr>
            <a:lstStyle/>
            <a:p>
              <a:pPr algn="ctr">
                <a:lnSpc>
                  <a:spcPts val="700"/>
                </a:lnSpc>
              </a:pPr>
              <a:r>
                <a:rPr lang="nl-BE" sz="900" b="1" dirty="0">
                  <a:solidFill>
                    <a:schemeClr val="bg1"/>
                  </a:solidFill>
                </a:rPr>
                <a:t>Oost-Vlaanderen</a:t>
              </a:r>
            </a:p>
          </p:txBody>
        </p:sp>
        <p:sp>
          <p:nvSpPr>
            <p:cNvPr id="108" name="TextBox 107">
              <a:extLst>
                <a:ext uri="{FF2B5EF4-FFF2-40B4-BE49-F238E27FC236}">
                  <a16:creationId xmlns:a16="http://schemas.microsoft.com/office/drawing/2014/main" id="{D21BC35A-950D-405E-9439-0650153627C6}"/>
                </a:ext>
              </a:extLst>
            </p:cNvPr>
            <p:cNvSpPr txBox="1"/>
            <p:nvPr/>
          </p:nvSpPr>
          <p:spPr>
            <a:xfrm>
              <a:off x="9953028" y="7409845"/>
              <a:ext cx="775500" cy="83938"/>
            </a:xfrm>
            <a:prstGeom prst="rect">
              <a:avLst/>
            </a:prstGeom>
            <a:noFill/>
            <a:ln>
              <a:noFill/>
            </a:ln>
          </p:spPr>
          <p:txBody>
            <a:bodyPr wrap="square" lIns="0" tIns="0" rIns="0" bIns="0" rtlCol="0">
              <a:spAutoFit/>
            </a:bodyPr>
            <a:lstStyle/>
            <a:p>
              <a:pPr algn="ctr">
                <a:lnSpc>
                  <a:spcPts val="700"/>
                </a:lnSpc>
              </a:pPr>
              <a:r>
                <a:rPr lang="nl-BE" sz="900" b="1" dirty="0">
                  <a:solidFill>
                    <a:schemeClr val="bg1"/>
                  </a:solidFill>
                </a:rPr>
                <a:t>Antwerpen</a:t>
              </a:r>
            </a:p>
          </p:txBody>
        </p:sp>
        <p:sp>
          <p:nvSpPr>
            <p:cNvPr id="109" name="TextBox 108">
              <a:extLst>
                <a:ext uri="{FF2B5EF4-FFF2-40B4-BE49-F238E27FC236}">
                  <a16:creationId xmlns:a16="http://schemas.microsoft.com/office/drawing/2014/main" id="{BF3D0E26-90A9-4A03-8077-782F0468B08C}"/>
                </a:ext>
              </a:extLst>
            </p:cNvPr>
            <p:cNvSpPr txBox="1"/>
            <p:nvPr/>
          </p:nvSpPr>
          <p:spPr>
            <a:xfrm>
              <a:off x="10471392" y="7799636"/>
              <a:ext cx="978353" cy="83938"/>
            </a:xfrm>
            <a:prstGeom prst="rect">
              <a:avLst/>
            </a:prstGeom>
            <a:noFill/>
            <a:ln>
              <a:noFill/>
            </a:ln>
          </p:spPr>
          <p:txBody>
            <a:bodyPr wrap="square" lIns="0" tIns="0" rIns="0" bIns="0" rtlCol="0">
              <a:spAutoFit/>
            </a:bodyPr>
            <a:lstStyle/>
            <a:p>
              <a:pPr algn="ctr">
                <a:lnSpc>
                  <a:spcPts val="700"/>
                </a:lnSpc>
              </a:pPr>
              <a:r>
                <a:rPr lang="en-US" sz="900" b="1" dirty="0">
                  <a:solidFill>
                    <a:schemeClr val="bg1"/>
                  </a:solidFill>
                </a:rPr>
                <a:t>Limburg</a:t>
              </a:r>
            </a:p>
          </p:txBody>
        </p:sp>
        <p:sp>
          <p:nvSpPr>
            <p:cNvPr id="110" name="TextBox 109">
              <a:extLst>
                <a:ext uri="{FF2B5EF4-FFF2-40B4-BE49-F238E27FC236}">
                  <a16:creationId xmlns:a16="http://schemas.microsoft.com/office/drawing/2014/main" id="{0A4D46AA-8E1A-42AF-9BF0-FA6A39C2AEE3}"/>
                </a:ext>
              </a:extLst>
            </p:cNvPr>
            <p:cNvSpPr txBox="1"/>
            <p:nvPr/>
          </p:nvSpPr>
          <p:spPr>
            <a:xfrm>
              <a:off x="9894324" y="7816139"/>
              <a:ext cx="485124" cy="164481"/>
            </a:xfrm>
            <a:prstGeom prst="rect">
              <a:avLst/>
            </a:prstGeom>
            <a:noFill/>
            <a:ln>
              <a:noFill/>
            </a:ln>
          </p:spPr>
          <p:txBody>
            <a:bodyPr wrap="square" lIns="0" tIns="0" rIns="0" bIns="0" rtlCol="0">
              <a:spAutoFit/>
            </a:bodyPr>
            <a:lstStyle/>
            <a:p>
              <a:pPr algn="ctr">
                <a:lnSpc>
                  <a:spcPts val="700"/>
                </a:lnSpc>
              </a:pPr>
              <a:r>
                <a:rPr lang="nl-BE" sz="900" b="1" dirty="0">
                  <a:solidFill>
                    <a:schemeClr val="bg1"/>
                  </a:solidFill>
                </a:rPr>
                <a:t>Vlaams Brabant</a:t>
              </a:r>
            </a:p>
          </p:txBody>
        </p:sp>
        <p:sp>
          <p:nvSpPr>
            <p:cNvPr id="111" name="TextBox 110">
              <a:extLst>
                <a:ext uri="{FF2B5EF4-FFF2-40B4-BE49-F238E27FC236}">
                  <a16:creationId xmlns:a16="http://schemas.microsoft.com/office/drawing/2014/main" id="{020DDEE7-EEB2-4116-97F7-8FBB8BAA9FC8}"/>
                </a:ext>
              </a:extLst>
            </p:cNvPr>
            <p:cNvSpPr txBox="1"/>
            <p:nvPr/>
          </p:nvSpPr>
          <p:spPr>
            <a:xfrm>
              <a:off x="8460080" y="7571759"/>
              <a:ext cx="376828" cy="193304"/>
            </a:xfrm>
            <a:prstGeom prst="rect">
              <a:avLst/>
            </a:prstGeom>
            <a:noFill/>
            <a:ln>
              <a:noFill/>
            </a:ln>
          </p:spPr>
          <p:txBody>
            <a:bodyPr wrap="none" lIns="0" tIns="0" rIns="0" bIns="0" rtlCol="0">
              <a:spAutoFit/>
            </a:bodyPr>
            <a:lstStyle/>
            <a:p>
              <a:pPr algn="ctr"/>
              <a:r>
                <a:rPr lang="en-US" sz="1400" dirty="0">
                  <a:solidFill>
                    <a:schemeClr val="bg1"/>
                  </a:solidFill>
                  <a:latin typeface="+mj-lt"/>
                </a:rPr>
                <a:t>27%</a:t>
              </a:r>
            </a:p>
          </p:txBody>
        </p:sp>
        <p:sp>
          <p:nvSpPr>
            <p:cNvPr id="118" name="TextBox 117">
              <a:extLst>
                <a:ext uri="{FF2B5EF4-FFF2-40B4-BE49-F238E27FC236}">
                  <a16:creationId xmlns:a16="http://schemas.microsoft.com/office/drawing/2014/main" id="{36D15B26-8501-41E1-B78B-1CFA92142816}"/>
                </a:ext>
              </a:extLst>
            </p:cNvPr>
            <p:cNvSpPr txBox="1"/>
            <p:nvPr/>
          </p:nvSpPr>
          <p:spPr>
            <a:xfrm>
              <a:off x="9220573" y="7658895"/>
              <a:ext cx="376828" cy="193304"/>
            </a:xfrm>
            <a:prstGeom prst="rect">
              <a:avLst/>
            </a:prstGeom>
            <a:noFill/>
            <a:ln>
              <a:noFill/>
            </a:ln>
          </p:spPr>
          <p:txBody>
            <a:bodyPr wrap="none" lIns="0" tIns="0" rIns="0" bIns="0" rtlCol="0">
              <a:spAutoFit/>
            </a:bodyPr>
            <a:lstStyle/>
            <a:p>
              <a:pPr algn="ctr"/>
              <a:r>
                <a:rPr lang="nl-BE" sz="1400" dirty="0">
                  <a:solidFill>
                    <a:schemeClr val="bg1"/>
                  </a:solidFill>
                  <a:latin typeface="+mj-lt"/>
                </a:rPr>
                <a:t>17%</a:t>
              </a:r>
            </a:p>
          </p:txBody>
        </p:sp>
        <p:sp>
          <p:nvSpPr>
            <p:cNvPr id="119" name="TextBox 118">
              <a:extLst>
                <a:ext uri="{FF2B5EF4-FFF2-40B4-BE49-F238E27FC236}">
                  <a16:creationId xmlns:a16="http://schemas.microsoft.com/office/drawing/2014/main" id="{9A02A1C3-E4DD-43B2-9D2E-D0E672338218}"/>
                </a:ext>
              </a:extLst>
            </p:cNvPr>
            <p:cNvSpPr txBox="1"/>
            <p:nvPr/>
          </p:nvSpPr>
          <p:spPr>
            <a:xfrm>
              <a:off x="10194963" y="7484100"/>
              <a:ext cx="376828" cy="193304"/>
            </a:xfrm>
            <a:prstGeom prst="rect">
              <a:avLst/>
            </a:prstGeom>
            <a:noFill/>
            <a:ln>
              <a:noFill/>
            </a:ln>
          </p:spPr>
          <p:txBody>
            <a:bodyPr wrap="none" lIns="0" tIns="0" rIns="0" bIns="0" rtlCol="0">
              <a:spAutoFit/>
            </a:bodyPr>
            <a:lstStyle/>
            <a:p>
              <a:pPr algn="ctr"/>
              <a:r>
                <a:rPr lang="en-US" sz="1400" dirty="0">
                  <a:solidFill>
                    <a:schemeClr val="bg1"/>
                  </a:solidFill>
                  <a:latin typeface="+mj-lt"/>
                </a:rPr>
                <a:t>28%</a:t>
              </a:r>
            </a:p>
          </p:txBody>
        </p:sp>
        <p:sp>
          <p:nvSpPr>
            <p:cNvPr id="120" name="TextBox 119">
              <a:extLst>
                <a:ext uri="{FF2B5EF4-FFF2-40B4-BE49-F238E27FC236}">
                  <a16:creationId xmlns:a16="http://schemas.microsoft.com/office/drawing/2014/main" id="{D8392E85-5239-4160-B5C4-3CBEFE261EDF}"/>
                </a:ext>
              </a:extLst>
            </p:cNvPr>
            <p:cNvSpPr txBox="1"/>
            <p:nvPr/>
          </p:nvSpPr>
          <p:spPr>
            <a:xfrm>
              <a:off x="10759947" y="7901109"/>
              <a:ext cx="376828" cy="193304"/>
            </a:xfrm>
            <a:prstGeom prst="rect">
              <a:avLst/>
            </a:prstGeom>
            <a:noFill/>
            <a:ln>
              <a:noFill/>
            </a:ln>
          </p:spPr>
          <p:txBody>
            <a:bodyPr wrap="none" lIns="0" tIns="0" rIns="0" bIns="0" rtlCol="0">
              <a:spAutoFit/>
            </a:bodyPr>
            <a:lstStyle/>
            <a:p>
              <a:pPr algn="ctr"/>
              <a:r>
                <a:rPr lang="en-US" sz="1400" dirty="0">
                  <a:solidFill>
                    <a:schemeClr val="bg1"/>
                  </a:solidFill>
                  <a:latin typeface="+mj-lt"/>
                </a:rPr>
                <a:t>15%</a:t>
              </a:r>
            </a:p>
          </p:txBody>
        </p:sp>
        <p:sp>
          <p:nvSpPr>
            <p:cNvPr id="121" name="TextBox 120">
              <a:extLst>
                <a:ext uri="{FF2B5EF4-FFF2-40B4-BE49-F238E27FC236}">
                  <a16:creationId xmlns:a16="http://schemas.microsoft.com/office/drawing/2014/main" id="{40CDD6CA-F5FE-4E90-B40A-8C89B754809A}"/>
                </a:ext>
              </a:extLst>
            </p:cNvPr>
            <p:cNvSpPr txBox="1"/>
            <p:nvPr/>
          </p:nvSpPr>
          <p:spPr>
            <a:xfrm>
              <a:off x="10237455" y="7984692"/>
              <a:ext cx="376828" cy="193304"/>
            </a:xfrm>
            <a:prstGeom prst="rect">
              <a:avLst/>
            </a:prstGeom>
            <a:noFill/>
            <a:ln>
              <a:noFill/>
            </a:ln>
          </p:spPr>
          <p:txBody>
            <a:bodyPr wrap="none" lIns="0" tIns="0" rIns="0" bIns="0" rtlCol="0">
              <a:spAutoFit/>
            </a:bodyPr>
            <a:lstStyle/>
            <a:p>
              <a:pPr algn="ctr"/>
              <a:r>
                <a:rPr lang="en-US" sz="1400" dirty="0">
                  <a:solidFill>
                    <a:schemeClr val="bg1"/>
                  </a:solidFill>
                  <a:latin typeface="+mj-lt"/>
                </a:rPr>
                <a:t>13%</a:t>
              </a:r>
            </a:p>
          </p:txBody>
        </p:sp>
      </p:grpSp>
      <p:sp>
        <p:nvSpPr>
          <p:cNvPr id="122" name="Rectangle 121">
            <a:extLst>
              <a:ext uri="{FF2B5EF4-FFF2-40B4-BE49-F238E27FC236}">
                <a16:creationId xmlns:a16="http://schemas.microsoft.com/office/drawing/2014/main" id="{6FACAEE7-A3E6-4777-9C2D-773318E726B8}"/>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GEZINSGROOTTE</a:t>
            </a:r>
          </a:p>
        </p:txBody>
      </p:sp>
      <p:sp>
        <p:nvSpPr>
          <p:cNvPr id="132" name="Rectangle 131">
            <a:extLst>
              <a:ext uri="{FF2B5EF4-FFF2-40B4-BE49-F238E27FC236}">
                <a16:creationId xmlns:a16="http://schemas.microsoft.com/office/drawing/2014/main" id="{78F2F686-003C-4A75-8E6A-F4E5C1B00AC2}"/>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MAANDELIJKSE GEZINSINKOMEN</a:t>
            </a:r>
          </a:p>
        </p:txBody>
      </p:sp>
      <p:grpSp>
        <p:nvGrpSpPr>
          <p:cNvPr id="137" name="Group 5">
            <a:extLst>
              <a:ext uri="{FF2B5EF4-FFF2-40B4-BE49-F238E27FC236}">
                <a16:creationId xmlns:a16="http://schemas.microsoft.com/office/drawing/2014/main" id="{84B906AD-AED2-46F7-8BA8-7557799D17EF}"/>
              </a:ext>
            </a:extLst>
          </p:cNvPr>
          <p:cNvGrpSpPr>
            <a:grpSpLocks noChangeAspect="1"/>
          </p:cNvGrpSpPr>
          <p:nvPr/>
        </p:nvGrpSpPr>
        <p:grpSpPr bwMode="auto">
          <a:xfrm>
            <a:off x="7286645" y="5407855"/>
            <a:ext cx="445707" cy="421122"/>
            <a:chOff x="796" y="2098"/>
            <a:chExt cx="417" cy="394"/>
          </a:xfrm>
          <a:noFill/>
        </p:grpSpPr>
        <p:sp>
          <p:nvSpPr>
            <p:cNvPr id="140" name="Oval 6">
              <a:extLst>
                <a:ext uri="{FF2B5EF4-FFF2-40B4-BE49-F238E27FC236}">
                  <a16:creationId xmlns:a16="http://schemas.microsoft.com/office/drawing/2014/main" id="{B8AFE850-F1A3-461C-9B15-248CC84E391F}"/>
                </a:ext>
              </a:extLst>
            </p:cNvPr>
            <p:cNvSpPr>
              <a:spLocks noChangeArrowheads="1"/>
            </p:cNvSpPr>
            <p:nvPr/>
          </p:nvSpPr>
          <p:spPr bwMode="auto">
            <a:xfrm>
              <a:off x="1062" y="2208"/>
              <a:ext cx="91" cy="92"/>
            </a:xfrm>
            <a:prstGeom prst="ellips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142" name="Oval 7">
              <a:extLst>
                <a:ext uri="{FF2B5EF4-FFF2-40B4-BE49-F238E27FC236}">
                  <a16:creationId xmlns:a16="http://schemas.microsoft.com/office/drawing/2014/main" id="{FDED17E3-83AE-4DF7-B433-E43DCF9275CF}"/>
                </a:ext>
              </a:extLst>
            </p:cNvPr>
            <p:cNvSpPr>
              <a:spLocks noChangeArrowheads="1"/>
            </p:cNvSpPr>
            <p:nvPr/>
          </p:nvSpPr>
          <p:spPr bwMode="auto">
            <a:xfrm>
              <a:off x="915" y="2098"/>
              <a:ext cx="92" cy="92"/>
            </a:xfrm>
            <a:prstGeom prst="ellips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143" name="Freeform 8">
              <a:extLst>
                <a:ext uri="{FF2B5EF4-FFF2-40B4-BE49-F238E27FC236}">
                  <a16:creationId xmlns:a16="http://schemas.microsoft.com/office/drawing/2014/main" id="{FC60AFDC-2312-46AF-9C38-F7947668B833}"/>
                </a:ext>
              </a:extLst>
            </p:cNvPr>
            <p:cNvSpPr>
              <a:spLocks/>
            </p:cNvSpPr>
            <p:nvPr/>
          </p:nvSpPr>
          <p:spPr bwMode="auto">
            <a:xfrm>
              <a:off x="796" y="2291"/>
              <a:ext cx="417" cy="201"/>
            </a:xfrm>
            <a:custGeom>
              <a:avLst/>
              <a:gdLst>
                <a:gd name="T0" fmla="*/ 56 w 91"/>
                <a:gd name="T1" fmla="*/ 24 h 44"/>
                <a:gd name="T2" fmla="*/ 79 w 91"/>
                <a:gd name="T3" fmla="*/ 16 h 44"/>
                <a:gd name="T4" fmla="*/ 89 w 91"/>
                <a:gd name="T5" fmla="*/ 19 h 44"/>
                <a:gd name="T6" fmla="*/ 88 w 91"/>
                <a:gd name="T7" fmla="*/ 26 h 44"/>
                <a:gd name="T8" fmla="*/ 40 w 91"/>
                <a:gd name="T9" fmla="*/ 43 h 44"/>
                <a:gd name="T10" fmla="*/ 30 w 91"/>
                <a:gd name="T11" fmla="*/ 42 h 44"/>
                <a:gd name="T12" fmla="*/ 2 w 91"/>
                <a:gd name="T13" fmla="*/ 29 h 44"/>
                <a:gd name="T14" fmla="*/ 0 w 91"/>
                <a:gd name="T15" fmla="*/ 26 h 44"/>
                <a:gd name="T16" fmla="*/ 0 w 91"/>
                <a:gd name="T17" fmla="*/ 4 h 44"/>
                <a:gd name="T18" fmla="*/ 4 w 91"/>
                <a:gd name="T19" fmla="*/ 0 h 44"/>
                <a:gd name="T20" fmla="*/ 24 w 91"/>
                <a:gd name="T21" fmla="*/ 8 h 44"/>
                <a:gd name="T22" fmla="*/ 25 w 91"/>
                <a:gd name="T23" fmla="*/ 8 h 44"/>
                <a:gd name="T24" fmla="*/ 41 w 91"/>
                <a:gd name="T25" fmla="*/ 8 h 44"/>
                <a:gd name="T26" fmla="*/ 56 w 91"/>
                <a:gd name="T27" fmla="*/ 24 h 44"/>
                <a:gd name="T28" fmla="*/ 55 w 91"/>
                <a:gd name="T29" fmla="*/ 24 h 44"/>
                <a:gd name="T30" fmla="*/ 24 w 91"/>
                <a:gd name="T3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44">
                  <a:moveTo>
                    <a:pt x="56" y="24"/>
                  </a:moveTo>
                  <a:cubicBezTo>
                    <a:pt x="56" y="24"/>
                    <a:pt x="73" y="17"/>
                    <a:pt x="79" y="16"/>
                  </a:cubicBezTo>
                  <a:cubicBezTo>
                    <a:pt x="84" y="15"/>
                    <a:pt x="87" y="17"/>
                    <a:pt x="89" y="19"/>
                  </a:cubicBezTo>
                  <a:cubicBezTo>
                    <a:pt x="91" y="21"/>
                    <a:pt x="91" y="25"/>
                    <a:pt x="88" y="26"/>
                  </a:cubicBezTo>
                  <a:cubicBezTo>
                    <a:pt x="40" y="43"/>
                    <a:pt x="40" y="43"/>
                    <a:pt x="40" y="43"/>
                  </a:cubicBezTo>
                  <a:cubicBezTo>
                    <a:pt x="37" y="44"/>
                    <a:pt x="33" y="44"/>
                    <a:pt x="30" y="42"/>
                  </a:cubicBezTo>
                  <a:cubicBezTo>
                    <a:pt x="2" y="29"/>
                    <a:pt x="2" y="29"/>
                    <a:pt x="2" y="29"/>
                  </a:cubicBezTo>
                  <a:cubicBezTo>
                    <a:pt x="1" y="29"/>
                    <a:pt x="0" y="27"/>
                    <a:pt x="0" y="26"/>
                  </a:cubicBezTo>
                  <a:cubicBezTo>
                    <a:pt x="0" y="4"/>
                    <a:pt x="0" y="4"/>
                    <a:pt x="0" y="4"/>
                  </a:cubicBezTo>
                  <a:cubicBezTo>
                    <a:pt x="0" y="2"/>
                    <a:pt x="2" y="0"/>
                    <a:pt x="4" y="0"/>
                  </a:cubicBezTo>
                  <a:cubicBezTo>
                    <a:pt x="9" y="1"/>
                    <a:pt x="15" y="2"/>
                    <a:pt x="24" y="8"/>
                  </a:cubicBezTo>
                  <a:cubicBezTo>
                    <a:pt x="25" y="8"/>
                    <a:pt x="25" y="8"/>
                    <a:pt x="25" y="8"/>
                  </a:cubicBezTo>
                  <a:cubicBezTo>
                    <a:pt x="41" y="8"/>
                    <a:pt x="41" y="8"/>
                    <a:pt x="41" y="8"/>
                  </a:cubicBezTo>
                  <a:cubicBezTo>
                    <a:pt x="51" y="8"/>
                    <a:pt x="56" y="15"/>
                    <a:pt x="56" y="24"/>
                  </a:cubicBezTo>
                  <a:cubicBezTo>
                    <a:pt x="55" y="24"/>
                    <a:pt x="55" y="24"/>
                    <a:pt x="55" y="24"/>
                  </a:cubicBezTo>
                  <a:cubicBezTo>
                    <a:pt x="24" y="24"/>
                    <a:pt x="24" y="24"/>
                    <a:pt x="24" y="24"/>
                  </a:cubicBez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44" name="Rectangle 143">
            <a:extLst>
              <a:ext uri="{FF2B5EF4-FFF2-40B4-BE49-F238E27FC236}">
                <a16:creationId xmlns:a16="http://schemas.microsoft.com/office/drawing/2014/main" id="{8DA2E57A-6BCF-4280-9410-29D5C3A6905C}"/>
              </a:ext>
            </a:extLst>
          </p:cNvPr>
          <p:cNvSpPr/>
          <p:nvPr/>
        </p:nvSpPr>
        <p:spPr>
          <a:xfrm>
            <a:off x="8054051" y="3887381"/>
            <a:ext cx="3729291" cy="20260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AANTAL KATTEN</a:t>
            </a:r>
          </a:p>
        </p:txBody>
      </p:sp>
      <p:graphicFrame>
        <p:nvGraphicFramePr>
          <p:cNvPr id="145" name="Chart 144">
            <a:extLst>
              <a:ext uri="{FF2B5EF4-FFF2-40B4-BE49-F238E27FC236}">
                <a16:creationId xmlns:a16="http://schemas.microsoft.com/office/drawing/2014/main" id="{F1050894-DFDB-4A7C-A469-3EAB401BB863}"/>
              </a:ext>
            </a:extLst>
          </p:cNvPr>
          <p:cNvGraphicFramePr/>
          <p:nvPr>
            <p:extLst>
              <p:ext uri="{D42A27DB-BD31-4B8C-83A1-F6EECF244321}">
                <p14:modId xmlns:p14="http://schemas.microsoft.com/office/powerpoint/2010/main" val="349345602"/>
              </p:ext>
            </p:extLst>
          </p:nvPr>
        </p:nvGraphicFramePr>
        <p:xfrm>
          <a:off x="8164391" y="4223312"/>
          <a:ext cx="3515876" cy="1580560"/>
        </p:xfrm>
        <a:graphic>
          <a:graphicData uri="http://schemas.openxmlformats.org/drawingml/2006/chart">
            <c:chart xmlns:c="http://schemas.openxmlformats.org/drawingml/2006/chart" xmlns:r="http://schemas.openxmlformats.org/officeDocument/2006/relationships" r:id="rId4"/>
          </a:graphicData>
        </a:graphic>
      </p:graphicFrame>
      <p:sp>
        <p:nvSpPr>
          <p:cNvPr id="146" name="Rounded Rectangle 79">
            <a:extLst>
              <a:ext uri="{FF2B5EF4-FFF2-40B4-BE49-F238E27FC236}">
                <a16:creationId xmlns:a16="http://schemas.microsoft.com/office/drawing/2014/main" id="{968D2E76-FD38-4E35-BB28-7B2641D97E3B}"/>
              </a:ext>
            </a:extLst>
          </p:cNvPr>
          <p:cNvSpPr/>
          <p:nvPr/>
        </p:nvSpPr>
        <p:spPr bwMode="auto">
          <a:xfrm>
            <a:off x="10887180" y="4862857"/>
            <a:ext cx="863025" cy="1022802"/>
          </a:xfrm>
          <a:prstGeom prst="rect">
            <a:avLst/>
          </a:prstGeom>
          <a:noFill/>
          <a:ln w="9525" cap="flat" cmpd="sng" algn="ctr">
            <a:solidFill>
              <a:schemeClr val="accent1"/>
            </a:solidFill>
            <a:prstDash val="solid"/>
            <a:round/>
            <a:headEnd type="none" w="med" len="med"/>
            <a:tailEnd type="none" w="med" len="med"/>
          </a:ln>
          <a:effectLst/>
        </p:spPr>
        <p:txBody>
          <a:bodyPr lIns="36000" rIns="36000" anchor="t" anchorCtr="0"/>
          <a:lstStyle/>
          <a:p>
            <a:pPr algn="ctr">
              <a:defRPr/>
            </a:pPr>
            <a:r>
              <a:rPr lang="nl-BE" sz="1000" i="1" dirty="0">
                <a:solidFill>
                  <a:schemeClr val="accent1"/>
                </a:solidFill>
                <a:latin typeface="+mj-lt"/>
              </a:rPr>
              <a:t>Gemiddeld aantal</a:t>
            </a:r>
            <a:br>
              <a:rPr lang="nl-BE" sz="1000" i="1" dirty="0">
                <a:solidFill>
                  <a:schemeClr val="accent1"/>
                </a:solidFill>
                <a:latin typeface="+mj-lt"/>
              </a:rPr>
            </a:br>
            <a:r>
              <a:rPr lang="nl-BE" sz="1000" i="1" dirty="0">
                <a:solidFill>
                  <a:schemeClr val="accent1"/>
                </a:solidFill>
                <a:latin typeface="+mj-lt"/>
              </a:rPr>
              <a:t>katten</a:t>
            </a:r>
            <a:r>
              <a:rPr lang="en-US" sz="1000" i="1" dirty="0">
                <a:solidFill>
                  <a:schemeClr val="accent1"/>
                </a:solidFill>
                <a:latin typeface="+mj-lt"/>
              </a:rPr>
              <a:t>:</a:t>
            </a:r>
            <a:br>
              <a:rPr lang="en-US" sz="1000" i="1" dirty="0">
                <a:solidFill>
                  <a:schemeClr val="accent1"/>
                </a:solidFill>
                <a:latin typeface="+mj-lt"/>
              </a:rPr>
            </a:br>
            <a:r>
              <a:rPr lang="en-US" sz="1000" i="1" dirty="0">
                <a:solidFill>
                  <a:schemeClr val="accent1"/>
                </a:solidFill>
                <a:latin typeface="+mj-lt"/>
              </a:rPr>
              <a:t>2,5</a:t>
            </a:r>
            <a:endParaRPr lang="en-US" sz="1050" i="1" dirty="0">
              <a:solidFill>
                <a:schemeClr val="accent1"/>
              </a:solidFill>
              <a:latin typeface="+mj-lt"/>
            </a:endParaRPr>
          </a:p>
        </p:txBody>
      </p:sp>
      <p:grpSp>
        <p:nvGrpSpPr>
          <p:cNvPr id="147" name="Graphic 149">
            <a:extLst>
              <a:ext uri="{FF2B5EF4-FFF2-40B4-BE49-F238E27FC236}">
                <a16:creationId xmlns:a16="http://schemas.microsoft.com/office/drawing/2014/main" id="{DCEB4717-E77D-4639-B2A3-ECE63EA55BB3}"/>
              </a:ext>
            </a:extLst>
          </p:cNvPr>
          <p:cNvGrpSpPr/>
          <p:nvPr/>
        </p:nvGrpSpPr>
        <p:grpSpPr>
          <a:xfrm flipH="1">
            <a:off x="10913286" y="5532822"/>
            <a:ext cx="255584" cy="307181"/>
            <a:chOff x="4062412" y="990600"/>
            <a:chExt cx="4057650" cy="4876800"/>
          </a:xfrm>
          <a:solidFill>
            <a:schemeClr val="accent1"/>
          </a:solidFill>
        </p:grpSpPr>
        <p:sp>
          <p:nvSpPr>
            <p:cNvPr id="148" name="Freeform: Shape 147">
              <a:extLst>
                <a:ext uri="{FF2B5EF4-FFF2-40B4-BE49-F238E27FC236}">
                  <a16:creationId xmlns:a16="http://schemas.microsoft.com/office/drawing/2014/main" id="{4F347057-1E6E-4186-8FAA-283E63DC32DD}"/>
                </a:ext>
              </a:extLst>
            </p:cNvPr>
            <p:cNvSpPr/>
            <p:nvPr/>
          </p:nvSpPr>
          <p:spPr>
            <a:xfrm>
              <a:off x="4062412" y="990600"/>
              <a:ext cx="4057650" cy="4876800"/>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 name="connsiteX41" fmla="*/ 2336768 w 4057650"/>
                <a:gd name="connsiteY41" fmla="*/ 4673632 h 4876800"/>
                <a:gd name="connsiteX42" fmla="*/ 1422368 w 4057650"/>
                <a:gd name="connsiteY42" fmla="*/ 4673632 h 4876800"/>
                <a:gd name="connsiteX43" fmla="*/ 1422368 w 4057650"/>
                <a:gd name="connsiteY43" fmla="*/ 4572000 h 4876800"/>
                <a:gd name="connsiteX44" fmla="*/ 1524000 w 4057650"/>
                <a:gd name="connsiteY44" fmla="*/ 4470368 h 4876800"/>
                <a:gd name="connsiteX45" fmla="*/ 1727168 w 4057650"/>
                <a:gd name="connsiteY45" fmla="*/ 4470368 h 4876800"/>
                <a:gd name="connsiteX46" fmla="*/ 1820989 w 4057650"/>
                <a:gd name="connsiteY46" fmla="*/ 4407694 h 4876800"/>
                <a:gd name="connsiteX47" fmla="*/ 1798987 w 4057650"/>
                <a:gd name="connsiteY47" fmla="*/ 4296918 h 4876800"/>
                <a:gd name="connsiteX48" fmla="*/ 1595818 w 4057650"/>
                <a:gd name="connsiteY48" fmla="*/ 4093750 h 4876800"/>
                <a:gd name="connsiteX49" fmla="*/ 1451991 w 4057650"/>
                <a:gd name="connsiteY49" fmla="*/ 3575780 h 4876800"/>
                <a:gd name="connsiteX50" fmla="*/ 1930432 w 4057650"/>
                <a:gd name="connsiteY50" fmla="*/ 3251168 h 4876800"/>
                <a:gd name="connsiteX51" fmla="*/ 2032064 w 4057650"/>
                <a:gd name="connsiteY51" fmla="*/ 3149537 h 4876800"/>
                <a:gd name="connsiteX52" fmla="*/ 1930432 w 4057650"/>
                <a:gd name="connsiteY52" fmla="*/ 3048000 h 4876800"/>
                <a:gd name="connsiteX53" fmla="*/ 1264253 w 4057650"/>
                <a:gd name="connsiteY53" fmla="*/ 3498056 h 4876800"/>
                <a:gd name="connsiteX54" fmla="*/ 1452182 w 4057650"/>
                <a:gd name="connsiteY54" fmla="*/ 4237482 h 4876800"/>
                <a:gd name="connsiteX55" fmla="*/ 1484567 w 4057650"/>
                <a:gd name="connsiteY55" fmla="*/ 4269867 h 4876800"/>
                <a:gd name="connsiteX56" fmla="*/ 1219200 w 4057650"/>
                <a:gd name="connsiteY56" fmla="*/ 4572000 h 4876800"/>
                <a:gd name="connsiteX57" fmla="*/ 1219200 w 4057650"/>
                <a:gd name="connsiteY57" fmla="*/ 4673632 h 4876800"/>
                <a:gd name="connsiteX58" fmla="*/ 609600 w 4057650"/>
                <a:gd name="connsiteY58" fmla="*/ 4673632 h 4876800"/>
                <a:gd name="connsiteX59" fmla="*/ 609600 w 4057650"/>
                <a:gd name="connsiteY59" fmla="*/ 4572000 h 4876800"/>
                <a:gd name="connsiteX60" fmla="*/ 711232 w 4057650"/>
                <a:gd name="connsiteY60" fmla="*/ 4470368 h 4876800"/>
                <a:gd name="connsiteX61" fmla="*/ 914400 w 4057650"/>
                <a:gd name="connsiteY61" fmla="*/ 4470368 h 4876800"/>
                <a:gd name="connsiteX62" fmla="*/ 1016032 w 4057650"/>
                <a:gd name="connsiteY62" fmla="*/ 4368737 h 4876800"/>
                <a:gd name="connsiteX63" fmla="*/ 1016032 w 4057650"/>
                <a:gd name="connsiteY63" fmla="*/ 3352800 h 4876800"/>
                <a:gd name="connsiteX64" fmla="*/ 1004507 w 4057650"/>
                <a:gd name="connsiteY64" fmla="*/ 3305747 h 4876800"/>
                <a:gd name="connsiteX65" fmla="*/ 812768 w 4057650"/>
                <a:gd name="connsiteY65" fmla="*/ 2743200 h 4876800"/>
                <a:gd name="connsiteX66" fmla="*/ 931831 w 4057650"/>
                <a:gd name="connsiteY66" fmla="*/ 2280285 h 4876800"/>
                <a:gd name="connsiteX67" fmla="*/ 1015937 w 4057650"/>
                <a:gd name="connsiteY67" fmla="*/ 2032064 h 4876800"/>
                <a:gd name="connsiteX68" fmla="*/ 1015937 w 4057650"/>
                <a:gd name="connsiteY68" fmla="*/ 1980057 h 4876800"/>
                <a:gd name="connsiteX69" fmla="*/ 983171 w 4057650"/>
                <a:gd name="connsiteY69" fmla="*/ 1557147 h 4876800"/>
                <a:gd name="connsiteX70" fmla="*/ 711137 w 4057650"/>
                <a:gd name="connsiteY70" fmla="*/ 1422368 h 4876800"/>
                <a:gd name="connsiteX71" fmla="*/ 203168 w 4057650"/>
                <a:gd name="connsiteY71" fmla="*/ 1117759 h 4876800"/>
                <a:gd name="connsiteX72" fmla="*/ 352425 w 4057650"/>
                <a:gd name="connsiteY72" fmla="*/ 983647 h 4876800"/>
                <a:gd name="connsiteX73" fmla="*/ 478250 w 4057650"/>
                <a:gd name="connsiteY73" fmla="*/ 884587 h 4876800"/>
                <a:gd name="connsiteX74" fmla="*/ 575501 w 4057650"/>
                <a:gd name="connsiteY74" fmla="*/ 756380 h 4876800"/>
                <a:gd name="connsiteX75" fmla="*/ 711232 w 4057650"/>
                <a:gd name="connsiteY75" fmla="*/ 609600 h 4876800"/>
                <a:gd name="connsiteX76" fmla="*/ 1005745 w 4057650"/>
                <a:gd name="connsiteY76" fmla="*/ 223456 h 4876800"/>
                <a:gd name="connsiteX77" fmla="*/ 1222439 w 4057650"/>
                <a:gd name="connsiteY77" fmla="*/ 532829 h 4876800"/>
                <a:gd name="connsiteX78" fmla="*/ 1288161 w 4057650"/>
                <a:gd name="connsiteY78" fmla="*/ 604266 h 4876800"/>
                <a:gd name="connsiteX79" fmla="*/ 1524000 w 4057650"/>
                <a:gd name="connsiteY79" fmla="*/ 914400 h 4876800"/>
                <a:gd name="connsiteX80" fmla="*/ 1524000 w 4057650"/>
                <a:gd name="connsiteY80" fmla="*/ 1930432 h 4876800"/>
                <a:gd name="connsiteX81" fmla="*/ 2080832 w 4057650"/>
                <a:gd name="connsiteY81" fmla="*/ 2645569 h 4876800"/>
                <a:gd name="connsiteX82" fmla="*/ 2264950 w 4057650"/>
                <a:gd name="connsiteY82" fmla="*/ 2815019 h 4876800"/>
                <a:gd name="connsiteX83" fmla="*/ 2391728 w 4057650"/>
                <a:gd name="connsiteY83" fmla="*/ 2931128 h 4876800"/>
                <a:gd name="connsiteX84" fmla="*/ 2844737 w 4057650"/>
                <a:gd name="connsiteY84" fmla="*/ 3759232 h 4876800"/>
                <a:gd name="connsiteX85" fmla="*/ 2844737 w 4057650"/>
                <a:gd name="connsiteY85" fmla="*/ 4165664 h 4876800"/>
                <a:gd name="connsiteX86" fmla="*/ 2336768 w 4057650"/>
                <a:gd name="connsiteY86" fmla="*/ 467363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moveTo>
                    <a:pt x="2336768" y="4673632"/>
                  </a:moveTo>
                  <a:lnTo>
                    <a:pt x="1422368" y="4673632"/>
                  </a:lnTo>
                  <a:lnTo>
                    <a:pt x="1422368" y="4572000"/>
                  </a:lnTo>
                  <a:cubicBezTo>
                    <a:pt x="1422368" y="4515993"/>
                    <a:pt x="1467993" y="4470368"/>
                    <a:pt x="1524000" y="4470368"/>
                  </a:cubicBezTo>
                  <a:lnTo>
                    <a:pt x="1727168" y="4470368"/>
                  </a:lnTo>
                  <a:cubicBezTo>
                    <a:pt x="1768221" y="4470368"/>
                    <a:pt x="1805368" y="4445604"/>
                    <a:pt x="1820989" y="4407694"/>
                  </a:cubicBezTo>
                  <a:cubicBezTo>
                    <a:pt x="1836611" y="4369784"/>
                    <a:pt x="1827943" y="4325970"/>
                    <a:pt x="1798987" y="4296918"/>
                  </a:cubicBezTo>
                  <a:lnTo>
                    <a:pt x="1595818" y="4093750"/>
                  </a:lnTo>
                  <a:cubicBezTo>
                    <a:pt x="1386459" y="3884200"/>
                    <a:pt x="1401985" y="3696462"/>
                    <a:pt x="1451991" y="3575780"/>
                  </a:cubicBezTo>
                  <a:cubicBezTo>
                    <a:pt x="1528572" y="3390614"/>
                    <a:pt x="1734407" y="3251168"/>
                    <a:pt x="1930432" y="3251168"/>
                  </a:cubicBezTo>
                  <a:cubicBezTo>
                    <a:pt x="1986629" y="3251168"/>
                    <a:pt x="2032064" y="3205734"/>
                    <a:pt x="2032064" y="3149537"/>
                  </a:cubicBezTo>
                  <a:cubicBezTo>
                    <a:pt x="2032064" y="3093339"/>
                    <a:pt x="1986534" y="3048000"/>
                    <a:pt x="1930432" y="3048000"/>
                  </a:cubicBezTo>
                  <a:cubicBezTo>
                    <a:pt x="1652397" y="3048000"/>
                    <a:pt x="1372267" y="3237357"/>
                    <a:pt x="1264253" y="3498056"/>
                  </a:cubicBezTo>
                  <a:cubicBezTo>
                    <a:pt x="1161669" y="3745897"/>
                    <a:pt x="1230154" y="4015359"/>
                    <a:pt x="1452182" y="4237482"/>
                  </a:cubicBezTo>
                  <a:lnTo>
                    <a:pt x="1484567" y="4269867"/>
                  </a:lnTo>
                  <a:cubicBezTo>
                    <a:pt x="1335119" y="4289203"/>
                    <a:pt x="1219200" y="4417409"/>
                    <a:pt x="1219200" y="4572000"/>
                  </a:cubicBezTo>
                  <a:lnTo>
                    <a:pt x="1219200" y="4673632"/>
                  </a:lnTo>
                  <a:lnTo>
                    <a:pt x="609600" y="4673632"/>
                  </a:lnTo>
                  <a:lnTo>
                    <a:pt x="609600" y="4572000"/>
                  </a:lnTo>
                  <a:cubicBezTo>
                    <a:pt x="609600" y="4515993"/>
                    <a:pt x="655225" y="4470368"/>
                    <a:pt x="711232" y="4470368"/>
                  </a:cubicBezTo>
                  <a:lnTo>
                    <a:pt x="914400" y="4470368"/>
                  </a:lnTo>
                  <a:cubicBezTo>
                    <a:pt x="970598" y="4470368"/>
                    <a:pt x="1016032" y="4424934"/>
                    <a:pt x="1016032" y="4368737"/>
                  </a:cubicBezTo>
                  <a:lnTo>
                    <a:pt x="1016032" y="3352800"/>
                  </a:lnTo>
                  <a:cubicBezTo>
                    <a:pt x="1016032" y="3336512"/>
                    <a:pt x="1012031" y="3320224"/>
                    <a:pt x="1004507" y="3305747"/>
                  </a:cubicBezTo>
                  <a:cubicBezTo>
                    <a:pt x="951167" y="3203543"/>
                    <a:pt x="812768" y="2902934"/>
                    <a:pt x="812768" y="2743200"/>
                  </a:cubicBezTo>
                  <a:cubicBezTo>
                    <a:pt x="812768" y="2478691"/>
                    <a:pt x="876110" y="2373344"/>
                    <a:pt x="931831" y="2280285"/>
                  </a:cubicBezTo>
                  <a:cubicBezTo>
                    <a:pt x="973074" y="2211419"/>
                    <a:pt x="1015937" y="2140172"/>
                    <a:pt x="1015937" y="2032064"/>
                  </a:cubicBezTo>
                  <a:lnTo>
                    <a:pt x="1015937" y="1980057"/>
                  </a:lnTo>
                  <a:cubicBezTo>
                    <a:pt x="1016127" y="1752029"/>
                    <a:pt x="1016127" y="1637538"/>
                    <a:pt x="983171" y="1557147"/>
                  </a:cubicBezTo>
                  <a:cubicBezTo>
                    <a:pt x="927830" y="1422368"/>
                    <a:pt x="797433" y="1422368"/>
                    <a:pt x="711137" y="1422368"/>
                  </a:cubicBezTo>
                  <a:cubicBezTo>
                    <a:pt x="551974" y="1422368"/>
                    <a:pt x="203359" y="1345597"/>
                    <a:pt x="203168" y="1117759"/>
                  </a:cubicBezTo>
                  <a:cubicBezTo>
                    <a:pt x="207169" y="1086612"/>
                    <a:pt x="305181" y="1017175"/>
                    <a:pt x="352425" y="983647"/>
                  </a:cubicBezTo>
                  <a:cubicBezTo>
                    <a:pt x="400622" y="949547"/>
                    <a:pt x="446532" y="916400"/>
                    <a:pt x="478250" y="884587"/>
                  </a:cubicBezTo>
                  <a:cubicBezTo>
                    <a:pt x="513779" y="849059"/>
                    <a:pt x="543782" y="804005"/>
                    <a:pt x="575501" y="756380"/>
                  </a:cubicBezTo>
                  <a:cubicBezTo>
                    <a:pt x="614363" y="697897"/>
                    <a:pt x="673322" y="609600"/>
                    <a:pt x="711232" y="609600"/>
                  </a:cubicBezTo>
                  <a:cubicBezTo>
                    <a:pt x="893636" y="609600"/>
                    <a:pt x="978313" y="394907"/>
                    <a:pt x="1005745" y="223456"/>
                  </a:cubicBezTo>
                  <a:cubicBezTo>
                    <a:pt x="1159574" y="294513"/>
                    <a:pt x="1221677" y="530066"/>
                    <a:pt x="1222439" y="532829"/>
                  </a:cubicBezTo>
                  <a:cubicBezTo>
                    <a:pt x="1230821" y="565976"/>
                    <a:pt x="1255967" y="593122"/>
                    <a:pt x="1288161" y="604266"/>
                  </a:cubicBezTo>
                  <a:cubicBezTo>
                    <a:pt x="1297781" y="607600"/>
                    <a:pt x="1524000" y="688562"/>
                    <a:pt x="1524000" y="914400"/>
                  </a:cubicBezTo>
                  <a:lnTo>
                    <a:pt x="1524000" y="1930432"/>
                  </a:lnTo>
                  <a:cubicBezTo>
                    <a:pt x="1524000" y="2132838"/>
                    <a:pt x="1765268" y="2364200"/>
                    <a:pt x="2080832" y="2645569"/>
                  </a:cubicBezTo>
                  <a:cubicBezTo>
                    <a:pt x="2151698" y="2708910"/>
                    <a:pt x="2216563" y="2766632"/>
                    <a:pt x="2264950" y="2815019"/>
                  </a:cubicBezTo>
                  <a:cubicBezTo>
                    <a:pt x="2302288" y="2852357"/>
                    <a:pt x="2345531" y="2890457"/>
                    <a:pt x="2391728" y="2931128"/>
                  </a:cubicBezTo>
                  <a:cubicBezTo>
                    <a:pt x="2604040" y="3117628"/>
                    <a:pt x="2844737" y="3329178"/>
                    <a:pt x="2844737" y="3759232"/>
                  </a:cubicBezTo>
                  <a:lnTo>
                    <a:pt x="2844737" y="4165664"/>
                  </a:lnTo>
                  <a:cubicBezTo>
                    <a:pt x="2844832" y="4445794"/>
                    <a:pt x="2616994" y="4673632"/>
                    <a:pt x="2336768" y="4673632"/>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12B7801-B727-4A6A-9C9A-9E75B9334439}"/>
                </a:ext>
              </a:extLst>
            </p:cNvPr>
            <p:cNvSpPr/>
            <p:nvPr/>
          </p:nvSpPr>
          <p:spPr>
            <a:xfrm>
              <a:off x="4672012" y="1803368"/>
              <a:ext cx="304800" cy="200025"/>
            </a:xfrm>
            <a:custGeom>
              <a:avLst/>
              <a:gdLst>
                <a:gd name="connsiteX0" fmla="*/ 203168 w 304800"/>
                <a:gd name="connsiteY0" fmla="*/ 0 h 200025"/>
                <a:gd name="connsiteX1" fmla="*/ 101632 w 304800"/>
                <a:gd name="connsiteY1" fmla="*/ 0 h 200025"/>
                <a:gd name="connsiteX2" fmla="*/ 0 w 304800"/>
                <a:gd name="connsiteY2" fmla="*/ 101632 h 200025"/>
                <a:gd name="connsiteX3" fmla="*/ 101632 w 304800"/>
                <a:gd name="connsiteY3" fmla="*/ 203263 h 200025"/>
                <a:gd name="connsiteX4" fmla="*/ 203263 w 304800"/>
                <a:gd name="connsiteY4" fmla="*/ 203263 h 200025"/>
                <a:gd name="connsiteX5" fmla="*/ 304800 w 304800"/>
                <a:gd name="connsiteY5" fmla="*/ 101632 h 200025"/>
                <a:gd name="connsiteX6" fmla="*/ 203168 w 304800"/>
                <a:gd name="connsiteY6"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0025">
                  <a:moveTo>
                    <a:pt x="203168" y="0"/>
                  </a:moveTo>
                  <a:lnTo>
                    <a:pt x="101632" y="0"/>
                  </a:lnTo>
                  <a:cubicBezTo>
                    <a:pt x="45434" y="0"/>
                    <a:pt x="0" y="45434"/>
                    <a:pt x="0" y="101632"/>
                  </a:cubicBezTo>
                  <a:cubicBezTo>
                    <a:pt x="0" y="157829"/>
                    <a:pt x="45434" y="203263"/>
                    <a:pt x="101632" y="203263"/>
                  </a:cubicBezTo>
                  <a:lnTo>
                    <a:pt x="203263" y="203263"/>
                  </a:lnTo>
                  <a:cubicBezTo>
                    <a:pt x="259366" y="203263"/>
                    <a:pt x="304800" y="157829"/>
                    <a:pt x="304800" y="101632"/>
                  </a:cubicBezTo>
                  <a:cubicBezTo>
                    <a:pt x="304800" y="45434"/>
                    <a:pt x="259366" y="0"/>
                    <a:pt x="203168" y="0"/>
                  </a:cubicBezTo>
                  <a:close/>
                </a:path>
              </a:pathLst>
            </a:custGeom>
            <a:grpFill/>
            <a:ln w="9525" cap="flat">
              <a:noFill/>
              <a:prstDash val="solid"/>
              <a:miter/>
            </a:ln>
          </p:spPr>
          <p:txBody>
            <a:bodyPr rtlCol="0" anchor="ctr"/>
            <a:lstStyle/>
            <a:p>
              <a:endParaRPr lang="en-US"/>
            </a:p>
          </p:txBody>
        </p:sp>
      </p:grpSp>
      <p:graphicFrame>
        <p:nvGraphicFramePr>
          <p:cNvPr id="150" name="Chart 149">
            <a:extLst>
              <a:ext uri="{FF2B5EF4-FFF2-40B4-BE49-F238E27FC236}">
                <a16:creationId xmlns:a16="http://schemas.microsoft.com/office/drawing/2014/main" id="{22AE83ED-DAF7-4100-B309-3DC6921FF373}"/>
              </a:ext>
            </a:extLst>
          </p:cNvPr>
          <p:cNvGraphicFramePr/>
          <p:nvPr>
            <p:extLst>
              <p:ext uri="{D42A27DB-BD31-4B8C-83A1-F6EECF244321}">
                <p14:modId xmlns:p14="http://schemas.microsoft.com/office/powerpoint/2010/main" val="240033667"/>
              </p:ext>
            </p:extLst>
          </p:nvPr>
        </p:nvGraphicFramePr>
        <p:xfrm>
          <a:off x="3812729" y="4223311"/>
          <a:ext cx="3515876" cy="1556236"/>
        </p:xfrm>
        <a:graphic>
          <a:graphicData uri="http://schemas.openxmlformats.org/drawingml/2006/chart">
            <c:chart xmlns:c="http://schemas.openxmlformats.org/drawingml/2006/chart" xmlns:r="http://schemas.openxmlformats.org/officeDocument/2006/relationships" r:id="rId5"/>
          </a:graphicData>
        </a:graphic>
      </p:graphicFrame>
      <p:sp>
        <p:nvSpPr>
          <p:cNvPr id="116" name="Text Placeholder 1">
            <a:extLst>
              <a:ext uri="{FF2B5EF4-FFF2-40B4-BE49-F238E27FC236}">
                <a16:creationId xmlns:a16="http://schemas.microsoft.com/office/drawing/2014/main" id="{2A08963F-DDB1-449C-B9FB-8DF830FCA970}"/>
              </a:ext>
            </a:extLst>
          </p:cNvPr>
          <p:cNvSpPr>
            <a:spLocks noGrp="1"/>
          </p:cNvSpPr>
          <p:nvPr>
            <p:ph type="body" sz="quarter" idx="15"/>
          </p:nvPr>
        </p:nvSpPr>
        <p:spPr>
          <a:xfrm>
            <a:off x="407987" y="765175"/>
            <a:ext cx="11376025" cy="719138"/>
          </a:xfrm>
        </p:spPr>
        <p:txBody>
          <a:bodyPr/>
          <a:lstStyle/>
          <a:p>
            <a:r>
              <a:rPr lang="nl-BE" dirty="0"/>
              <a:t>Vlaamse kattenbaasjes van niet gesteriliseerde katten zijn minder vaak 55+’ers en hebben vaker meerdere katten. </a:t>
            </a:r>
          </a:p>
        </p:txBody>
      </p:sp>
      <p:graphicFrame>
        <p:nvGraphicFramePr>
          <p:cNvPr id="124" name="Chart 123">
            <a:extLst>
              <a:ext uri="{FF2B5EF4-FFF2-40B4-BE49-F238E27FC236}">
                <a16:creationId xmlns:a16="http://schemas.microsoft.com/office/drawing/2014/main" id="{F6BAD276-80B8-4AD6-9657-3C30ADD394E3}"/>
              </a:ext>
            </a:extLst>
          </p:cNvPr>
          <p:cNvGraphicFramePr/>
          <p:nvPr>
            <p:extLst>
              <p:ext uri="{D42A27DB-BD31-4B8C-83A1-F6EECF244321}">
                <p14:modId xmlns:p14="http://schemas.microsoft.com/office/powerpoint/2010/main" val="3805960329"/>
              </p:ext>
            </p:extLst>
          </p:nvPr>
        </p:nvGraphicFramePr>
        <p:xfrm>
          <a:off x="966643" y="4262142"/>
          <a:ext cx="3515876" cy="1580560"/>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3D5B2846-0927-4D83-A125-84E9FA4B5B45}"/>
              </a:ext>
            </a:extLst>
          </p:cNvPr>
          <p:cNvSpPr txBox="1"/>
          <p:nvPr/>
        </p:nvSpPr>
        <p:spPr>
          <a:xfrm>
            <a:off x="407986" y="1248215"/>
            <a:ext cx="4967707" cy="184666"/>
          </a:xfrm>
          <a:prstGeom prst="rect">
            <a:avLst/>
          </a:prstGeom>
        </p:spPr>
        <p:txBody>
          <a:bodyPr vert="horz" wrap="none" lIns="0" tIns="0" rIns="0" bIns="0" rtlCol="0">
            <a:spAutoFit/>
          </a:bodyPr>
          <a:lstStyle/>
          <a:p>
            <a:pPr algn="l"/>
            <a:r>
              <a:rPr lang="nl-BE" sz="1200" dirty="0">
                <a:solidFill>
                  <a:schemeClr val="bg2"/>
                </a:solidFill>
              </a:rPr>
              <a:t>*Deze kattenbaasjes vertegenwoordigen 8% van de katten in Vlaanderen</a:t>
            </a:r>
          </a:p>
        </p:txBody>
      </p:sp>
    </p:spTree>
    <p:extLst>
      <p:ext uri="{BB962C8B-B14F-4D97-AF65-F5344CB8AC3E}">
        <p14:creationId xmlns:p14="http://schemas.microsoft.com/office/powerpoint/2010/main" val="1220429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457859313"/>
              </p:ext>
            </p:extLst>
          </p:nvPr>
        </p:nvGraphicFramePr>
        <p:xfrm>
          <a:off x="407987" y="2133600"/>
          <a:ext cx="8100000" cy="3778944"/>
        </p:xfrm>
        <a:graphic>
          <a:graphicData uri="http://schemas.openxmlformats.org/drawingml/2006/table">
            <a:tbl>
              <a:tblPr firstRow="1" bandRow="1">
                <a:tableStyleId>{2D5ABB26-0587-4C30-8999-92F81FD0307C}</a:tableStyleId>
              </a:tblPr>
              <a:tblGrid>
                <a:gridCol w="1350000">
                  <a:extLst>
                    <a:ext uri="{9D8B030D-6E8A-4147-A177-3AD203B41FA5}">
                      <a16:colId xmlns:a16="http://schemas.microsoft.com/office/drawing/2014/main" val="943016155"/>
                    </a:ext>
                  </a:extLst>
                </a:gridCol>
                <a:gridCol w="1350000">
                  <a:extLst>
                    <a:ext uri="{9D8B030D-6E8A-4147-A177-3AD203B41FA5}">
                      <a16:colId xmlns:a16="http://schemas.microsoft.com/office/drawing/2014/main" val="2434802137"/>
                    </a:ext>
                  </a:extLst>
                </a:gridCol>
                <a:gridCol w="1350000">
                  <a:extLst>
                    <a:ext uri="{9D8B030D-6E8A-4147-A177-3AD203B41FA5}">
                      <a16:colId xmlns:a16="http://schemas.microsoft.com/office/drawing/2014/main" val="2122862085"/>
                    </a:ext>
                  </a:extLst>
                </a:gridCol>
                <a:gridCol w="1350000">
                  <a:extLst>
                    <a:ext uri="{9D8B030D-6E8A-4147-A177-3AD203B41FA5}">
                      <a16:colId xmlns:a16="http://schemas.microsoft.com/office/drawing/2014/main" val="1697133859"/>
                    </a:ext>
                  </a:extLst>
                </a:gridCol>
                <a:gridCol w="1350000">
                  <a:extLst>
                    <a:ext uri="{9D8B030D-6E8A-4147-A177-3AD203B41FA5}">
                      <a16:colId xmlns:a16="http://schemas.microsoft.com/office/drawing/2014/main" val="3284691455"/>
                    </a:ext>
                  </a:extLst>
                </a:gridCol>
                <a:gridCol w="1350000">
                  <a:extLst>
                    <a:ext uri="{9D8B030D-6E8A-4147-A177-3AD203B41FA5}">
                      <a16:colId xmlns:a16="http://schemas.microsoft.com/office/drawing/2014/main" val="268968464"/>
                    </a:ext>
                  </a:extLst>
                </a:gridCol>
              </a:tblGrid>
              <a:tr h="3778944">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437572506"/>
                  </a:ext>
                </a:extLst>
              </a:tr>
            </a:tbl>
          </a:graphicData>
        </a:graphic>
      </p:graphicFrame>
      <p:graphicFrame>
        <p:nvGraphicFramePr>
          <p:cNvPr id="47" name="Chart 46">
            <a:extLst>
              <a:ext uri="{FF2B5EF4-FFF2-40B4-BE49-F238E27FC236}">
                <a16:creationId xmlns:a16="http://schemas.microsoft.com/office/drawing/2014/main" id="{5BF8F159-030A-4428-A14A-C3C1D77E7797}"/>
              </a:ext>
            </a:extLst>
          </p:cNvPr>
          <p:cNvGraphicFramePr/>
          <p:nvPr>
            <p:extLst>
              <p:ext uri="{D42A27DB-BD31-4B8C-83A1-F6EECF244321}">
                <p14:modId xmlns:p14="http://schemas.microsoft.com/office/powerpoint/2010/main" val="4043497859"/>
              </p:ext>
            </p:extLst>
          </p:nvPr>
        </p:nvGraphicFramePr>
        <p:xfrm>
          <a:off x="407988" y="2133599"/>
          <a:ext cx="8099999" cy="399573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33% van de Vlaamse kattenbaasjes is akkoord met de stelling ‘een kattin één keer in haar leven een nestje moet hebben’. Vrouwen en kattenbaasjes tussen de 35 en 44 jaar zijn significant vaker niet akkoord met de stelling.</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nl-BE" dirty="0"/>
              <a:t>Basis:	Totale steekproef Vlaanderen (n=527)</a:t>
            </a:r>
          </a:p>
          <a:p>
            <a:r>
              <a:rPr lang="nl-BE" dirty="0"/>
              <a:t>Vraag:	</a:t>
            </a:r>
            <a:r>
              <a:rPr lang="nl-NL" dirty="0"/>
              <a:t>Q10b. In welke mate bent u akkoord met de stelling: </a:t>
            </a:r>
          </a:p>
          <a:p>
            <a:r>
              <a:rPr lang="nl-NL" dirty="0"/>
              <a:t>	“het is voor een kattin beter om eenmaal in haar leven een nestje te hebben en na haar eerste nestje pas te laten steriliseren”?</a:t>
            </a:r>
            <a:br>
              <a:rPr lang="nl-NL" dirty="0"/>
            </a:br>
            <a:r>
              <a:rPr lang="nl-NL" dirty="0"/>
              <a:t>ABCD:	95% significantie niveau </a:t>
            </a:r>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16</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cap="none" dirty="0"/>
              <a:t>Stelling ‘kattinnen moeten minstens één keer in hun leven een nestje hebben’</a:t>
            </a:r>
            <a:endParaRPr lang="nl-BE" dirty="0"/>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1734483721"/>
              </p:ext>
            </p:extLst>
          </p:nvPr>
        </p:nvGraphicFramePr>
        <p:xfrm>
          <a:off x="407987" y="1484313"/>
          <a:ext cx="8100000" cy="647964"/>
        </p:xfrm>
        <a:graphic>
          <a:graphicData uri="http://schemas.openxmlformats.org/drawingml/2006/table">
            <a:tbl>
              <a:tblPr firstRow="1" bandRow="1">
                <a:tableStyleId>{2D5ABB26-0587-4C30-8999-92F81FD0307C}</a:tableStyleId>
              </a:tblPr>
              <a:tblGrid>
                <a:gridCol w="1350000">
                  <a:extLst>
                    <a:ext uri="{9D8B030D-6E8A-4147-A177-3AD203B41FA5}">
                      <a16:colId xmlns:a16="http://schemas.microsoft.com/office/drawing/2014/main" val="2820400169"/>
                    </a:ext>
                  </a:extLst>
                </a:gridCol>
                <a:gridCol w="1350000">
                  <a:extLst>
                    <a:ext uri="{9D8B030D-6E8A-4147-A177-3AD203B41FA5}">
                      <a16:colId xmlns:a16="http://schemas.microsoft.com/office/drawing/2014/main" val="3982777495"/>
                    </a:ext>
                  </a:extLst>
                </a:gridCol>
                <a:gridCol w="1350000">
                  <a:extLst>
                    <a:ext uri="{9D8B030D-6E8A-4147-A177-3AD203B41FA5}">
                      <a16:colId xmlns:a16="http://schemas.microsoft.com/office/drawing/2014/main" val="1862583230"/>
                    </a:ext>
                  </a:extLst>
                </a:gridCol>
                <a:gridCol w="1350000">
                  <a:extLst>
                    <a:ext uri="{9D8B030D-6E8A-4147-A177-3AD203B41FA5}">
                      <a16:colId xmlns:a16="http://schemas.microsoft.com/office/drawing/2014/main" val="450764744"/>
                    </a:ext>
                  </a:extLst>
                </a:gridCol>
                <a:gridCol w="1350000">
                  <a:extLst>
                    <a:ext uri="{9D8B030D-6E8A-4147-A177-3AD203B41FA5}">
                      <a16:colId xmlns:a16="http://schemas.microsoft.com/office/drawing/2014/main" val="4131079781"/>
                    </a:ext>
                  </a:extLst>
                </a:gridCol>
                <a:gridCol w="1350000">
                  <a:extLst>
                    <a:ext uri="{9D8B030D-6E8A-4147-A177-3AD203B41FA5}">
                      <a16:colId xmlns:a16="http://schemas.microsoft.com/office/drawing/2014/main" val="288863513"/>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5">
                  <a:txBody>
                    <a:bodyPr/>
                    <a:lstStyle/>
                    <a:p>
                      <a:pPr marL="0" algn="l" defTabSz="914400" rtl="0" eaLnBrk="1" latinLnBrk="0" hangingPunct="1"/>
                      <a:r>
                        <a:rPr lang="en-US" sz="1200" b="0" kern="1200" dirty="0">
                          <a:solidFill>
                            <a:schemeClr val="bg1"/>
                          </a:solidFill>
                          <a:latin typeface="+mj-lt"/>
                          <a:ea typeface="+mn-ea"/>
                          <a:cs typeface="+mn-cs"/>
                        </a:rPr>
                        <a:t>LEEFTIJD KATTENBAASJES</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18-24 JAAR</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25-34 JAAR</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35-44 JAAR</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45-54 JAAR</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accent1"/>
                          </a:solidFill>
                          <a:latin typeface="+mn-lt"/>
                        </a:rPr>
                        <a:t>55+ JAAR</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(n=527)</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0" dirty="0">
                          <a:solidFill>
                            <a:schemeClr val="tx1">
                              <a:lumMod val="50000"/>
                              <a:lumOff val="50000"/>
                            </a:schemeClr>
                          </a:solidFill>
                          <a:latin typeface="+mn-lt"/>
                        </a:rPr>
                        <a:t>(n=75)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(n=120) – (B)</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(n=98) – (C)</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(n=133) – (D)</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(n=101) – (E)</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sp>
        <p:nvSpPr>
          <p:cNvPr id="36" name="Rectangle 35">
            <a:extLst>
              <a:ext uri="{FF2B5EF4-FFF2-40B4-BE49-F238E27FC236}">
                <a16:creationId xmlns:a16="http://schemas.microsoft.com/office/drawing/2014/main" id="{B5729F6D-F3D8-4479-B798-112E57CC0AB5}"/>
              </a:ext>
            </a:extLst>
          </p:cNvPr>
          <p:cNvSpPr>
            <a:spLocks/>
          </p:cNvSpPr>
          <p:nvPr/>
        </p:nvSpPr>
        <p:spPr>
          <a:xfrm>
            <a:off x="1394554"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33</a:t>
            </a:r>
          </a:p>
        </p:txBody>
      </p:sp>
      <p:sp>
        <p:nvSpPr>
          <p:cNvPr id="43" name="Rectangle 42">
            <a:extLst>
              <a:ext uri="{FF2B5EF4-FFF2-40B4-BE49-F238E27FC236}">
                <a16:creationId xmlns:a16="http://schemas.microsoft.com/office/drawing/2014/main" id="{58AD2D09-9C4A-4D5E-916D-B79E47DF636E}"/>
              </a:ext>
            </a:extLst>
          </p:cNvPr>
          <p:cNvSpPr>
            <a:spLocks/>
          </p:cNvSpPr>
          <p:nvPr/>
        </p:nvSpPr>
        <p:spPr>
          <a:xfrm>
            <a:off x="1394554"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23</a:t>
            </a:r>
          </a:p>
        </p:txBody>
      </p:sp>
      <p:sp>
        <p:nvSpPr>
          <p:cNvPr id="48" name="Rectangle 47">
            <a:extLst>
              <a:ext uri="{FF2B5EF4-FFF2-40B4-BE49-F238E27FC236}">
                <a16:creationId xmlns:a16="http://schemas.microsoft.com/office/drawing/2014/main" id="{515A940E-5E22-440D-BEFC-50880F1F5CD2}"/>
              </a:ext>
            </a:extLst>
          </p:cNvPr>
          <p:cNvSpPr>
            <a:spLocks/>
          </p:cNvSpPr>
          <p:nvPr/>
        </p:nvSpPr>
        <p:spPr>
          <a:xfrm>
            <a:off x="8146937"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31</a:t>
            </a:r>
          </a:p>
        </p:txBody>
      </p:sp>
      <p:sp>
        <p:nvSpPr>
          <p:cNvPr id="49" name="Rectangle 48">
            <a:extLst>
              <a:ext uri="{FF2B5EF4-FFF2-40B4-BE49-F238E27FC236}">
                <a16:creationId xmlns:a16="http://schemas.microsoft.com/office/drawing/2014/main" id="{03964570-14E4-42CA-AC0A-9AA414FDDD93}"/>
              </a:ext>
            </a:extLst>
          </p:cNvPr>
          <p:cNvSpPr>
            <a:spLocks/>
          </p:cNvSpPr>
          <p:nvPr/>
        </p:nvSpPr>
        <p:spPr>
          <a:xfrm>
            <a:off x="8146937"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23</a:t>
            </a:r>
          </a:p>
        </p:txBody>
      </p:sp>
      <p:sp>
        <p:nvSpPr>
          <p:cNvPr id="50" name="Rectangle 49">
            <a:extLst>
              <a:ext uri="{FF2B5EF4-FFF2-40B4-BE49-F238E27FC236}">
                <a16:creationId xmlns:a16="http://schemas.microsoft.com/office/drawing/2014/main" id="{B5866B4F-2880-48C7-A596-4F1FFD646E73}"/>
              </a:ext>
            </a:extLst>
          </p:cNvPr>
          <p:cNvSpPr>
            <a:spLocks/>
          </p:cNvSpPr>
          <p:nvPr/>
        </p:nvSpPr>
        <p:spPr>
          <a:xfrm>
            <a:off x="5445985"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26</a:t>
            </a:r>
          </a:p>
        </p:txBody>
      </p:sp>
      <p:sp>
        <p:nvSpPr>
          <p:cNvPr id="51" name="Rectangle 50">
            <a:extLst>
              <a:ext uri="{FF2B5EF4-FFF2-40B4-BE49-F238E27FC236}">
                <a16:creationId xmlns:a16="http://schemas.microsoft.com/office/drawing/2014/main" id="{A30E29DA-CCE6-484A-B04B-A49B0600E867}"/>
              </a:ext>
            </a:extLst>
          </p:cNvPr>
          <p:cNvSpPr>
            <a:spLocks/>
          </p:cNvSpPr>
          <p:nvPr/>
        </p:nvSpPr>
        <p:spPr>
          <a:xfrm>
            <a:off x="5445985"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30</a:t>
            </a:r>
          </a:p>
        </p:txBody>
      </p:sp>
      <p:sp>
        <p:nvSpPr>
          <p:cNvPr id="52" name="Rectangle 51">
            <a:extLst>
              <a:ext uri="{FF2B5EF4-FFF2-40B4-BE49-F238E27FC236}">
                <a16:creationId xmlns:a16="http://schemas.microsoft.com/office/drawing/2014/main" id="{B09498EE-19B5-4BC2-8E79-86A43F7A170D}"/>
              </a:ext>
            </a:extLst>
          </p:cNvPr>
          <p:cNvSpPr>
            <a:spLocks/>
          </p:cNvSpPr>
          <p:nvPr/>
        </p:nvSpPr>
        <p:spPr>
          <a:xfrm>
            <a:off x="6796462"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43</a:t>
            </a:r>
          </a:p>
        </p:txBody>
      </p:sp>
      <p:sp>
        <p:nvSpPr>
          <p:cNvPr id="53" name="Rectangle 52">
            <a:extLst>
              <a:ext uri="{FF2B5EF4-FFF2-40B4-BE49-F238E27FC236}">
                <a16:creationId xmlns:a16="http://schemas.microsoft.com/office/drawing/2014/main" id="{E27DD213-24CA-46CC-9645-976C691C7B9F}"/>
              </a:ext>
            </a:extLst>
          </p:cNvPr>
          <p:cNvSpPr>
            <a:spLocks/>
          </p:cNvSpPr>
          <p:nvPr/>
        </p:nvSpPr>
        <p:spPr>
          <a:xfrm>
            <a:off x="6796462"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18</a:t>
            </a:r>
          </a:p>
        </p:txBody>
      </p:sp>
      <p:sp>
        <p:nvSpPr>
          <p:cNvPr id="54" name="Rectangle 53">
            <a:extLst>
              <a:ext uri="{FF2B5EF4-FFF2-40B4-BE49-F238E27FC236}">
                <a16:creationId xmlns:a16="http://schemas.microsoft.com/office/drawing/2014/main" id="{D7B1B1B2-C357-44E5-92BA-259735218434}"/>
              </a:ext>
            </a:extLst>
          </p:cNvPr>
          <p:cNvSpPr>
            <a:spLocks/>
          </p:cNvSpPr>
          <p:nvPr/>
        </p:nvSpPr>
        <p:spPr>
          <a:xfrm>
            <a:off x="4095508"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33</a:t>
            </a:r>
          </a:p>
        </p:txBody>
      </p:sp>
      <p:sp>
        <p:nvSpPr>
          <p:cNvPr id="55" name="Rectangle 54">
            <a:extLst>
              <a:ext uri="{FF2B5EF4-FFF2-40B4-BE49-F238E27FC236}">
                <a16:creationId xmlns:a16="http://schemas.microsoft.com/office/drawing/2014/main" id="{F057BE0B-0F31-4C66-B19B-4515A21158BD}"/>
              </a:ext>
            </a:extLst>
          </p:cNvPr>
          <p:cNvSpPr>
            <a:spLocks/>
          </p:cNvSpPr>
          <p:nvPr/>
        </p:nvSpPr>
        <p:spPr>
          <a:xfrm>
            <a:off x="4095508"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20</a:t>
            </a:r>
          </a:p>
        </p:txBody>
      </p:sp>
      <p:sp>
        <p:nvSpPr>
          <p:cNvPr id="56" name="Rectangle 55">
            <a:extLst>
              <a:ext uri="{FF2B5EF4-FFF2-40B4-BE49-F238E27FC236}">
                <a16:creationId xmlns:a16="http://schemas.microsoft.com/office/drawing/2014/main" id="{A9317B14-45F0-4431-BC40-45767156B02B}"/>
              </a:ext>
            </a:extLst>
          </p:cNvPr>
          <p:cNvSpPr>
            <a:spLocks/>
          </p:cNvSpPr>
          <p:nvPr/>
        </p:nvSpPr>
        <p:spPr>
          <a:xfrm>
            <a:off x="2745031"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29</a:t>
            </a:r>
          </a:p>
        </p:txBody>
      </p:sp>
      <p:sp>
        <p:nvSpPr>
          <p:cNvPr id="57" name="Rectangle 56">
            <a:extLst>
              <a:ext uri="{FF2B5EF4-FFF2-40B4-BE49-F238E27FC236}">
                <a16:creationId xmlns:a16="http://schemas.microsoft.com/office/drawing/2014/main" id="{B9FC8F60-1DE8-49BF-972F-3FF9C705E0F4}"/>
              </a:ext>
            </a:extLst>
          </p:cNvPr>
          <p:cNvSpPr>
            <a:spLocks/>
          </p:cNvSpPr>
          <p:nvPr/>
        </p:nvSpPr>
        <p:spPr>
          <a:xfrm>
            <a:off x="2745031"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t>24</a:t>
            </a:r>
          </a:p>
        </p:txBody>
      </p:sp>
      <p:sp>
        <p:nvSpPr>
          <p:cNvPr id="59" name="TextBox 58">
            <a:extLst>
              <a:ext uri="{FF2B5EF4-FFF2-40B4-BE49-F238E27FC236}">
                <a16:creationId xmlns:a16="http://schemas.microsoft.com/office/drawing/2014/main" id="{38AB2F6E-1284-46AF-A499-22B8B87ED531}"/>
              </a:ext>
            </a:extLst>
          </p:cNvPr>
          <p:cNvSpPr txBox="1"/>
          <p:nvPr/>
        </p:nvSpPr>
        <p:spPr>
          <a:xfrm>
            <a:off x="6429375" y="2708539"/>
            <a:ext cx="110608" cy="184666"/>
          </a:xfrm>
          <a:prstGeom prst="rect">
            <a:avLst/>
          </a:prstGeom>
        </p:spPr>
        <p:txBody>
          <a:bodyPr vert="horz" wrap="none" lIns="0" tIns="0" rIns="0" bIns="0" rtlCol="0">
            <a:spAutoFit/>
          </a:bodyPr>
          <a:lstStyle/>
          <a:p>
            <a:pPr algn="l"/>
            <a:r>
              <a:rPr lang="en-US" sz="1200" b="1" dirty="0">
                <a:solidFill>
                  <a:schemeClr val="bg1"/>
                </a:solidFill>
              </a:rPr>
              <a:t>A</a:t>
            </a:r>
          </a:p>
        </p:txBody>
      </p:sp>
      <p:sp>
        <p:nvSpPr>
          <p:cNvPr id="60" name="TextBox 59">
            <a:extLst>
              <a:ext uri="{FF2B5EF4-FFF2-40B4-BE49-F238E27FC236}">
                <a16:creationId xmlns:a16="http://schemas.microsoft.com/office/drawing/2014/main" id="{3B157B76-7FE0-4242-8F36-F5451EF29EFA}"/>
              </a:ext>
            </a:extLst>
          </p:cNvPr>
          <p:cNvSpPr txBox="1"/>
          <p:nvPr/>
        </p:nvSpPr>
        <p:spPr>
          <a:xfrm>
            <a:off x="2335471" y="5103839"/>
            <a:ext cx="213200" cy="184666"/>
          </a:xfrm>
          <a:prstGeom prst="rect">
            <a:avLst/>
          </a:prstGeom>
        </p:spPr>
        <p:txBody>
          <a:bodyPr vert="horz" wrap="none" lIns="0" tIns="0" rIns="0" bIns="0" rtlCol="0">
            <a:spAutoFit/>
          </a:bodyPr>
          <a:lstStyle/>
          <a:p>
            <a:pPr algn="l"/>
            <a:r>
              <a:rPr lang="en-US" sz="1200" b="1" dirty="0">
                <a:solidFill>
                  <a:schemeClr val="bg1"/>
                </a:solidFill>
              </a:rPr>
              <a:t>BE</a:t>
            </a:r>
          </a:p>
        </p:txBody>
      </p:sp>
      <p:sp>
        <p:nvSpPr>
          <p:cNvPr id="61" name="TextBox 60">
            <a:extLst>
              <a:ext uri="{FF2B5EF4-FFF2-40B4-BE49-F238E27FC236}">
                <a16:creationId xmlns:a16="http://schemas.microsoft.com/office/drawing/2014/main" id="{BA79F3E4-AC9A-49F7-8098-4E6BC6E3CD41}"/>
              </a:ext>
            </a:extLst>
          </p:cNvPr>
          <p:cNvSpPr txBox="1"/>
          <p:nvPr/>
        </p:nvSpPr>
        <p:spPr>
          <a:xfrm>
            <a:off x="5030952" y="5316641"/>
            <a:ext cx="221214" cy="184666"/>
          </a:xfrm>
          <a:prstGeom prst="rect">
            <a:avLst/>
          </a:prstGeom>
        </p:spPr>
        <p:txBody>
          <a:bodyPr vert="horz" wrap="none" lIns="0" tIns="0" rIns="0" bIns="0" rtlCol="0">
            <a:spAutoFit/>
          </a:bodyPr>
          <a:lstStyle/>
          <a:p>
            <a:pPr algn="l"/>
            <a:r>
              <a:rPr lang="en-US" sz="1200" b="1" dirty="0">
                <a:solidFill>
                  <a:schemeClr val="bg1"/>
                </a:solidFill>
              </a:rPr>
              <a:t>AD</a:t>
            </a:r>
          </a:p>
        </p:txBody>
      </p:sp>
      <p:sp>
        <p:nvSpPr>
          <p:cNvPr id="63" name="TextBox 62">
            <a:extLst>
              <a:ext uri="{FF2B5EF4-FFF2-40B4-BE49-F238E27FC236}">
                <a16:creationId xmlns:a16="http://schemas.microsoft.com/office/drawing/2014/main" id="{A364656D-3643-4FDF-92E7-4BCD84B8D238}"/>
              </a:ext>
            </a:extLst>
          </p:cNvPr>
          <p:cNvSpPr txBox="1"/>
          <p:nvPr/>
        </p:nvSpPr>
        <p:spPr>
          <a:xfrm>
            <a:off x="6912158" y="2533393"/>
            <a:ext cx="110608" cy="184666"/>
          </a:xfrm>
          <a:prstGeom prst="rect">
            <a:avLst/>
          </a:prstGeom>
        </p:spPr>
        <p:txBody>
          <a:bodyPr vert="horz" wrap="none" lIns="0" tIns="0" rIns="0" bIns="0" rtlCol="0">
            <a:spAutoFit/>
          </a:bodyPr>
          <a:lstStyle/>
          <a:p>
            <a:pPr algn="l"/>
            <a:r>
              <a:rPr lang="en-US" sz="1200" b="1" dirty="0">
                <a:solidFill>
                  <a:schemeClr val="tx2"/>
                </a:solidFill>
              </a:rPr>
              <a:t>C</a:t>
            </a:r>
          </a:p>
        </p:txBody>
      </p:sp>
      <p:graphicFrame>
        <p:nvGraphicFramePr>
          <p:cNvPr id="65" name="Table 64">
            <a:extLst>
              <a:ext uri="{FF2B5EF4-FFF2-40B4-BE49-F238E27FC236}">
                <a16:creationId xmlns:a16="http://schemas.microsoft.com/office/drawing/2014/main" id="{2C49A876-E06A-4BC8-AC9B-4705B6A3B314}"/>
              </a:ext>
            </a:extLst>
          </p:cNvPr>
          <p:cNvGraphicFramePr>
            <a:graphicFrameLocks noGrp="1"/>
          </p:cNvGraphicFramePr>
          <p:nvPr>
            <p:extLst>
              <p:ext uri="{D42A27DB-BD31-4B8C-83A1-F6EECF244321}">
                <p14:modId xmlns:p14="http://schemas.microsoft.com/office/powerpoint/2010/main" val="2484293344"/>
              </p:ext>
            </p:extLst>
          </p:nvPr>
        </p:nvGraphicFramePr>
        <p:xfrm>
          <a:off x="9274633" y="2840200"/>
          <a:ext cx="2735699" cy="2209805"/>
        </p:xfrm>
        <a:graphic>
          <a:graphicData uri="http://schemas.openxmlformats.org/drawingml/2006/table">
            <a:tbl>
              <a:tblPr>
                <a:tableStyleId>{2D5ABB26-0587-4C30-8999-92F81FD0307C}</a:tableStyleId>
              </a:tblPr>
              <a:tblGrid>
                <a:gridCol w="377338">
                  <a:extLst>
                    <a:ext uri="{9D8B030D-6E8A-4147-A177-3AD203B41FA5}">
                      <a16:colId xmlns:a16="http://schemas.microsoft.com/office/drawing/2014/main" val="2354454430"/>
                    </a:ext>
                  </a:extLst>
                </a:gridCol>
                <a:gridCol w="2358361">
                  <a:extLst>
                    <a:ext uri="{9D8B030D-6E8A-4147-A177-3AD203B41FA5}">
                      <a16:colId xmlns:a16="http://schemas.microsoft.com/office/drawing/2014/main" val="2015932734"/>
                    </a:ext>
                  </a:extLst>
                </a:gridCol>
              </a:tblGrid>
              <a:tr h="441961">
                <a:tc>
                  <a:txBody>
                    <a:bodyPr/>
                    <a:lstStyle/>
                    <a:p>
                      <a:pPr algn="r"/>
                      <a:r>
                        <a:rPr lang="nl-BE" sz="1200" noProof="0">
                          <a:solidFill>
                            <a:schemeClr val="tx2">
                              <a:lumMod val="75000"/>
                            </a:schemeClr>
                          </a:solidFill>
                          <a:latin typeface="+mn-lt"/>
                          <a:sym typeface="Wingdings 2" panose="05020102010507070707" pitchFamily="18" charset="2"/>
                        </a:rPr>
                        <a:t></a:t>
                      </a:r>
                      <a:endParaRPr lang="nl-BE" sz="1200" noProof="0">
                        <a:solidFill>
                          <a:schemeClr val="tx2">
                            <a:lumMod val="75000"/>
                          </a:schemeClr>
                        </a:solidFill>
                        <a:latin typeface="+mn-lt"/>
                      </a:endParaRPr>
                    </a:p>
                  </a:txBody>
                  <a:tcPr marL="36000" marR="36000" marT="0" marB="0" anchor="ctr">
                    <a:noFill/>
                  </a:tcPr>
                </a:tc>
                <a:tc>
                  <a:txBody>
                    <a:bodyPr/>
                    <a:lstStyle/>
                    <a:p>
                      <a:r>
                        <a:rPr lang="nl-BE" sz="1200" noProof="0">
                          <a:latin typeface="+mn-lt"/>
                        </a:rPr>
                        <a:t>Helemaal akkoord</a:t>
                      </a:r>
                    </a:p>
                  </a:txBody>
                  <a:tcPr marL="36000" marR="36000" marT="0" marB="0" anchor="ctr">
                    <a:noFill/>
                  </a:tcPr>
                </a:tc>
                <a:extLst>
                  <a:ext uri="{0D108BD9-81ED-4DB2-BD59-A6C34878D82A}">
                    <a16:rowId xmlns:a16="http://schemas.microsoft.com/office/drawing/2014/main" val="2049083711"/>
                  </a:ext>
                </a:extLst>
              </a:tr>
              <a:tr h="441961">
                <a:tc>
                  <a:txBody>
                    <a:bodyPr/>
                    <a:lstStyle/>
                    <a:p>
                      <a:pPr algn="r"/>
                      <a:r>
                        <a:rPr lang="nl-BE" sz="1200" noProof="0">
                          <a:solidFill>
                            <a:schemeClr val="tx2"/>
                          </a:solidFill>
                          <a:latin typeface="+mn-lt"/>
                          <a:sym typeface="Wingdings 2" panose="05020102010507070707" pitchFamily="18" charset="2"/>
                        </a:rPr>
                        <a:t></a:t>
                      </a:r>
                      <a:endParaRPr lang="nl-BE" sz="1200" noProof="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38373A"/>
                          </a:solidFill>
                          <a:effectLst/>
                          <a:uLnTx/>
                          <a:uFillTx/>
                          <a:latin typeface="+mn-lt"/>
                          <a:ea typeface="+mn-ea"/>
                          <a:cs typeface="+mn-cs"/>
                        </a:rPr>
                        <a:t>Een beetje akkoord</a:t>
                      </a:r>
                    </a:p>
                  </a:txBody>
                  <a:tcPr marL="36000" marR="36000" marT="0" marB="0" anchor="ctr">
                    <a:noFill/>
                  </a:tcPr>
                </a:tc>
                <a:extLst>
                  <a:ext uri="{0D108BD9-81ED-4DB2-BD59-A6C34878D82A}">
                    <a16:rowId xmlns:a16="http://schemas.microsoft.com/office/drawing/2014/main" val="2428566398"/>
                  </a:ext>
                </a:extLst>
              </a:tr>
              <a:tr h="441961">
                <a:tc>
                  <a:txBody>
                    <a:bodyPr/>
                    <a:lstStyle/>
                    <a:p>
                      <a:pPr algn="r"/>
                      <a:r>
                        <a:rPr lang="nl-BE" sz="1200" noProof="0">
                          <a:solidFill>
                            <a:schemeClr val="accent2"/>
                          </a:solidFill>
                          <a:latin typeface="+mn-lt"/>
                          <a:sym typeface="Wingdings 2" panose="05020102010507070707" pitchFamily="18" charset="2"/>
                        </a:rPr>
                        <a:t></a:t>
                      </a:r>
                      <a:endParaRPr lang="nl-BE" sz="1200" noProof="0">
                        <a:solidFill>
                          <a:schemeClr val="accent2"/>
                        </a:solidFill>
                        <a:latin typeface="+mn-lt"/>
                      </a:endParaRPr>
                    </a:p>
                  </a:txBody>
                  <a:tcPr marL="36000" marR="36000" marT="0" marB="0" anchor="ctr">
                    <a:noFill/>
                  </a:tcPr>
                </a:tc>
                <a:tc>
                  <a:txBody>
                    <a:bodyPr/>
                    <a:lstStyle/>
                    <a:p>
                      <a:r>
                        <a:rPr lang="nl-BE" sz="1200" noProof="0">
                          <a:latin typeface="+mn-lt"/>
                        </a:rPr>
                        <a:t>Neutraal</a:t>
                      </a:r>
                    </a:p>
                  </a:txBody>
                  <a:tcPr marL="36000" marR="36000" marT="0" marB="0" anchor="ctr">
                    <a:noFill/>
                  </a:tcPr>
                </a:tc>
                <a:extLst>
                  <a:ext uri="{0D108BD9-81ED-4DB2-BD59-A6C34878D82A}">
                    <a16:rowId xmlns:a16="http://schemas.microsoft.com/office/drawing/2014/main" val="2426978870"/>
                  </a:ext>
                </a:extLst>
              </a:tr>
              <a:tr h="441961">
                <a:tc>
                  <a:txBody>
                    <a:bodyPr/>
                    <a:lstStyle/>
                    <a:p>
                      <a:pPr algn="r"/>
                      <a:r>
                        <a:rPr lang="nl-BE" sz="1200" noProof="0">
                          <a:solidFill>
                            <a:schemeClr val="accent3"/>
                          </a:solidFill>
                          <a:latin typeface="+mn-lt"/>
                          <a:sym typeface="Wingdings 2" panose="05020102010507070707" pitchFamily="18" charset="2"/>
                        </a:rPr>
                        <a:t></a:t>
                      </a:r>
                      <a:endParaRPr lang="nl-BE" sz="1200" noProof="0">
                        <a:solidFill>
                          <a:schemeClr val="accent3"/>
                        </a:solidFill>
                        <a:latin typeface="+mn-lt"/>
                      </a:endParaRPr>
                    </a:p>
                  </a:txBody>
                  <a:tcPr marL="36000" marR="36000" marT="0" marB="0" anchor="ctr">
                    <a:noFill/>
                  </a:tcPr>
                </a:tc>
                <a:tc>
                  <a:txBody>
                    <a:bodyPr/>
                    <a:lstStyle/>
                    <a:p>
                      <a:r>
                        <a:rPr lang="nl-BE" sz="1200" noProof="0">
                          <a:latin typeface="+mn-lt"/>
                        </a:rPr>
                        <a:t>Een beetje niet akkoord</a:t>
                      </a:r>
                    </a:p>
                  </a:txBody>
                  <a:tcPr marL="36000" marR="36000" marT="0" marB="0" anchor="ctr">
                    <a:noFill/>
                  </a:tcPr>
                </a:tc>
                <a:extLst>
                  <a:ext uri="{0D108BD9-81ED-4DB2-BD59-A6C34878D82A}">
                    <a16:rowId xmlns:a16="http://schemas.microsoft.com/office/drawing/2014/main" val="15591479"/>
                  </a:ext>
                </a:extLst>
              </a:tr>
              <a:tr h="441961">
                <a:tc>
                  <a:txBody>
                    <a:bodyPr/>
                    <a:lstStyle/>
                    <a:p>
                      <a:pPr algn="r"/>
                      <a:r>
                        <a:rPr lang="nl-BE" sz="1200" noProof="0">
                          <a:solidFill>
                            <a:schemeClr val="accent5"/>
                          </a:solidFill>
                          <a:latin typeface="+mn-lt"/>
                          <a:sym typeface="Wingdings 2" panose="05020102010507070707" pitchFamily="18" charset="2"/>
                        </a:rPr>
                        <a:t></a:t>
                      </a:r>
                      <a:endParaRPr lang="nl-BE" sz="1200" noProof="0">
                        <a:solidFill>
                          <a:schemeClr val="accent5"/>
                        </a:solidFill>
                        <a:latin typeface="+mn-lt"/>
                      </a:endParaRPr>
                    </a:p>
                  </a:txBody>
                  <a:tcPr marL="36000" marR="36000" marT="0" marB="0" anchor="ctr">
                    <a:noFill/>
                  </a:tcPr>
                </a:tc>
                <a:tc>
                  <a:txBody>
                    <a:bodyPr/>
                    <a:lstStyle/>
                    <a:p>
                      <a:r>
                        <a:rPr lang="nl-BE" sz="1200" noProof="0" dirty="0">
                          <a:latin typeface="+mn-lt"/>
                        </a:rPr>
                        <a:t>Helemaal niet akkoord</a:t>
                      </a:r>
                    </a:p>
                  </a:txBody>
                  <a:tcPr marL="36000" marR="36000" marT="0" marB="0" anchor="ctr">
                    <a:noFill/>
                  </a:tcPr>
                </a:tc>
                <a:extLst>
                  <a:ext uri="{0D108BD9-81ED-4DB2-BD59-A6C34878D82A}">
                    <a16:rowId xmlns:a16="http://schemas.microsoft.com/office/drawing/2014/main" val="2161268009"/>
                  </a:ext>
                </a:extLst>
              </a:tr>
            </a:tbl>
          </a:graphicData>
        </a:graphic>
      </p:graphicFrame>
      <p:sp>
        <p:nvSpPr>
          <p:cNvPr id="66" name="Rectangle 65">
            <a:extLst>
              <a:ext uri="{FF2B5EF4-FFF2-40B4-BE49-F238E27FC236}">
                <a16:creationId xmlns:a16="http://schemas.microsoft.com/office/drawing/2014/main" id="{1C7EA431-6994-4F21-A845-B2DC39FFB73C}"/>
              </a:ext>
            </a:extLst>
          </p:cNvPr>
          <p:cNvSpPr>
            <a:spLocks/>
          </p:cNvSpPr>
          <p:nvPr/>
        </p:nvSpPr>
        <p:spPr>
          <a:xfrm>
            <a:off x="9494553" y="2289501"/>
            <a:ext cx="1135181"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lang="nl-BE" sz="1200" b="1" i="0" u="none" strike="noStrike" kern="1200" baseline="0">
                <a:solidFill>
                  <a:schemeClr val="bg1"/>
                </a:solidFill>
                <a:latin typeface="+mn-lt"/>
                <a:ea typeface="+mn-ea"/>
                <a:cs typeface="+mn-cs"/>
              </a:defRPr>
            </a:pPr>
            <a:r>
              <a:rPr lang="en-US" sz="1200" b="1" dirty="0">
                <a:solidFill>
                  <a:schemeClr val="bg1"/>
                </a:solidFill>
              </a:rPr>
              <a:t>TOP 2</a:t>
            </a:r>
          </a:p>
        </p:txBody>
      </p:sp>
      <p:sp>
        <p:nvSpPr>
          <p:cNvPr id="67" name="Rectangle 66">
            <a:extLst>
              <a:ext uri="{FF2B5EF4-FFF2-40B4-BE49-F238E27FC236}">
                <a16:creationId xmlns:a16="http://schemas.microsoft.com/office/drawing/2014/main" id="{70710D5E-745F-4223-8E20-AAA8EB74D665}"/>
              </a:ext>
            </a:extLst>
          </p:cNvPr>
          <p:cNvSpPr>
            <a:spLocks/>
          </p:cNvSpPr>
          <p:nvPr/>
        </p:nvSpPr>
        <p:spPr>
          <a:xfrm>
            <a:off x="9494553" y="5390513"/>
            <a:ext cx="1135181"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lang="nl-BE" sz="1200" b="1" i="0" u="none" strike="noStrike" kern="1200" baseline="0">
                <a:solidFill>
                  <a:schemeClr val="bg1"/>
                </a:solidFill>
                <a:latin typeface="+mn-lt"/>
                <a:ea typeface="+mn-ea"/>
                <a:cs typeface="+mn-cs"/>
              </a:defRPr>
            </a:pPr>
            <a:r>
              <a:rPr lang="en-US" sz="1200" b="1" dirty="0">
                <a:solidFill>
                  <a:schemeClr val="bg1"/>
                </a:solidFill>
              </a:rPr>
              <a:t>BOT 2</a:t>
            </a:r>
          </a:p>
        </p:txBody>
      </p:sp>
      <p:grpSp>
        <p:nvGrpSpPr>
          <p:cNvPr id="32" name="Group 31">
            <a:extLst>
              <a:ext uri="{FF2B5EF4-FFF2-40B4-BE49-F238E27FC236}">
                <a16:creationId xmlns:a16="http://schemas.microsoft.com/office/drawing/2014/main" id="{C11BCFDD-D674-442B-A149-C9766107E5FC}"/>
              </a:ext>
            </a:extLst>
          </p:cNvPr>
          <p:cNvGrpSpPr/>
          <p:nvPr/>
        </p:nvGrpSpPr>
        <p:grpSpPr>
          <a:xfrm>
            <a:off x="9290973" y="1475710"/>
            <a:ext cx="2493040" cy="464084"/>
            <a:chOff x="3380245" y="5377292"/>
            <a:chExt cx="2493040" cy="464084"/>
          </a:xfrm>
        </p:grpSpPr>
        <p:sp>
          <p:nvSpPr>
            <p:cNvPr id="33" name="Rectangle 32">
              <a:extLst>
                <a:ext uri="{FF2B5EF4-FFF2-40B4-BE49-F238E27FC236}">
                  <a16:creationId xmlns:a16="http://schemas.microsoft.com/office/drawing/2014/main" id="{FC1C1B2E-2FB2-4E13-BE3D-C39C5457127C}"/>
                </a:ext>
              </a:extLst>
            </p:cNvPr>
            <p:cNvSpPr/>
            <p:nvPr/>
          </p:nvSpPr>
          <p:spPr>
            <a:xfrm>
              <a:off x="3468445" y="5460896"/>
              <a:ext cx="2404840" cy="38048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nl-BE" sz="1000" dirty="0">
                  <a:solidFill>
                    <a:schemeClr val="bg1">
                      <a:lumMod val="50000"/>
                    </a:schemeClr>
                  </a:solidFill>
                </a:rPr>
                <a:t>Vrouwen zijn significant vaker niet akkoord met de stelling dan mannen.</a:t>
              </a:r>
            </a:p>
          </p:txBody>
        </p:sp>
        <p:grpSp>
          <p:nvGrpSpPr>
            <p:cNvPr id="34" name="Group 33">
              <a:extLst>
                <a:ext uri="{FF2B5EF4-FFF2-40B4-BE49-F238E27FC236}">
                  <a16:creationId xmlns:a16="http://schemas.microsoft.com/office/drawing/2014/main" id="{98677F5A-3C9F-47F7-BB2E-E6685E6957CC}"/>
                </a:ext>
              </a:extLst>
            </p:cNvPr>
            <p:cNvGrpSpPr/>
            <p:nvPr/>
          </p:nvGrpSpPr>
          <p:grpSpPr>
            <a:xfrm>
              <a:off x="3380245" y="5377292"/>
              <a:ext cx="180000" cy="180000"/>
              <a:chOff x="3084430" y="5376985"/>
              <a:chExt cx="180000" cy="180000"/>
            </a:xfrm>
            <a:effectLst>
              <a:outerShdw dist="25400" dir="2700000" algn="tl" rotWithShape="0">
                <a:schemeClr val="tx1">
                  <a:alpha val="40000"/>
                </a:schemeClr>
              </a:outerShdw>
            </a:effectLst>
          </p:grpSpPr>
          <p:sp>
            <p:nvSpPr>
              <p:cNvPr id="35" name="Ellipse 87">
                <a:extLst>
                  <a:ext uri="{FF2B5EF4-FFF2-40B4-BE49-F238E27FC236}">
                    <a16:creationId xmlns:a16="http://schemas.microsoft.com/office/drawing/2014/main" id="{E69FFF67-949B-4ABA-A500-A77D602F3016}"/>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33FBB3E9-FDE5-46B5-9AC8-D4992BD862D9}"/>
                  </a:ext>
                </a:extLst>
              </p:cNvPr>
              <p:cNvGrpSpPr/>
              <p:nvPr/>
            </p:nvGrpSpPr>
            <p:grpSpPr>
              <a:xfrm>
                <a:off x="3172630" y="5420532"/>
                <a:ext cx="3600" cy="92906"/>
                <a:chOff x="3172630" y="5421189"/>
                <a:chExt cx="3600" cy="92906"/>
              </a:xfrm>
            </p:grpSpPr>
            <p:sp>
              <p:nvSpPr>
                <p:cNvPr id="38" name="Line 37">
                  <a:extLst>
                    <a:ext uri="{FF2B5EF4-FFF2-40B4-BE49-F238E27FC236}">
                      <a16:creationId xmlns:a16="http://schemas.microsoft.com/office/drawing/2014/main" id="{813BC092-4669-4AFD-858A-29876685CE8F}"/>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Oval 38">
                  <a:extLst>
                    <a:ext uri="{FF2B5EF4-FFF2-40B4-BE49-F238E27FC236}">
                      <a16:creationId xmlns:a16="http://schemas.microsoft.com/office/drawing/2014/main" id="{55BA9741-1C19-48EE-8068-CA164302C697}"/>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spTree>
    <p:extLst>
      <p:ext uri="{BB962C8B-B14F-4D97-AF65-F5344CB8AC3E}">
        <p14:creationId xmlns:p14="http://schemas.microsoft.com/office/powerpoint/2010/main" val="375646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at lying on a bed&#10;&#10;Description automatically generated">
            <a:extLst>
              <a:ext uri="{FF2B5EF4-FFF2-40B4-BE49-F238E27FC236}">
                <a16:creationId xmlns:a16="http://schemas.microsoft.com/office/drawing/2014/main" id="{BE4FDB16-3DB1-4EF0-929A-4E41F7159F5E}"/>
              </a:ext>
            </a:extLst>
          </p:cNvPr>
          <p:cNvPicPr>
            <a:picLocks noGrp="1" noChangeAspect="1"/>
          </p:cNvPicPr>
          <p:nvPr>
            <p:ph type="pic" sz="quarter" idx="15"/>
          </p:nvPr>
        </p:nvPicPr>
        <p:blipFill>
          <a:blip r:embed="rId2">
            <a:alphaModFix amt="70000"/>
          </a:blip>
          <a:srcRect t="22314" b="22314"/>
          <a:stretch>
            <a:fillRect/>
          </a:stretch>
        </p:blipFill>
        <p:spPr>
          <a:xfrm>
            <a:off x="0" y="0"/>
            <a:ext cx="12192000" cy="4500563"/>
          </a:xfrm>
        </p:spPr>
      </p:pic>
      <p:sp>
        <p:nvSpPr>
          <p:cNvPr id="4" name="Text Placeholder 3">
            <a:extLst>
              <a:ext uri="{FF2B5EF4-FFF2-40B4-BE49-F238E27FC236}">
                <a16:creationId xmlns:a16="http://schemas.microsoft.com/office/drawing/2014/main" id="{EBA0693D-C89A-492E-88BD-4CBFF3B9ACFB}"/>
              </a:ext>
            </a:extLst>
          </p:cNvPr>
          <p:cNvSpPr>
            <a:spLocks noGrp="1"/>
          </p:cNvSpPr>
          <p:nvPr>
            <p:ph type="body" idx="1"/>
          </p:nvPr>
        </p:nvSpPr>
        <p:spPr>
          <a:xfrm>
            <a:off x="407987" y="4906800"/>
            <a:ext cx="11532375" cy="565146"/>
          </a:xfrm>
        </p:spPr>
        <p:txBody>
          <a:bodyPr/>
          <a:lstStyle/>
          <a:p>
            <a:r>
              <a:rPr lang="nl-BE" dirty="0">
                <a:solidFill>
                  <a:schemeClr val="tx1"/>
                </a:solidFill>
              </a:rPr>
              <a:t>Hoe goed wordt de verplichting tot registratie (chippen) gevolgd in Vlaanderen?</a:t>
            </a:r>
            <a:endParaRPr lang="en-US" dirty="0"/>
          </a:p>
        </p:txBody>
      </p:sp>
      <p:sp>
        <p:nvSpPr>
          <p:cNvPr id="5" name="Text Placeholder 4">
            <a:extLst>
              <a:ext uri="{FF2B5EF4-FFF2-40B4-BE49-F238E27FC236}">
                <a16:creationId xmlns:a16="http://schemas.microsoft.com/office/drawing/2014/main" id="{651FC9CE-5618-4208-993C-BC98B841E379}"/>
              </a:ext>
            </a:extLst>
          </p:cNvPr>
          <p:cNvSpPr>
            <a:spLocks noGrp="1"/>
          </p:cNvSpPr>
          <p:nvPr>
            <p:ph type="body" sz="quarter" idx="13"/>
          </p:nvPr>
        </p:nvSpPr>
        <p:spPr>
          <a:xfrm>
            <a:off x="8621691" y="3287"/>
            <a:ext cx="3155329" cy="3231654"/>
          </a:xfrm>
        </p:spPr>
        <p:txBody>
          <a:bodyPr/>
          <a:lstStyle/>
          <a:p>
            <a:r>
              <a:rPr lang="en-US" dirty="0"/>
              <a:t>2.2</a:t>
            </a:r>
          </a:p>
        </p:txBody>
      </p:sp>
      <p:sp>
        <p:nvSpPr>
          <p:cNvPr id="6" name="Slide Number Placeholder 5">
            <a:extLst>
              <a:ext uri="{FF2B5EF4-FFF2-40B4-BE49-F238E27FC236}">
                <a16:creationId xmlns:a16="http://schemas.microsoft.com/office/drawing/2014/main" id="{5024EE0F-C6DB-4BBE-A775-D8C15ADC8662}"/>
              </a:ext>
            </a:extLst>
          </p:cNvPr>
          <p:cNvSpPr>
            <a:spLocks noGrp="1"/>
          </p:cNvSpPr>
          <p:nvPr>
            <p:ph type="sldNum" sz="quarter" idx="14"/>
          </p:nvPr>
        </p:nvSpPr>
        <p:spPr/>
        <p:txBody>
          <a:bodyPr/>
          <a:lstStyle/>
          <a:p>
            <a:fld id="{D61AABEC-672F-4B68-B914-690DA978312C}" type="slidenum">
              <a:rPr lang="en-US" smtClean="0"/>
              <a:pPr/>
              <a:t>17</a:t>
            </a:fld>
            <a:r>
              <a:rPr lang="en-US"/>
              <a:t> </a:t>
            </a:r>
            <a:endParaRPr lang="en-US" dirty="0"/>
          </a:p>
        </p:txBody>
      </p:sp>
    </p:spTree>
    <p:extLst>
      <p:ext uri="{BB962C8B-B14F-4D97-AF65-F5344CB8AC3E}">
        <p14:creationId xmlns:p14="http://schemas.microsoft.com/office/powerpoint/2010/main" val="285400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3802815739"/>
              </p:ext>
            </p:extLst>
          </p:nvPr>
        </p:nvGraphicFramePr>
        <p:xfrm>
          <a:off x="407988" y="1712356"/>
          <a:ext cx="5174930" cy="4189184"/>
        </p:xfrm>
        <a:graphic>
          <a:graphicData uri="http://schemas.openxmlformats.org/drawingml/2006/table">
            <a:tbl>
              <a:tblPr firstRow="1" bandRow="1">
                <a:tableStyleId>{2D5ABB26-0587-4C30-8999-92F81FD0307C}</a:tableStyleId>
              </a:tblPr>
              <a:tblGrid>
                <a:gridCol w="5174930">
                  <a:extLst>
                    <a:ext uri="{9D8B030D-6E8A-4147-A177-3AD203B41FA5}">
                      <a16:colId xmlns:a16="http://schemas.microsoft.com/office/drawing/2014/main" val="2457120873"/>
                    </a:ext>
                  </a:extLst>
                </a:gridCol>
              </a:tblGrid>
              <a:tr h="304008">
                <a:tc>
                  <a:txBody>
                    <a:bodyPr/>
                    <a:lstStyle/>
                    <a:p>
                      <a:pPr algn="l"/>
                      <a:r>
                        <a:rPr lang="nl-BE" sz="1100" b="1" noProof="0" dirty="0">
                          <a:solidFill>
                            <a:schemeClr val="tx1"/>
                          </a:solidFill>
                        </a:rPr>
                        <a:t>IS UW KAT GECHIPT? </a:t>
                      </a:r>
                      <a:endParaRPr lang="nl-BE" sz="900" kern="1200" noProof="0" dirty="0">
                        <a:solidFill>
                          <a:schemeClr val="tx1">
                            <a:lumMod val="75000"/>
                            <a:lumOff val="25000"/>
                          </a:schemeClr>
                        </a:solidFill>
                        <a:latin typeface="+mn-lt"/>
                        <a:ea typeface="+mn-ea"/>
                        <a:cs typeface="+mn-cs"/>
                      </a:endParaRPr>
                    </a:p>
                  </a:txBody>
                  <a:tcPr marL="36000" marR="0" marT="0" marB="0"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437572506"/>
                  </a:ext>
                </a:extLst>
              </a:tr>
              <a:tr h="1790584">
                <a:tc>
                  <a:txBody>
                    <a:bodyPr/>
                    <a:lstStyle/>
                    <a:p>
                      <a:pPr algn="r"/>
                      <a:endParaRPr lang="nl-BE" sz="1100" b="0" noProof="0" dirty="0">
                        <a:solidFill>
                          <a:schemeClr val="tx1"/>
                        </a:solidFil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164916576"/>
                  </a:ext>
                </a:extLst>
              </a:tr>
              <a:tr h="304008">
                <a:tc>
                  <a:txBody>
                    <a:bodyPr/>
                    <a:lstStyle/>
                    <a:p>
                      <a:pPr algn="l"/>
                      <a:r>
                        <a:rPr lang="nl-BE" sz="1100" b="1" noProof="0" dirty="0">
                          <a:solidFill>
                            <a:schemeClr val="tx1"/>
                          </a:solidFill>
                        </a:rPr>
                        <a:t>IS UW KAT, NA HET CHIPPEN, GEREGISTREERD IN DE DATABASE? </a:t>
                      </a:r>
                      <a:endParaRPr lang="nl-BE" sz="900" kern="1200" noProof="0" dirty="0">
                        <a:solidFill>
                          <a:schemeClr val="tx1">
                            <a:lumMod val="75000"/>
                            <a:lumOff val="25000"/>
                          </a:schemeClr>
                        </a:solidFill>
                        <a:latin typeface="+mn-lt"/>
                        <a:ea typeface="+mn-ea"/>
                        <a:cs typeface="+mn-cs"/>
                      </a:endParaRPr>
                    </a:p>
                  </a:txBody>
                  <a:tcPr marL="36000" marR="0" marT="0" marB="0"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616485104"/>
                  </a:ext>
                </a:extLst>
              </a:tr>
              <a:tr h="1790584">
                <a:tc>
                  <a:txBody>
                    <a:bodyPr/>
                    <a:lstStyle/>
                    <a:p>
                      <a:pPr algn="r"/>
                      <a:endParaRPr lang="nl-BE" sz="1100" b="0" noProof="0" dirty="0">
                        <a:solidFill>
                          <a:schemeClr val="tx1"/>
                        </a:solidFil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256020304"/>
                  </a:ext>
                </a:extLst>
              </a:tr>
            </a:tbl>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Slechts 50% van de katten in Vlaanderen is gechipt. Meer dan 8 op de 10 katten zijn na het chippen ook geregistreerd in de nationale database. Katten onder de 7 jaar, katten uit het asiel en van een erkende fokker zijn relatief vaker gechipt.</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738664"/>
          </a:xfrm>
        </p:spPr>
        <p:txBody>
          <a:bodyPr/>
          <a:lstStyle/>
          <a:p>
            <a:r>
              <a:rPr lang="nl-BE" dirty="0"/>
              <a:t>Basis:	Totale steekproef katten Vlaanderen (n=854) | Gechipte katten Vlaanderen (n=458)</a:t>
            </a:r>
          </a:p>
          <a:p>
            <a:r>
              <a:rPr lang="nl-BE" dirty="0"/>
              <a:t>Vraag:	</a:t>
            </a:r>
            <a:r>
              <a:rPr lang="nl-NL" dirty="0"/>
              <a:t>Q11. Is uw kat gechipt? / Q13b. Is na het chippen uw kat geregistreerd in de nationale database?</a:t>
            </a:r>
          </a:p>
          <a:p>
            <a:r>
              <a:rPr lang="nl-NL" dirty="0"/>
              <a:t>	 </a:t>
            </a:r>
            <a:r>
              <a:rPr lang="nl-BE" dirty="0"/>
              <a:t>Q5. Is uw kat een raskat? / Q2 Welk geslacht heeft uw kat? /  Q6. Mag uw kat buiten? / </a:t>
            </a:r>
          </a:p>
          <a:p>
            <a:r>
              <a:rPr lang="nl-BE" dirty="0"/>
              <a:t>	. Hoe oud is uw kat? / Q4. Vanwaar heeft u uw kat? </a:t>
            </a:r>
            <a:endParaRPr lang="nl-NL" dirty="0"/>
          </a:p>
          <a:p>
            <a:r>
              <a:rPr lang="nl-NL" dirty="0"/>
              <a:t>* 	Bron: </a:t>
            </a:r>
            <a:r>
              <a:rPr lang="nl-BE" dirty="0">
                <a:hlinkClick r:id="rId3"/>
              </a:rPr>
              <a:t>https://www.catid.be/nl/faq</a:t>
            </a:r>
            <a:endParaRPr lang="nl-BE" dirty="0"/>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18</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Chippen + Profiel gechipte kat</a:t>
            </a:r>
          </a:p>
        </p:txBody>
      </p:sp>
      <p:sp>
        <p:nvSpPr>
          <p:cNvPr id="27" name="Rectangle 26">
            <a:extLst>
              <a:ext uri="{FF2B5EF4-FFF2-40B4-BE49-F238E27FC236}">
                <a16:creationId xmlns:a16="http://schemas.microsoft.com/office/drawing/2014/main" id="{C5941FF3-52B9-49C6-B55E-803BEB9DB33B}"/>
              </a:ext>
            </a:extLst>
          </p:cNvPr>
          <p:cNvSpPr/>
          <p:nvPr/>
        </p:nvSpPr>
        <p:spPr>
          <a:xfrm>
            <a:off x="5683122" y="1724022"/>
            <a:ext cx="1665416" cy="185326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 KAT</a:t>
            </a:r>
          </a:p>
        </p:txBody>
      </p:sp>
      <p:sp>
        <p:nvSpPr>
          <p:cNvPr id="33" name="Rectangle 32">
            <a:extLst>
              <a:ext uri="{FF2B5EF4-FFF2-40B4-BE49-F238E27FC236}">
                <a16:creationId xmlns:a16="http://schemas.microsoft.com/office/drawing/2014/main" id="{9DA0DAA6-5485-42F7-98BA-DDF0CDE8D7AE}"/>
              </a:ext>
            </a:extLst>
          </p:cNvPr>
          <p:cNvSpPr/>
          <p:nvPr/>
        </p:nvSpPr>
        <p:spPr>
          <a:xfrm>
            <a:off x="7436525" y="1727428"/>
            <a:ext cx="2174006" cy="18498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 KAT</a:t>
            </a:r>
          </a:p>
        </p:txBody>
      </p:sp>
      <p:sp>
        <p:nvSpPr>
          <p:cNvPr id="34" name="Rectangle 33">
            <a:extLst>
              <a:ext uri="{FF2B5EF4-FFF2-40B4-BE49-F238E27FC236}">
                <a16:creationId xmlns:a16="http://schemas.microsoft.com/office/drawing/2014/main" id="{5567C1D6-D4AA-44E0-B768-F749575A35E6}"/>
              </a:ext>
            </a:extLst>
          </p:cNvPr>
          <p:cNvSpPr/>
          <p:nvPr/>
        </p:nvSpPr>
        <p:spPr>
          <a:xfrm>
            <a:off x="9709162" y="1724022"/>
            <a:ext cx="2074849" cy="418918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AFKOMST KAT</a:t>
            </a:r>
          </a:p>
        </p:txBody>
      </p:sp>
      <p:graphicFrame>
        <p:nvGraphicFramePr>
          <p:cNvPr id="36" name="Chart 35">
            <a:extLst>
              <a:ext uri="{FF2B5EF4-FFF2-40B4-BE49-F238E27FC236}">
                <a16:creationId xmlns:a16="http://schemas.microsoft.com/office/drawing/2014/main" id="{4D9AA2F9-E382-4D6C-8B37-4EB91F01FA05}"/>
              </a:ext>
            </a:extLst>
          </p:cNvPr>
          <p:cNvGraphicFramePr/>
          <p:nvPr>
            <p:extLst>
              <p:ext uri="{D42A27DB-BD31-4B8C-83A1-F6EECF244321}">
                <p14:modId xmlns:p14="http://schemas.microsoft.com/office/powerpoint/2010/main" val="3634071697"/>
              </p:ext>
            </p:extLst>
          </p:nvPr>
        </p:nvGraphicFramePr>
        <p:xfrm>
          <a:off x="7535156" y="1915997"/>
          <a:ext cx="2007322" cy="10707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Table 36">
            <a:extLst>
              <a:ext uri="{FF2B5EF4-FFF2-40B4-BE49-F238E27FC236}">
                <a16:creationId xmlns:a16="http://schemas.microsoft.com/office/drawing/2014/main" id="{42076078-3159-4587-B345-78D74869D828}"/>
              </a:ext>
            </a:extLst>
          </p:cNvPr>
          <p:cNvGraphicFramePr>
            <a:graphicFrameLocks noGrp="1"/>
          </p:cNvGraphicFramePr>
          <p:nvPr>
            <p:extLst>
              <p:ext uri="{D42A27DB-BD31-4B8C-83A1-F6EECF244321}">
                <p14:modId xmlns:p14="http://schemas.microsoft.com/office/powerpoint/2010/main" val="4266019533"/>
              </p:ext>
            </p:extLst>
          </p:nvPr>
        </p:nvGraphicFramePr>
        <p:xfrm>
          <a:off x="7528769" y="3045636"/>
          <a:ext cx="2013708" cy="407280"/>
        </p:xfrm>
        <a:graphic>
          <a:graphicData uri="http://schemas.openxmlformats.org/drawingml/2006/table">
            <a:tbl>
              <a:tblPr firstRow="1" bandRow="1">
                <a:tableStyleId>{5C22544A-7EE6-4342-B048-85BDC9FD1C3A}</a:tableStyleId>
              </a:tblPr>
              <a:tblGrid>
                <a:gridCol w="503427">
                  <a:extLst>
                    <a:ext uri="{9D8B030D-6E8A-4147-A177-3AD203B41FA5}">
                      <a16:colId xmlns:a16="http://schemas.microsoft.com/office/drawing/2014/main" val="20000"/>
                    </a:ext>
                  </a:extLst>
                </a:gridCol>
                <a:gridCol w="503427">
                  <a:extLst>
                    <a:ext uri="{9D8B030D-6E8A-4147-A177-3AD203B41FA5}">
                      <a16:colId xmlns:a16="http://schemas.microsoft.com/office/drawing/2014/main" val="20001"/>
                    </a:ext>
                  </a:extLst>
                </a:gridCol>
                <a:gridCol w="503427">
                  <a:extLst>
                    <a:ext uri="{9D8B030D-6E8A-4147-A177-3AD203B41FA5}">
                      <a16:colId xmlns:a16="http://schemas.microsoft.com/office/drawing/2014/main" val="20002"/>
                    </a:ext>
                  </a:extLst>
                </a:gridCol>
                <a:gridCol w="503427">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0-3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jaar</a:t>
                      </a: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39" name="Rectangle 38">
            <a:extLst>
              <a:ext uri="{FF2B5EF4-FFF2-40B4-BE49-F238E27FC236}">
                <a16:creationId xmlns:a16="http://schemas.microsoft.com/office/drawing/2014/main" id="{D474A6B6-48FC-4E75-97BC-AA7EBB92A3FD}"/>
              </a:ext>
            </a:extLst>
          </p:cNvPr>
          <p:cNvSpPr/>
          <p:nvPr/>
        </p:nvSpPr>
        <p:spPr>
          <a:xfrm>
            <a:off x="5681549" y="3655727"/>
            <a:ext cx="166541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RASKAT?</a:t>
            </a:r>
          </a:p>
        </p:txBody>
      </p:sp>
      <p:sp>
        <p:nvSpPr>
          <p:cNvPr id="40" name="Rectangle 39">
            <a:extLst>
              <a:ext uri="{FF2B5EF4-FFF2-40B4-BE49-F238E27FC236}">
                <a16:creationId xmlns:a16="http://schemas.microsoft.com/office/drawing/2014/main" id="{CAE8AF2E-19FA-481D-8652-667E427E9F24}"/>
              </a:ext>
            </a:extLst>
          </p:cNvPr>
          <p:cNvSpPr/>
          <p:nvPr/>
        </p:nvSpPr>
        <p:spPr>
          <a:xfrm>
            <a:off x="7436526" y="3655493"/>
            <a:ext cx="217400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MAG KAT BUITEN?</a:t>
            </a:r>
          </a:p>
        </p:txBody>
      </p:sp>
      <p:graphicFrame>
        <p:nvGraphicFramePr>
          <p:cNvPr id="41" name="Chart 40">
            <a:extLst>
              <a:ext uri="{FF2B5EF4-FFF2-40B4-BE49-F238E27FC236}">
                <a16:creationId xmlns:a16="http://schemas.microsoft.com/office/drawing/2014/main" id="{C0A6EE3D-486A-4FB6-B975-B754E4356391}"/>
              </a:ext>
            </a:extLst>
          </p:cNvPr>
          <p:cNvGraphicFramePr/>
          <p:nvPr>
            <p:extLst>
              <p:ext uri="{D42A27DB-BD31-4B8C-83A1-F6EECF244321}">
                <p14:modId xmlns:p14="http://schemas.microsoft.com/office/powerpoint/2010/main" val="609315616"/>
              </p:ext>
            </p:extLst>
          </p:nvPr>
        </p:nvGraphicFramePr>
        <p:xfrm>
          <a:off x="5681549" y="4110243"/>
          <a:ext cx="1665416" cy="1580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Chart 41">
            <a:extLst>
              <a:ext uri="{FF2B5EF4-FFF2-40B4-BE49-F238E27FC236}">
                <a16:creationId xmlns:a16="http://schemas.microsoft.com/office/drawing/2014/main" id="{AE6E99DE-5DBA-4DC4-8B11-8758C94B8B92}"/>
              </a:ext>
            </a:extLst>
          </p:cNvPr>
          <p:cNvGraphicFramePr/>
          <p:nvPr>
            <p:extLst>
              <p:ext uri="{D42A27DB-BD31-4B8C-83A1-F6EECF244321}">
                <p14:modId xmlns:p14="http://schemas.microsoft.com/office/powerpoint/2010/main" val="1058168331"/>
              </p:ext>
            </p:extLst>
          </p:nvPr>
        </p:nvGraphicFramePr>
        <p:xfrm>
          <a:off x="8528528" y="4073170"/>
          <a:ext cx="1574435" cy="16845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Chart 43">
            <a:extLst>
              <a:ext uri="{FF2B5EF4-FFF2-40B4-BE49-F238E27FC236}">
                <a16:creationId xmlns:a16="http://schemas.microsoft.com/office/drawing/2014/main" id="{86B5F480-9F07-45BE-8B66-021273F6AFA7}"/>
              </a:ext>
            </a:extLst>
          </p:cNvPr>
          <p:cNvGraphicFramePr/>
          <p:nvPr>
            <p:extLst>
              <p:ext uri="{D42A27DB-BD31-4B8C-83A1-F6EECF244321}">
                <p14:modId xmlns:p14="http://schemas.microsoft.com/office/powerpoint/2010/main" val="2987519097"/>
              </p:ext>
            </p:extLst>
          </p:nvPr>
        </p:nvGraphicFramePr>
        <p:xfrm>
          <a:off x="10798459" y="2059957"/>
          <a:ext cx="1393541" cy="370913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5" name="Table 44">
            <a:extLst>
              <a:ext uri="{FF2B5EF4-FFF2-40B4-BE49-F238E27FC236}">
                <a16:creationId xmlns:a16="http://schemas.microsoft.com/office/drawing/2014/main" id="{3354A8A6-C71A-42A6-AE12-E5A7AD7F1F34}"/>
              </a:ext>
            </a:extLst>
          </p:cNvPr>
          <p:cNvGraphicFramePr>
            <a:graphicFrameLocks noGrp="1"/>
          </p:cNvGraphicFramePr>
          <p:nvPr>
            <p:extLst>
              <p:ext uri="{D42A27DB-BD31-4B8C-83A1-F6EECF244321}">
                <p14:modId xmlns:p14="http://schemas.microsoft.com/office/powerpoint/2010/main" val="762563278"/>
              </p:ext>
            </p:extLst>
          </p:nvPr>
        </p:nvGraphicFramePr>
        <p:xfrm>
          <a:off x="9707591" y="2059958"/>
          <a:ext cx="1020094" cy="3688503"/>
        </p:xfrm>
        <a:graphic>
          <a:graphicData uri="http://schemas.openxmlformats.org/drawingml/2006/table">
            <a:tbl>
              <a:tblPr firstRow="1" bandRow="1">
                <a:tableStyleId>{2D5ABB26-0587-4C30-8999-92F81FD0307C}</a:tableStyleId>
              </a:tblPr>
              <a:tblGrid>
                <a:gridCol w="1020094">
                  <a:extLst>
                    <a:ext uri="{9D8B030D-6E8A-4147-A177-3AD203B41FA5}">
                      <a16:colId xmlns:a16="http://schemas.microsoft.com/office/drawing/2014/main" val="2069625335"/>
                    </a:ext>
                  </a:extLst>
                </a:gridCol>
              </a:tblGrid>
              <a:tr h="303569">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Vrienden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303569">
                <a:tc>
                  <a:txBody>
                    <a:bodyPr/>
                    <a:lstStyle/>
                    <a:p>
                      <a:pPr marL="0" algn="r" defTabSz="914400" rtl="0" eaLnBrk="1" fontAlgn="b" latinLnBrk="0" hangingPunct="1"/>
                      <a:r>
                        <a:rPr lang="nl-BE" sz="900" b="0" kern="1200" dirty="0">
                          <a:solidFill>
                            <a:schemeClr val="tx1"/>
                          </a:solidFill>
                          <a:latin typeface="+mn-lt"/>
                          <a:ea typeface="+mn-ea"/>
                          <a:cs typeface="+mn-cs"/>
                        </a:rPr>
                        <a:t>Asiel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349243">
                <a:tc>
                  <a:txBody>
                    <a:bodyPr/>
                    <a:lstStyle/>
                    <a:p>
                      <a:pPr marL="0" algn="r" defTabSz="914400" rtl="0" eaLnBrk="1" fontAlgn="b" latinLnBrk="0" hangingPunct="1"/>
                      <a:r>
                        <a:rPr lang="nl-NL" sz="900" b="0" kern="1200" dirty="0">
                          <a:solidFill>
                            <a:schemeClr val="tx1"/>
                          </a:solidFill>
                          <a:latin typeface="+mn-lt"/>
                          <a:ea typeface="+mn-ea"/>
                          <a:cs typeface="+mn-cs"/>
                        </a:rPr>
                        <a: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30357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Nestje van mijn andere kat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303569">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900" b="0" kern="1200" dirty="0">
                          <a:solidFill>
                            <a:schemeClr val="tx1"/>
                          </a:solidFill>
                          <a:latin typeface="+mn-lt"/>
                          <a:ea typeface="+mn-ea"/>
                          <a:cs typeface="+mn-cs"/>
                        </a:rPr>
                        <a:t>Zwerfkat in mijn tuin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303569">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900" b="0" kern="1200" dirty="0">
                          <a:solidFill>
                            <a:schemeClr val="tx1"/>
                          </a:solidFill>
                          <a:latin typeface="+mn-lt"/>
                          <a:ea typeface="+mn-ea"/>
                          <a:cs typeface="+mn-cs"/>
                        </a:rPr>
                        <a:t>Gevonden nestje</a:t>
                      </a:r>
                      <a:endParaRPr lang="nl-BE" sz="900" b="0" kern="120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303569">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NL" sz="900" b="0" kern="1200" dirty="0">
                          <a:solidFill>
                            <a:schemeClr val="tx1"/>
                          </a:solidFill>
                          <a:latin typeface="+mn-lt"/>
                          <a:ea typeface="+mn-ea"/>
                          <a:cs typeface="+mn-cs"/>
                        </a:rPr>
                        <a:t>Gevonden op straat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303569">
                <a:tc>
                  <a:txBody>
                    <a:bodyPr/>
                    <a:lstStyle/>
                    <a:p>
                      <a:pPr marL="0" algn="r" defTabSz="914400" rtl="0" eaLnBrk="1" fontAlgn="b" latinLnBrk="0" hangingPunct="1"/>
                      <a:r>
                        <a:rPr lang="nl-BE" sz="900" b="0" kern="1200" dirty="0">
                          <a:solidFill>
                            <a:schemeClr val="tx1"/>
                          </a:solidFill>
                          <a:latin typeface="+mn-lt"/>
                          <a:ea typeface="+mn-ea"/>
                          <a:cs typeface="+mn-cs"/>
                        </a:rPr>
                        <a:t>Online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r h="303569">
                <a:tc>
                  <a:txBody>
                    <a:bodyPr/>
                    <a:lstStyle/>
                    <a:p>
                      <a:pPr marL="0" algn="r" defTabSz="914400" rtl="0" eaLnBrk="1" fontAlgn="b" latinLnBrk="0" hangingPunct="1"/>
                      <a:r>
                        <a:rPr lang="nl-BE" sz="900" b="0" kern="1200" dirty="0">
                          <a:solidFill>
                            <a:schemeClr val="tx1"/>
                          </a:solidFill>
                          <a:latin typeface="+mn-lt"/>
                          <a:ea typeface="+mn-ea"/>
                          <a:cs typeface="+mn-cs"/>
                        </a:rPr>
                        <a:t>Niet-erkende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4702862"/>
                  </a:ext>
                </a:extLst>
              </a:tr>
              <a:tr h="303569">
                <a:tc>
                  <a:txBody>
                    <a:bodyPr/>
                    <a:lstStyle/>
                    <a:p>
                      <a:pPr marL="0" algn="r" defTabSz="914400" rtl="0" eaLnBrk="1" fontAlgn="b" latinLnBrk="0" hangingPunct="1"/>
                      <a:r>
                        <a:rPr lang="nl-BE" sz="900" b="0" kern="1200" dirty="0">
                          <a:solidFill>
                            <a:schemeClr val="tx1"/>
                          </a:solidFill>
                          <a:latin typeface="+mn-lt"/>
                          <a:ea typeface="+mn-ea"/>
                          <a:cs typeface="+mn-cs"/>
                        </a:rPr>
                        <a:t>Dierenwinkel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813192"/>
                  </a:ext>
                </a:extLst>
              </a:tr>
              <a:tr h="303569">
                <a:tc>
                  <a:txBody>
                    <a:bodyPr/>
                    <a:lstStyle/>
                    <a:p>
                      <a:pPr marL="0" algn="r" defTabSz="914400" rtl="0" eaLnBrk="1" fontAlgn="b" latinLnBrk="0" hangingPunct="1"/>
                      <a:r>
                        <a:rPr lang="nl-BE" sz="900" b="0" kern="1200" dirty="0">
                          <a:solidFill>
                            <a:schemeClr val="tx1"/>
                          </a:solidFill>
                          <a:latin typeface="+mn-lt"/>
                          <a:ea typeface="+mn-ea"/>
                          <a:cs typeface="+mn-cs"/>
                        </a:rPr>
                        <a:t>Boerderij</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1240864"/>
                  </a:ext>
                </a:extLst>
              </a:tr>
              <a:tr h="303569">
                <a:tc>
                  <a:txBody>
                    <a:bodyPr/>
                    <a:lstStyle/>
                    <a:p>
                      <a:pPr marL="0" algn="r" defTabSz="914400" rtl="0" eaLnBrk="1" fontAlgn="b" latinLnBrk="0" hangingPunct="1"/>
                      <a:r>
                        <a:rPr lang="nl-BE" sz="900" b="0" kern="1200" dirty="0">
                          <a:solidFill>
                            <a:schemeClr val="tx1"/>
                          </a:solidFill>
                          <a:latin typeface="+mn-lt"/>
                          <a:ea typeface="+mn-ea"/>
                          <a:cs typeface="+mn-cs"/>
                        </a:rPr>
                        <a:t>Andere: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1548969"/>
                  </a:ext>
                </a:extLst>
              </a:tr>
            </a:tbl>
          </a:graphicData>
        </a:graphic>
      </p:graphicFrame>
      <p:grpSp>
        <p:nvGrpSpPr>
          <p:cNvPr id="10" name="Group 9">
            <a:extLst>
              <a:ext uri="{FF2B5EF4-FFF2-40B4-BE49-F238E27FC236}">
                <a16:creationId xmlns:a16="http://schemas.microsoft.com/office/drawing/2014/main" id="{98D9E78D-6459-4C46-BEA4-317B10FCA767}"/>
              </a:ext>
            </a:extLst>
          </p:cNvPr>
          <p:cNvGrpSpPr/>
          <p:nvPr/>
        </p:nvGrpSpPr>
        <p:grpSpPr>
          <a:xfrm>
            <a:off x="5806022" y="2002807"/>
            <a:ext cx="1371226" cy="1386298"/>
            <a:chOff x="5793322" y="2009157"/>
            <a:chExt cx="1371226" cy="1386298"/>
          </a:xfrm>
        </p:grpSpPr>
        <p:sp>
          <p:nvSpPr>
            <p:cNvPr id="28" name="Rectangle 27">
              <a:extLst>
                <a:ext uri="{FF2B5EF4-FFF2-40B4-BE49-F238E27FC236}">
                  <a16:creationId xmlns:a16="http://schemas.microsoft.com/office/drawing/2014/main" id="{3889EA58-2031-4E65-9552-0C7E87903A30}"/>
                </a:ext>
              </a:extLst>
            </p:cNvPr>
            <p:cNvSpPr/>
            <p:nvPr/>
          </p:nvSpPr>
          <p:spPr>
            <a:xfrm>
              <a:off x="6229957" y="3000275"/>
              <a:ext cx="934591" cy="395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50%</a:t>
              </a:r>
            </a:p>
          </p:txBody>
        </p:sp>
        <p:sp>
          <p:nvSpPr>
            <p:cNvPr id="32" name="Rectangle 31">
              <a:extLst>
                <a:ext uri="{FF2B5EF4-FFF2-40B4-BE49-F238E27FC236}">
                  <a16:creationId xmlns:a16="http://schemas.microsoft.com/office/drawing/2014/main" id="{2DFD1115-D965-461F-9CAE-6BFD874FF481}"/>
                </a:ext>
              </a:extLst>
            </p:cNvPr>
            <p:cNvSpPr/>
            <p:nvPr/>
          </p:nvSpPr>
          <p:spPr>
            <a:xfrm>
              <a:off x="6229957" y="2269164"/>
              <a:ext cx="934591" cy="395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50%</a:t>
              </a:r>
            </a:p>
          </p:txBody>
        </p:sp>
        <p:grpSp>
          <p:nvGrpSpPr>
            <p:cNvPr id="46" name="Group 45">
              <a:extLst>
                <a:ext uri="{FF2B5EF4-FFF2-40B4-BE49-F238E27FC236}">
                  <a16:creationId xmlns:a16="http://schemas.microsoft.com/office/drawing/2014/main" id="{1188218F-DD84-4A51-ABA9-6CB5E0F710AF}"/>
                </a:ext>
              </a:extLst>
            </p:cNvPr>
            <p:cNvGrpSpPr/>
            <p:nvPr/>
          </p:nvGrpSpPr>
          <p:grpSpPr>
            <a:xfrm>
              <a:off x="5793322" y="2009157"/>
              <a:ext cx="545358" cy="655453"/>
              <a:chOff x="454528" y="1782821"/>
              <a:chExt cx="728010" cy="874978"/>
            </a:xfrm>
          </p:grpSpPr>
          <p:sp>
            <p:nvSpPr>
              <p:cNvPr id="47" name="Graphic 3">
                <a:extLst>
                  <a:ext uri="{FF2B5EF4-FFF2-40B4-BE49-F238E27FC236}">
                    <a16:creationId xmlns:a16="http://schemas.microsoft.com/office/drawing/2014/main" id="{F4715E55-BE2C-4AD3-B65A-626FBD3BBD94}"/>
                  </a:ext>
                </a:extLst>
              </p:cNvPr>
              <p:cNvSpPr/>
              <p:nvPr/>
            </p:nvSpPr>
            <p:spPr>
              <a:xfrm flipH="1">
                <a:off x="454528" y="1782821"/>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a:p>
            </p:txBody>
          </p:sp>
          <p:grpSp>
            <p:nvGrpSpPr>
              <p:cNvPr id="48" name="Group 47">
                <a:extLst>
                  <a:ext uri="{FF2B5EF4-FFF2-40B4-BE49-F238E27FC236}">
                    <a16:creationId xmlns:a16="http://schemas.microsoft.com/office/drawing/2014/main" id="{D51F4DCF-580A-4D8F-81E0-D98785E4CAFF}"/>
                  </a:ext>
                </a:extLst>
              </p:cNvPr>
              <p:cNvGrpSpPr/>
              <p:nvPr/>
            </p:nvGrpSpPr>
            <p:grpSpPr>
              <a:xfrm>
                <a:off x="705747" y="2308103"/>
                <a:ext cx="266849" cy="259278"/>
                <a:chOff x="1551239" y="2361527"/>
                <a:chExt cx="748918" cy="727671"/>
              </a:xfrm>
            </p:grpSpPr>
            <p:sp>
              <p:nvSpPr>
                <p:cNvPr id="49" name="Freeform: Shape 48">
                  <a:extLst>
                    <a:ext uri="{FF2B5EF4-FFF2-40B4-BE49-F238E27FC236}">
                      <a16:creationId xmlns:a16="http://schemas.microsoft.com/office/drawing/2014/main" id="{B020DEB1-57DF-4520-BDAA-B64C8C1725A8}"/>
                    </a:ext>
                  </a:extLst>
                </p:cNvPr>
                <p:cNvSpPr/>
                <p:nvPr/>
              </p:nvSpPr>
              <p:spPr>
                <a:xfrm>
                  <a:off x="1637077" y="2576135"/>
                  <a:ext cx="233704" cy="233704"/>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en-BE"/>
                </a:p>
              </p:txBody>
            </p:sp>
            <p:sp>
              <p:nvSpPr>
                <p:cNvPr id="50" name="Freeform: Shape 49">
                  <a:extLst>
                    <a:ext uri="{FF2B5EF4-FFF2-40B4-BE49-F238E27FC236}">
                      <a16:creationId xmlns:a16="http://schemas.microsoft.com/office/drawing/2014/main" id="{268FBF27-CCAA-427F-9F96-59CB0BE168B0}"/>
                    </a:ext>
                  </a:extLst>
                </p:cNvPr>
                <p:cNvSpPr/>
                <p:nvPr/>
              </p:nvSpPr>
              <p:spPr>
                <a:xfrm>
                  <a:off x="1551239" y="2361527"/>
                  <a:ext cx="748918" cy="727671"/>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en-BE"/>
                </a:p>
              </p:txBody>
            </p:sp>
          </p:grpSp>
        </p:grpSp>
        <p:grpSp>
          <p:nvGrpSpPr>
            <p:cNvPr id="51" name="Group 50">
              <a:extLst>
                <a:ext uri="{FF2B5EF4-FFF2-40B4-BE49-F238E27FC236}">
                  <a16:creationId xmlns:a16="http://schemas.microsoft.com/office/drawing/2014/main" id="{6D4650E7-EC97-4AEB-A3CE-F0C2E575A942}"/>
                </a:ext>
              </a:extLst>
            </p:cNvPr>
            <p:cNvGrpSpPr/>
            <p:nvPr/>
          </p:nvGrpSpPr>
          <p:grpSpPr>
            <a:xfrm>
              <a:off x="5793322" y="2740002"/>
              <a:ext cx="545358" cy="655453"/>
              <a:chOff x="454528" y="2787769"/>
              <a:chExt cx="728010" cy="874978"/>
            </a:xfrm>
          </p:grpSpPr>
          <p:sp>
            <p:nvSpPr>
              <p:cNvPr id="52" name="Graphic 3">
                <a:extLst>
                  <a:ext uri="{FF2B5EF4-FFF2-40B4-BE49-F238E27FC236}">
                    <a16:creationId xmlns:a16="http://schemas.microsoft.com/office/drawing/2014/main" id="{2D819410-D47E-49D6-953F-8F298F9C4637}"/>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en-US"/>
              </a:p>
            </p:txBody>
          </p:sp>
          <p:grpSp>
            <p:nvGrpSpPr>
              <p:cNvPr id="53" name="Group 52">
                <a:extLst>
                  <a:ext uri="{FF2B5EF4-FFF2-40B4-BE49-F238E27FC236}">
                    <a16:creationId xmlns:a16="http://schemas.microsoft.com/office/drawing/2014/main" id="{FEA7BF34-6D4A-469D-BAE8-1DBF9D718D7A}"/>
                  </a:ext>
                </a:extLst>
              </p:cNvPr>
              <p:cNvGrpSpPr/>
              <p:nvPr/>
            </p:nvGrpSpPr>
            <p:grpSpPr>
              <a:xfrm>
                <a:off x="741715" y="3287773"/>
                <a:ext cx="213859" cy="312270"/>
                <a:chOff x="946070" y="2164076"/>
                <a:chExt cx="600197" cy="876393"/>
              </a:xfrm>
              <a:solidFill>
                <a:schemeClr val="accent4"/>
              </a:solidFill>
            </p:grpSpPr>
            <p:sp>
              <p:nvSpPr>
                <p:cNvPr id="54" name="Freeform: Shape 53">
                  <a:extLst>
                    <a:ext uri="{FF2B5EF4-FFF2-40B4-BE49-F238E27FC236}">
                      <a16:creationId xmlns:a16="http://schemas.microsoft.com/office/drawing/2014/main" id="{5974532D-4D86-431E-A4F4-4027608F328C}"/>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en-BE"/>
                </a:p>
              </p:txBody>
            </p:sp>
            <p:sp>
              <p:nvSpPr>
                <p:cNvPr id="55" name="Freeform: Shape 54">
                  <a:extLst>
                    <a:ext uri="{FF2B5EF4-FFF2-40B4-BE49-F238E27FC236}">
                      <a16:creationId xmlns:a16="http://schemas.microsoft.com/office/drawing/2014/main" id="{5248CBF5-01B2-4D29-B3EF-622EF4E24139}"/>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en-BE">
                    <a:solidFill>
                      <a:schemeClr val="accent5"/>
                    </a:solidFill>
                  </a:endParaRPr>
                </a:p>
              </p:txBody>
            </p:sp>
          </p:grpSp>
        </p:grpSp>
      </p:grpSp>
      <p:graphicFrame>
        <p:nvGraphicFramePr>
          <p:cNvPr id="63" name="Table 62">
            <a:extLst>
              <a:ext uri="{FF2B5EF4-FFF2-40B4-BE49-F238E27FC236}">
                <a16:creationId xmlns:a16="http://schemas.microsoft.com/office/drawing/2014/main" id="{DB457A19-F7BC-4D0D-9CE5-FDC86FCC6A3C}"/>
              </a:ext>
            </a:extLst>
          </p:cNvPr>
          <p:cNvGraphicFramePr>
            <a:graphicFrameLocks noGrp="1"/>
          </p:cNvGraphicFramePr>
          <p:nvPr>
            <p:extLst>
              <p:ext uri="{D42A27DB-BD31-4B8C-83A1-F6EECF244321}">
                <p14:modId xmlns:p14="http://schemas.microsoft.com/office/powerpoint/2010/main" val="1557231912"/>
              </p:ext>
            </p:extLst>
          </p:nvPr>
        </p:nvGraphicFramePr>
        <p:xfrm>
          <a:off x="2562196" y="4449743"/>
          <a:ext cx="1437469" cy="945804"/>
        </p:xfrm>
        <a:graphic>
          <a:graphicData uri="http://schemas.openxmlformats.org/drawingml/2006/table">
            <a:tbl>
              <a:tblPr>
                <a:tableStyleId>{2D5ABB26-0587-4C30-8999-92F81FD0307C}</a:tableStyleId>
              </a:tblPr>
              <a:tblGrid>
                <a:gridCol w="321469">
                  <a:extLst>
                    <a:ext uri="{9D8B030D-6E8A-4147-A177-3AD203B41FA5}">
                      <a16:colId xmlns:a16="http://schemas.microsoft.com/office/drawing/2014/main" val="2354454430"/>
                    </a:ext>
                  </a:extLst>
                </a:gridCol>
                <a:gridCol w="1116000">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a:solidFill>
                            <a:schemeClr val="tx1"/>
                          </a:solidFill>
                          <a:latin typeface="+mn-lt"/>
                        </a:rPr>
                        <a:t>Ja</a:t>
                      </a: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Nee</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Weet ik niet</a:t>
                      </a:r>
                    </a:p>
                  </a:txBody>
                  <a:tcPr marL="36000" marR="36000" marT="0" marB="0" anchor="ctr">
                    <a:noFill/>
                  </a:tcPr>
                </a:tc>
                <a:extLst>
                  <a:ext uri="{0D108BD9-81ED-4DB2-BD59-A6C34878D82A}">
                    <a16:rowId xmlns:a16="http://schemas.microsoft.com/office/drawing/2014/main" val="2426978870"/>
                  </a:ext>
                </a:extLst>
              </a:tr>
            </a:tbl>
          </a:graphicData>
        </a:graphic>
      </p:graphicFrame>
      <p:graphicFrame>
        <p:nvGraphicFramePr>
          <p:cNvPr id="60" name="Chart 59">
            <a:extLst>
              <a:ext uri="{FF2B5EF4-FFF2-40B4-BE49-F238E27FC236}">
                <a16:creationId xmlns:a16="http://schemas.microsoft.com/office/drawing/2014/main" id="{AFB2CB6F-2C62-4C43-AA09-93D56DFFB90B}"/>
              </a:ext>
            </a:extLst>
          </p:cNvPr>
          <p:cNvGraphicFramePr/>
          <p:nvPr>
            <p:extLst>
              <p:ext uri="{D42A27DB-BD31-4B8C-83A1-F6EECF244321}">
                <p14:modId xmlns:p14="http://schemas.microsoft.com/office/powerpoint/2010/main" val="3137366097"/>
              </p:ext>
            </p:extLst>
          </p:nvPr>
        </p:nvGraphicFramePr>
        <p:xfrm>
          <a:off x="0" y="2015995"/>
          <a:ext cx="2868823" cy="164941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Table 60">
            <a:extLst>
              <a:ext uri="{FF2B5EF4-FFF2-40B4-BE49-F238E27FC236}">
                <a16:creationId xmlns:a16="http://schemas.microsoft.com/office/drawing/2014/main" id="{65879268-7DF6-4209-8CFA-8EFBE5DABC24}"/>
              </a:ext>
            </a:extLst>
          </p:cNvPr>
          <p:cNvGraphicFramePr>
            <a:graphicFrameLocks noGrp="1"/>
          </p:cNvGraphicFramePr>
          <p:nvPr>
            <p:extLst>
              <p:ext uri="{D42A27DB-BD31-4B8C-83A1-F6EECF244321}">
                <p14:modId xmlns:p14="http://schemas.microsoft.com/office/powerpoint/2010/main" val="1086149139"/>
              </p:ext>
            </p:extLst>
          </p:nvPr>
        </p:nvGraphicFramePr>
        <p:xfrm>
          <a:off x="2563023" y="2344291"/>
          <a:ext cx="1437469" cy="945804"/>
        </p:xfrm>
        <a:graphic>
          <a:graphicData uri="http://schemas.openxmlformats.org/drawingml/2006/table">
            <a:tbl>
              <a:tblPr>
                <a:tableStyleId>{2D5ABB26-0587-4C30-8999-92F81FD0307C}</a:tableStyleId>
              </a:tblPr>
              <a:tblGrid>
                <a:gridCol w="321469">
                  <a:extLst>
                    <a:ext uri="{9D8B030D-6E8A-4147-A177-3AD203B41FA5}">
                      <a16:colId xmlns:a16="http://schemas.microsoft.com/office/drawing/2014/main" val="2354454430"/>
                    </a:ext>
                  </a:extLst>
                </a:gridCol>
                <a:gridCol w="1116000">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a:solidFill>
                            <a:schemeClr val="tx1"/>
                          </a:solidFill>
                          <a:latin typeface="+mn-lt"/>
                        </a:rPr>
                        <a:t>Ja</a:t>
                      </a: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Nee</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Weet ik niet</a:t>
                      </a:r>
                    </a:p>
                  </a:txBody>
                  <a:tcPr marL="36000" marR="36000" marT="0" marB="0" anchor="ctr">
                    <a:noFill/>
                  </a:tcPr>
                </a:tc>
                <a:extLst>
                  <a:ext uri="{0D108BD9-81ED-4DB2-BD59-A6C34878D82A}">
                    <a16:rowId xmlns:a16="http://schemas.microsoft.com/office/drawing/2014/main" val="2426978870"/>
                  </a:ext>
                </a:extLst>
              </a:tr>
            </a:tbl>
          </a:graphicData>
        </a:graphic>
      </p:graphicFrame>
      <p:sp>
        <p:nvSpPr>
          <p:cNvPr id="66" name="TextBox 65">
            <a:extLst>
              <a:ext uri="{FF2B5EF4-FFF2-40B4-BE49-F238E27FC236}">
                <a16:creationId xmlns:a16="http://schemas.microsoft.com/office/drawing/2014/main" id="{91FAC758-DA09-446C-8F94-E9FE07355240}"/>
              </a:ext>
            </a:extLst>
          </p:cNvPr>
          <p:cNvSpPr txBox="1"/>
          <p:nvPr/>
        </p:nvSpPr>
        <p:spPr>
          <a:xfrm>
            <a:off x="412131" y="1945135"/>
            <a:ext cx="445449" cy="138499"/>
          </a:xfrm>
          <a:prstGeom prst="rect">
            <a:avLst/>
          </a:prstGeom>
        </p:spPr>
        <p:txBody>
          <a:bodyPr vert="horz" wrap="square" lIns="0" tIns="0" rIns="0" bIns="0" rtlCol="0">
            <a:spAutoFit/>
          </a:bodyPr>
          <a:lstStyle/>
          <a:p>
            <a:pPr algn="ctr"/>
            <a:r>
              <a:rPr lang="nl-BE" sz="900" dirty="0">
                <a:solidFill>
                  <a:schemeClr val="tx1">
                    <a:lumMod val="75000"/>
                    <a:lumOff val="25000"/>
                  </a:schemeClr>
                </a:solidFill>
              </a:rPr>
              <a:t>(n=854)</a:t>
            </a:r>
          </a:p>
        </p:txBody>
      </p:sp>
      <p:sp>
        <p:nvSpPr>
          <p:cNvPr id="67" name="TextBox 66">
            <a:extLst>
              <a:ext uri="{FF2B5EF4-FFF2-40B4-BE49-F238E27FC236}">
                <a16:creationId xmlns:a16="http://schemas.microsoft.com/office/drawing/2014/main" id="{1A6723F9-0578-4032-B884-5DE7FA38FAE2}"/>
              </a:ext>
            </a:extLst>
          </p:cNvPr>
          <p:cNvSpPr txBox="1"/>
          <p:nvPr/>
        </p:nvSpPr>
        <p:spPr>
          <a:xfrm>
            <a:off x="412131" y="4073170"/>
            <a:ext cx="445449" cy="138499"/>
          </a:xfrm>
          <a:prstGeom prst="rect">
            <a:avLst/>
          </a:prstGeom>
        </p:spPr>
        <p:txBody>
          <a:bodyPr vert="horz" wrap="square" lIns="0" tIns="0" rIns="0" bIns="0" rtlCol="0">
            <a:spAutoFit/>
          </a:bodyPr>
          <a:lstStyle/>
          <a:p>
            <a:pPr algn="ctr"/>
            <a:r>
              <a:rPr lang="nl-BE" sz="900" dirty="0">
                <a:solidFill>
                  <a:schemeClr val="tx1">
                    <a:lumMod val="75000"/>
                    <a:lumOff val="25000"/>
                  </a:schemeClr>
                </a:solidFill>
              </a:rPr>
              <a:t>(n=485)</a:t>
            </a:r>
          </a:p>
        </p:txBody>
      </p:sp>
      <p:graphicFrame>
        <p:nvGraphicFramePr>
          <p:cNvPr id="76" name="Table 75">
            <a:extLst>
              <a:ext uri="{FF2B5EF4-FFF2-40B4-BE49-F238E27FC236}">
                <a16:creationId xmlns:a16="http://schemas.microsoft.com/office/drawing/2014/main" id="{808C935B-01F1-4C5A-BEB2-CA9A1F1C7745}"/>
              </a:ext>
            </a:extLst>
          </p:cNvPr>
          <p:cNvGraphicFramePr>
            <a:graphicFrameLocks noGrp="1"/>
          </p:cNvGraphicFramePr>
          <p:nvPr>
            <p:extLst>
              <p:ext uri="{D42A27DB-BD31-4B8C-83A1-F6EECF244321}">
                <p14:modId xmlns:p14="http://schemas.microsoft.com/office/powerpoint/2010/main" val="3322700422"/>
              </p:ext>
            </p:extLst>
          </p:nvPr>
        </p:nvGraphicFramePr>
        <p:xfrm>
          <a:off x="7436087" y="4073170"/>
          <a:ext cx="1003319" cy="1675295"/>
        </p:xfrm>
        <a:graphic>
          <a:graphicData uri="http://schemas.openxmlformats.org/drawingml/2006/table">
            <a:tbl>
              <a:tblPr firstRow="1" bandRow="1">
                <a:tableStyleId>{2D5ABB26-0587-4C30-8999-92F81FD0307C}</a:tableStyleId>
              </a:tblPr>
              <a:tblGrid>
                <a:gridCol w="1003319">
                  <a:extLst>
                    <a:ext uri="{9D8B030D-6E8A-4147-A177-3AD203B41FA5}">
                      <a16:colId xmlns:a16="http://schemas.microsoft.com/office/drawing/2014/main" val="2069625335"/>
                    </a:ext>
                  </a:extLst>
                </a:gridCol>
              </a:tblGrid>
              <a:tr h="482356">
                <a:tc>
                  <a:txBody>
                    <a:bodyPr/>
                    <a:lstStyle/>
                    <a:p>
                      <a:pPr algn="r"/>
                      <a:r>
                        <a:rPr lang="nl-BE" sz="900" b="1" noProof="0" dirty="0">
                          <a:solidFill>
                            <a:schemeClr val="tx1"/>
                          </a:solidFill>
                        </a:rPr>
                        <a:t>Ja</a:t>
                      </a:r>
                      <a:r>
                        <a:rPr lang="nl-BE" sz="900" b="0" noProof="0" dirty="0">
                          <a:solidFill>
                            <a:schemeClr val="tx1"/>
                          </a:solidFill>
                        </a:rPr>
                        <a:t>, vrij buiten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7105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900" b="1" noProof="0" dirty="0">
                          <a:solidFill>
                            <a:schemeClr val="tx1"/>
                          </a:solidFill>
                        </a:rPr>
                        <a:t>Ja, </a:t>
                      </a:r>
                      <a:r>
                        <a:rPr lang="nl-BE" sz="900" b="0" noProof="0" dirty="0">
                          <a:solidFill>
                            <a:schemeClr val="tx1"/>
                          </a:solidFill>
                        </a:rPr>
                        <a:t>aan de leiband, onder strikt toezicht of in een afgesloten tuin/terras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482356">
                <a:tc>
                  <a:txBody>
                    <a:bodyPr/>
                    <a:lstStyle/>
                    <a:p>
                      <a:pPr algn="r"/>
                      <a:r>
                        <a:rPr lang="nl-BE" sz="900" b="1" noProof="0" dirty="0">
                          <a:solidFill>
                            <a:schemeClr val="tx1"/>
                          </a:solidFill>
                        </a:rPr>
                        <a:t>Nee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pSp>
        <p:nvGrpSpPr>
          <p:cNvPr id="90" name="Group 89">
            <a:extLst>
              <a:ext uri="{FF2B5EF4-FFF2-40B4-BE49-F238E27FC236}">
                <a16:creationId xmlns:a16="http://schemas.microsoft.com/office/drawing/2014/main" id="{2B297FBA-049D-4ED9-A54C-A02D2462B622}"/>
              </a:ext>
            </a:extLst>
          </p:cNvPr>
          <p:cNvGrpSpPr/>
          <p:nvPr/>
        </p:nvGrpSpPr>
        <p:grpSpPr>
          <a:xfrm>
            <a:off x="6301448" y="6026177"/>
            <a:ext cx="5596451" cy="716702"/>
            <a:chOff x="3380245" y="5377292"/>
            <a:chExt cx="6242471" cy="716702"/>
          </a:xfrm>
        </p:grpSpPr>
        <p:sp>
          <p:nvSpPr>
            <p:cNvPr id="91" name="Rectangle 90">
              <a:extLst>
                <a:ext uri="{FF2B5EF4-FFF2-40B4-BE49-F238E27FC236}">
                  <a16:creationId xmlns:a16="http://schemas.microsoft.com/office/drawing/2014/main" id="{86068D90-935E-4A04-8FCB-C01CC355C437}"/>
                </a:ext>
              </a:extLst>
            </p:cNvPr>
            <p:cNvSpPr/>
            <p:nvPr/>
          </p:nvSpPr>
          <p:spPr>
            <a:xfrm>
              <a:off x="3466955" y="5467293"/>
              <a:ext cx="6155761" cy="62670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nl-BE" sz="900" dirty="0">
                  <a:solidFill>
                    <a:schemeClr val="tx1"/>
                  </a:solidFill>
                </a:rPr>
                <a:t>Met ingang van 1 september 2014 moet elke verantwoordelijke die katten wil verhandelen deze van tevoren laten steriliseren, identificeren en registreren volgens het KB van 3/8/2012. Indien een verantwoordelijke een kat gekocht, gekregen of geadopteerd heeft na 1 september 2014, dan moet deze gesteriliseerd, geïdentificeerd en geregistreerd zijn.*</a:t>
              </a:r>
            </a:p>
          </p:txBody>
        </p:sp>
        <p:grpSp>
          <p:nvGrpSpPr>
            <p:cNvPr id="92" name="Group 91">
              <a:extLst>
                <a:ext uri="{FF2B5EF4-FFF2-40B4-BE49-F238E27FC236}">
                  <a16:creationId xmlns:a16="http://schemas.microsoft.com/office/drawing/2014/main" id="{4C087F2D-7F48-4165-8459-7B65C6299A79}"/>
                </a:ext>
              </a:extLst>
            </p:cNvPr>
            <p:cNvGrpSpPr/>
            <p:nvPr/>
          </p:nvGrpSpPr>
          <p:grpSpPr>
            <a:xfrm>
              <a:off x="3380245" y="5377292"/>
              <a:ext cx="200778" cy="180000"/>
              <a:chOff x="3084430" y="5376985"/>
              <a:chExt cx="200778" cy="180000"/>
            </a:xfrm>
            <a:effectLst>
              <a:outerShdw dist="25400" dir="2700000" algn="tl" rotWithShape="0">
                <a:schemeClr val="tx1">
                  <a:alpha val="40000"/>
                </a:schemeClr>
              </a:outerShdw>
            </a:effectLst>
          </p:grpSpPr>
          <p:sp>
            <p:nvSpPr>
              <p:cNvPr id="93" name="Ellipse 87">
                <a:extLst>
                  <a:ext uri="{FF2B5EF4-FFF2-40B4-BE49-F238E27FC236}">
                    <a16:creationId xmlns:a16="http://schemas.microsoft.com/office/drawing/2014/main" id="{94995521-D945-483C-8BA6-5C9424D5D401}"/>
                  </a:ext>
                </a:extLst>
              </p:cNvPr>
              <p:cNvSpPr/>
              <p:nvPr/>
            </p:nvSpPr>
            <p:spPr>
              <a:xfrm>
                <a:off x="3084430" y="5376985"/>
                <a:ext cx="200778"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a:ea typeface="+mn-ea"/>
                  <a:cs typeface="+mn-cs"/>
                </a:endParaRPr>
              </a:p>
            </p:txBody>
          </p:sp>
          <p:grpSp>
            <p:nvGrpSpPr>
              <p:cNvPr id="94" name="Group 93">
                <a:extLst>
                  <a:ext uri="{FF2B5EF4-FFF2-40B4-BE49-F238E27FC236}">
                    <a16:creationId xmlns:a16="http://schemas.microsoft.com/office/drawing/2014/main" id="{AEF36601-6391-4B2B-ACC1-6ACE176BD204}"/>
                  </a:ext>
                </a:extLst>
              </p:cNvPr>
              <p:cNvGrpSpPr/>
              <p:nvPr/>
            </p:nvGrpSpPr>
            <p:grpSpPr>
              <a:xfrm>
                <a:off x="3172630" y="5420532"/>
                <a:ext cx="3600" cy="92906"/>
                <a:chOff x="3172630" y="5421189"/>
                <a:chExt cx="3600" cy="92906"/>
              </a:xfrm>
            </p:grpSpPr>
            <p:sp>
              <p:nvSpPr>
                <p:cNvPr id="95" name="Line 37">
                  <a:extLst>
                    <a:ext uri="{FF2B5EF4-FFF2-40B4-BE49-F238E27FC236}">
                      <a16:creationId xmlns:a16="http://schemas.microsoft.com/office/drawing/2014/main" id="{7E1C4C26-79F3-4ACF-9700-B330FC0809B9}"/>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a:ea typeface="+mn-ea"/>
                    <a:cs typeface="+mn-cs"/>
                  </a:endParaRPr>
                </a:p>
              </p:txBody>
            </p:sp>
            <p:sp>
              <p:nvSpPr>
                <p:cNvPr id="96" name="Oval 38">
                  <a:extLst>
                    <a:ext uri="{FF2B5EF4-FFF2-40B4-BE49-F238E27FC236}">
                      <a16:creationId xmlns:a16="http://schemas.microsoft.com/office/drawing/2014/main" id="{6423C253-C82A-419D-86E0-C4A5342A33A6}"/>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Arial"/>
                    <a:ea typeface="+mn-ea"/>
                    <a:cs typeface="+mn-cs"/>
                  </a:endParaRPr>
                </a:p>
              </p:txBody>
            </p:sp>
          </p:grpSp>
        </p:grpSp>
      </p:grpSp>
      <p:graphicFrame>
        <p:nvGraphicFramePr>
          <p:cNvPr id="56" name="Chart 55">
            <a:extLst>
              <a:ext uri="{FF2B5EF4-FFF2-40B4-BE49-F238E27FC236}">
                <a16:creationId xmlns:a16="http://schemas.microsoft.com/office/drawing/2014/main" id="{1DD5BFE0-ED5F-495F-88F6-F3522950720F}"/>
              </a:ext>
            </a:extLst>
          </p:cNvPr>
          <p:cNvGraphicFramePr/>
          <p:nvPr>
            <p:extLst>
              <p:ext uri="{D42A27DB-BD31-4B8C-83A1-F6EECF244321}">
                <p14:modId xmlns:p14="http://schemas.microsoft.com/office/powerpoint/2010/main" val="2666887143"/>
              </p:ext>
            </p:extLst>
          </p:nvPr>
        </p:nvGraphicFramePr>
        <p:xfrm>
          <a:off x="26905" y="4063260"/>
          <a:ext cx="2868823" cy="164941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42677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F7197A-3CDD-4983-80DF-F69A9F4AA045}"/>
              </a:ext>
            </a:extLst>
          </p:cNvPr>
          <p:cNvSpPr/>
          <p:nvPr/>
        </p:nvSpPr>
        <p:spPr>
          <a:xfrm>
            <a:off x="407988" y="1685359"/>
            <a:ext cx="1833784"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369332"/>
          </a:xfrm>
        </p:spPr>
        <p:txBody>
          <a:bodyPr/>
          <a:lstStyle/>
          <a:p>
            <a:r>
              <a:rPr lang="nl-BE" dirty="0"/>
              <a:t>Basis:	kattenbaasjes met minstens één gechipte kat in Vlaanderen (n=294) / kattenbaasjes met minstens één niet-gechipte kat in Vlaanderen (n=235)</a:t>
            </a:r>
          </a:p>
          <a:p>
            <a:r>
              <a:rPr lang="nl-BE" dirty="0"/>
              <a:t>Vraag:	Geslacht / Leeftijd / Regio / HHCMP10. Hoeveel personen wonen of verblijven er op uw huidige adres? / BE01INC. NETTO MAANDELIJKSE gezinsinkomen / </a:t>
            </a:r>
            <a:r>
              <a:rPr lang="nl-NL" dirty="0"/>
              <a:t>S2. Hoeveel katten heeft u als huisdier?</a:t>
            </a:r>
          </a:p>
          <a:p>
            <a:r>
              <a:rPr lang="nl-NL" dirty="0"/>
              <a:t>	</a:t>
            </a:r>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19</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804115"/>
            <a:ext cx="11376023" cy="387798"/>
          </a:xfrm>
        </p:spPr>
        <p:txBody>
          <a:bodyPr/>
          <a:lstStyle/>
          <a:p>
            <a:r>
              <a:rPr lang="nl-BE" dirty="0"/>
              <a:t>VLAAMSE baasjes VAN GECHIPTE KATTEN VS NIET-Gechipte katten</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685359"/>
            <a:ext cx="5652000"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a:t>
            </a:r>
          </a:p>
        </p:txBody>
      </p:sp>
      <p:sp>
        <p:nvSpPr>
          <p:cNvPr id="24" name="Rectangle 23">
            <a:extLst>
              <a:ext uri="{FF2B5EF4-FFF2-40B4-BE49-F238E27FC236}">
                <a16:creationId xmlns:a16="http://schemas.microsoft.com/office/drawing/2014/main" id="{8269CE19-1051-403A-8CF9-E5A43BCC73DE}"/>
              </a:ext>
            </a:extLst>
          </p:cNvPr>
          <p:cNvSpPr/>
          <p:nvPr/>
        </p:nvSpPr>
        <p:spPr>
          <a:xfrm>
            <a:off x="8054719" y="1685359"/>
            <a:ext cx="3729291"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REGIO</a:t>
            </a:r>
          </a:p>
        </p:txBody>
      </p:sp>
      <p:grpSp>
        <p:nvGrpSpPr>
          <p:cNvPr id="9" name="Group 8">
            <a:extLst>
              <a:ext uri="{FF2B5EF4-FFF2-40B4-BE49-F238E27FC236}">
                <a16:creationId xmlns:a16="http://schemas.microsoft.com/office/drawing/2014/main" id="{E6C214E6-E23A-46FE-89C3-84E2577B46F6}"/>
              </a:ext>
            </a:extLst>
          </p:cNvPr>
          <p:cNvGrpSpPr/>
          <p:nvPr/>
        </p:nvGrpSpPr>
        <p:grpSpPr>
          <a:xfrm>
            <a:off x="10553625" y="2211087"/>
            <a:ext cx="1191234" cy="409094"/>
            <a:chOff x="8098478" y="3277241"/>
            <a:chExt cx="1191234" cy="409094"/>
          </a:xfrm>
        </p:grpSpPr>
        <p:sp>
          <p:nvSpPr>
            <p:cNvPr id="25" name="Rounded Rectangle 79">
              <a:extLst>
                <a:ext uri="{FF2B5EF4-FFF2-40B4-BE49-F238E27FC236}">
                  <a16:creationId xmlns:a16="http://schemas.microsoft.com/office/drawing/2014/main" id="{6381D662-C0F6-4CB0-81D4-95EE62560499}"/>
                </a:ext>
              </a:extLst>
            </p:cNvPr>
            <p:cNvSpPr/>
            <p:nvPr/>
          </p:nvSpPr>
          <p:spPr bwMode="auto">
            <a:xfrm>
              <a:off x="8098478" y="3277241"/>
              <a:ext cx="1191234"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432000" tIns="36000" rIns="0" bIns="36000" anchor="ctr" anchorCtr="0"/>
            <a:lstStyle/>
            <a:p>
              <a:pPr>
                <a:defRPr/>
              </a:pPr>
              <a:r>
                <a:rPr lang="nl-BE" sz="800" dirty="0">
                  <a:solidFill>
                    <a:schemeClr val="bg2"/>
                  </a:solidFill>
                  <a:latin typeface="+mj-lt"/>
                </a:rPr>
                <a:t>Vlaanderen</a:t>
              </a:r>
              <a:endParaRPr lang="nl-BE" sz="1000" dirty="0">
                <a:solidFill>
                  <a:schemeClr val="bg2"/>
                </a:solidFill>
                <a:latin typeface="+mj-lt"/>
              </a:endParaRPr>
            </a:p>
          </p:txBody>
        </p:sp>
        <p:sp>
          <p:nvSpPr>
            <p:cNvPr id="26" name="Freeform 9">
              <a:extLst>
                <a:ext uri="{FF2B5EF4-FFF2-40B4-BE49-F238E27FC236}">
                  <a16:creationId xmlns:a16="http://schemas.microsoft.com/office/drawing/2014/main" id="{D155BD86-2F89-4F73-9A97-9E19F5F09CA2}"/>
                </a:ext>
              </a:extLst>
            </p:cNvPr>
            <p:cNvSpPr>
              <a:spLocks noChangeAspect="1" noEditPoints="1"/>
            </p:cNvSpPr>
            <p:nvPr/>
          </p:nvSpPr>
          <p:spPr bwMode="auto">
            <a:xfrm>
              <a:off x="8161215" y="3309246"/>
              <a:ext cx="294199" cy="344535"/>
            </a:xfrm>
            <a:custGeom>
              <a:avLst/>
              <a:gdLst>
                <a:gd name="T0" fmla="*/ 2147483647 w 814"/>
                <a:gd name="T1" fmla="*/ 2147483647 h 959"/>
                <a:gd name="T2" fmla="*/ 2147483647 w 814"/>
                <a:gd name="T3" fmla="*/ 2147483647 h 959"/>
                <a:gd name="T4" fmla="*/ 2147483647 w 814"/>
                <a:gd name="T5" fmla="*/ 2147483647 h 959"/>
                <a:gd name="T6" fmla="*/ 2147483647 w 814"/>
                <a:gd name="T7" fmla="*/ 2147483647 h 959"/>
                <a:gd name="T8" fmla="*/ 2147483647 w 814"/>
                <a:gd name="T9" fmla="*/ 2147483647 h 959"/>
                <a:gd name="T10" fmla="*/ 2147483647 w 814"/>
                <a:gd name="T11" fmla="*/ 2147483647 h 959"/>
                <a:gd name="T12" fmla="*/ 2147483647 w 814"/>
                <a:gd name="T13" fmla="*/ 2147483647 h 959"/>
                <a:gd name="T14" fmla="*/ 2147483647 w 814"/>
                <a:gd name="T15" fmla="*/ 2147483647 h 959"/>
                <a:gd name="T16" fmla="*/ 2147483647 w 814"/>
                <a:gd name="T17" fmla="*/ 2147483647 h 959"/>
                <a:gd name="T18" fmla="*/ 2147483647 w 814"/>
                <a:gd name="T19" fmla="*/ 2147483647 h 959"/>
                <a:gd name="T20" fmla="*/ 2147483647 w 814"/>
                <a:gd name="T21" fmla="*/ 2147483647 h 959"/>
                <a:gd name="T22" fmla="*/ 2147483647 w 814"/>
                <a:gd name="T23" fmla="*/ 2147483647 h 959"/>
                <a:gd name="T24" fmla="*/ 2147483647 w 814"/>
                <a:gd name="T25" fmla="*/ 2147483647 h 959"/>
                <a:gd name="T26" fmla="*/ 2147483647 w 814"/>
                <a:gd name="T27" fmla="*/ 2147483647 h 959"/>
                <a:gd name="T28" fmla="*/ 2147483647 w 814"/>
                <a:gd name="T29" fmla="*/ 2147483647 h 959"/>
                <a:gd name="T30" fmla="*/ 2147483647 w 814"/>
                <a:gd name="T31" fmla="*/ 2147483647 h 959"/>
                <a:gd name="T32" fmla="*/ 2147483647 w 814"/>
                <a:gd name="T33" fmla="*/ 2147483647 h 959"/>
                <a:gd name="T34" fmla="*/ 2147483647 w 814"/>
                <a:gd name="T35" fmla="*/ 2147483647 h 959"/>
                <a:gd name="T36" fmla="*/ 2147483647 w 814"/>
                <a:gd name="T37" fmla="*/ 2147483647 h 959"/>
                <a:gd name="T38" fmla="*/ 2147483647 w 814"/>
                <a:gd name="T39" fmla="*/ 2147483647 h 959"/>
                <a:gd name="T40" fmla="*/ 2147483647 w 814"/>
                <a:gd name="T41" fmla="*/ 2147483647 h 959"/>
                <a:gd name="T42" fmla="*/ 2147483647 w 814"/>
                <a:gd name="T43" fmla="*/ 2147483647 h 959"/>
                <a:gd name="T44" fmla="*/ 2147483647 w 814"/>
                <a:gd name="T45" fmla="*/ 2147483647 h 959"/>
                <a:gd name="T46" fmla="*/ 2147483647 w 814"/>
                <a:gd name="T47" fmla="*/ 2147483647 h 959"/>
                <a:gd name="T48" fmla="*/ 2147483647 w 814"/>
                <a:gd name="T49" fmla="*/ 2147483647 h 959"/>
                <a:gd name="T50" fmla="*/ 2147483647 w 814"/>
                <a:gd name="T51" fmla="*/ 2147483647 h 959"/>
                <a:gd name="T52" fmla="*/ 2147483647 w 814"/>
                <a:gd name="T53" fmla="*/ 2147483647 h 959"/>
                <a:gd name="T54" fmla="*/ 2147483647 w 814"/>
                <a:gd name="T55" fmla="*/ 2147483647 h 959"/>
                <a:gd name="T56" fmla="*/ 2147483647 w 814"/>
                <a:gd name="T57" fmla="*/ 2147483647 h 959"/>
                <a:gd name="T58" fmla="*/ 2147483647 w 814"/>
                <a:gd name="T59" fmla="*/ 2147483647 h 959"/>
                <a:gd name="T60" fmla="*/ 2147483647 w 814"/>
                <a:gd name="T61" fmla="*/ 2147483647 h 959"/>
                <a:gd name="T62" fmla="*/ 2147483647 w 814"/>
                <a:gd name="T63" fmla="*/ 2147483647 h 959"/>
                <a:gd name="T64" fmla="*/ 2147483647 w 814"/>
                <a:gd name="T65" fmla="*/ 2147483647 h 959"/>
                <a:gd name="T66" fmla="*/ 2147483647 w 814"/>
                <a:gd name="T67" fmla="*/ 2147483647 h 959"/>
                <a:gd name="T68" fmla="*/ 2147483647 w 814"/>
                <a:gd name="T69" fmla="*/ 2147483647 h 959"/>
                <a:gd name="T70" fmla="*/ 2147483647 w 814"/>
                <a:gd name="T71" fmla="*/ 2147483647 h 959"/>
                <a:gd name="T72" fmla="*/ 2147483647 w 814"/>
                <a:gd name="T73" fmla="*/ 2147483647 h 959"/>
                <a:gd name="T74" fmla="*/ 2147483647 w 814"/>
                <a:gd name="T75" fmla="*/ 2147483647 h 959"/>
                <a:gd name="T76" fmla="*/ 2147483647 w 814"/>
                <a:gd name="T77" fmla="*/ 2147483647 h 959"/>
                <a:gd name="T78" fmla="*/ 2147483647 w 814"/>
                <a:gd name="T79" fmla="*/ 2147483647 h 959"/>
                <a:gd name="T80" fmla="*/ 2147483647 w 814"/>
                <a:gd name="T81" fmla="*/ 2147483647 h 959"/>
                <a:gd name="T82" fmla="*/ 2147483647 w 814"/>
                <a:gd name="T83" fmla="*/ 2147483647 h 959"/>
                <a:gd name="T84" fmla="*/ 2147483647 w 814"/>
                <a:gd name="T85" fmla="*/ 2147483647 h 959"/>
                <a:gd name="T86" fmla="*/ 2147483647 w 814"/>
                <a:gd name="T87" fmla="*/ 2147483647 h 959"/>
                <a:gd name="T88" fmla="*/ 2147483647 w 814"/>
                <a:gd name="T89" fmla="*/ 2147483647 h 959"/>
                <a:gd name="T90" fmla="*/ 2147483647 w 814"/>
                <a:gd name="T91" fmla="*/ 2147483647 h 959"/>
                <a:gd name="T92" fmla="*/ 2147483647 w 814"/>
                <a:gd name="T93" fmla="*/ 2147483647 h 959"/>
                <a:gd name="T94" fmla="*/ 2147483647 w 814"/>
                <a:gd name="T95" fmla="*/ 2147483647 h 959"/>
                <a:gd name="T96" fmla="*/ 2147483647 w 814"/>
                <a:gd name="T97" fmla="*/ 2147483647 h 959"/>
                <a:gd name="T98" fmla="*/ 2147483647 w 814"/>
                <a:gd name="T99" fmla="*/ 2147483647 h 959"/>
                <a:gd name="T100" fmla="*/ 2147483647 w 814"/>
                <a:gd name="T101" fmla="*/ 2147483647 h 959"/>
                <a:gd name="T102" fmla="*/ 2147483647 w 814"/>
                <a:gd name="T103" fmla="*/ 2147483647 h 959"/>
                <a:gd name="T104" fmla="*/ 2147483647 w 814"/>
                <a:gd name="T105" fmla="*/ 2147483647 h 959"/>
                <a:gd name="T106" fmla="*/ 2147483647 w 814"/>
                <a:gd name="T107" fmla="*/ 2147483647 h 959"/>
                <a:gd name="T108" fmla="*/ 2147483647 w 814"/>
                <a:gd name="T109" fmla="*/ 2147483647 h 959"/>
                <a:gd name="T110" fmla="*/ 2147483647 w 814"/>
                <a:gd name="T111" fmla="*/ 2147483647 h 959"/>
                <a:gd name="T112" fmla="*/ 2147483647 w 814"/>
                <a:gd name="T113" fmla="*/ 2147483647 h 9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4"/>
                <a:gd name="T172" fmla="*/ 0 h 959"/>
                <a:gd name="T173" fmla="*/ 814 w 814"/>
                <a:gd name="T174" fmla="*/ 959 h 9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4" h="959">
                  <a:moveTo>
                    <a:pt x="720" y="0"/>
                  </a:moveTo>
                  <a:cubicBezTo>
                    <a:pt x="726" y="1"/>
                    <a:pt x="726" y="9"/>
                    <a:pt x="732" y="10"/>
                  </a:cubicBezTo>
                  <a:cubicBezTo>
                    <a:pt x="734" y="24"/>
                    <a:pt x="732" y="34"/>
                    <a:pt x="726" y="42"/>
                  </a:cubicBezTo>
                  <a:cubicBezTo>
                    <a:pt x="724" y="49"/>
                    <a:pt x="733" y="51"/>
                    <a:pt x="736" y="54"/>
                  </a:cubicBezTo>
                  <a:cubicBezTo>
                    <a:pt x="739" y="59"/>
                    <a:pt x="740" y="63"/>
                    <a:pt x="745" y="67"/>
                  </a:cubicBezTo>
                  <a:cubicBezTo>
                    <a:pt x="749" y="77"/>
                    <a:pt x="756" y="84"/>
                    <a:pt x="761" y="92"/>
                  </a:cubicBezTo>
                  <a:cubicBezTo>
                    <a:pt x="782" y="94"/>
                    <a:pt x="801" y="92"/>
                    <a:pt x="805" y="77"/>
                  </a:cubicBezTo>
                  <a:cubicBezTo>
                    <a:pt x="814" y="77"/>
                    <a:pt x="806" y="89"/>
                    <a:pt x="805" y="92"/>
                  </a:cubicBezTo>
                  <a:cubicBezTo>
                    <a:pt x="804" y="99"/>
                    <a:pt x="800" y="103"/>
                    <a:pt x="796" y="111"/>
                  </a:cubicBezTo>
                  <a:cubicBezTo>
                    <a:pt x="788" y="110"/>
                    <a:pt x="789" y="117"/>
                    <a:pt x="780" y="115"/>
                  </a:cubicBezTo>
                  <a:cubicBezTo>
                    <a:pt x="778" y="122"/>
                    <a:pt x="779" y="126"/>
                    <a:pt x="777" y="140"/>
                  </a:cubicBezTo>
                  <a:cubicBezTo>
                    <a:pt x="761" y="151"/>
                    <a:pt x="776" y="175"/>
                    <a:pt x="796" y="175"/>
                  </a:cubicBezTo>
                  <a:cubicBezTo>
                    <a:pt x="787" y="192"/>
                    <a:pt x="754" y="190"/>
                    <a:pt x="751" y="169"/>
                  </a:cubicBezTo>
                  <a:cubicBezTo>
                    <a:pt x="731" y="171"/>
                    <a:pt x="726" y="214"/>
                    <a:pt x="739" y="229"/>
                  </a:cubicBezTo>
                  <a:cubicBezTo>
                    <a:pt x="740" y="234"/>
                    <a:pt x="721" y="234"/>
                    <a:pt x="723" y="229"/>
                  </a:cubicBezTo>
                  <a:cubicBezTo>
                    <a:pt x="713" y="232"/>
                    <a:pt x="716" y="221"/>
                    <a:pt x="710" y="219"/>
                  </a:cubicBezTo>
                  <a:cubicBezTo>
                    <a:pt x="705" y="221"/>
                    <a:pt x="711" y="223"/>
                    <a:pt x="710" y="229"/>
                  </a:cubicBezTo>
                  <a:cubicBezTo>
                    <a:pt x="702" y="226"/>
                    <a:pt x="695" y="221"/>
                    <a:pt x="688" y="213"/>
                  </a:cubicBezTo>
                  <a:cubicBezTo>
                    <a:pt x="687" y="211"/>
                    <a:pt x="682" y="208"/>
                    <a:pt x="682" y="207"/>
                  </a:cubicBezTo>
                  <a:cubicBezTo>
                    <a:pt x="680" y="204"/>
                    <a:pt x="683" y="200"/>
                    <a:pt x="682" y="197"/>
                  </a:cubicBezTo>
                  <a:cubicBezTo>
                    <a:pt x="681" y="196"/>
                    <a:pt x="679" y="197"/>
                    <a:pt x="678" y="194"/>
                  </a:cubicBezTo>
                  <a:cubicBezTo>
                    <a:pt x="677" y="183"/>
                    <a:pt x="681" y="168"/>
                    <a:pt x="688" y="159"/>
                  </a:cubicBezTo>
                  <a:cubicBezTo>
                    <a:pt x="685" y="156"/>
                    <a:pt x="682" y="153"/>
                    <a:pt x="678" y="149"/>
                  </a:cubicBezTo>
                  <a:cubicBezTo>
                    <a:pt x="677" y="120"/>
                    <a:pt x="680" y="96"/>
                    <a:pt x="691" y="80"/>
                  </a:cubicBezTo>
                  <a:cubicBezTo>
                    <a:pt x="688" y="65"/>
                    <a:pt x="683" y="62"/>
                    <a:pt x="672" y="61"/>
                  </a:cubicBezTo>
                  <a:cubicBezTo>
                    <a:pt x="660" y="59"/>
                    <a:pt x="653" y="70"/>
                    <a:pt x="644" y="80"/>
                  </a:cubicBezTo>
                  <a:cubicBezTo>
                    <a:pt x="640" y="83"/>
                    <a:pt x="634" y="86"/>
                    <a:pt x="631" y="89"/>
                  </a:cubicBezTo>
                  <a:cubicBezTo>
                    <a:pt x="630" y="90"/>
                    <a:pt x="632" y="95"/>
                    <a:pt x="631" y="96"/>
                  </a:cubicBezTo>
                  <a:cubicBezTo>
                    <a:pt x="626" y="99"/>
                    <a:pt x="626" y="101"/>
                    <a:pt x="621" y="108"/>
                  </a:cubicBezTo>
                  <a:cubicBezTo>
                    <a:pt x="615" y="118"/>
                    <a:pt x="609" y="152"/>
                    <a:pt x="612" y="175"/>
                  </a:cubicBezTo>
                  <a:cubicBezTo>
                    <a:pt x="614" y="197"/>
                    <a:pt x="625" y="216"/>
                    <a:pt x="637" y="232"/>
                  </a:cubicBezTo>
                  <a:cubicBezTo>
                    <a:pt x="647" y="245"/>
                    <a:pt x="663" y="257"/>
                    <a:pt x="675" y="273"/>
                  </a:cubicBezTo>
                  <a:cubicBezTo>
                    <a:pt x="677" y="275"/>
                    <a:pt x="678" y="273"/>
                    <a:pt x="678" y="276"/>
                  </a:cubicBezTo>
                  <a:cubicBezTo>
                    <a:pt x="679" y="281"/>
                    <a:pt x="693" y="294"/>
                    <a:pt x="698" y="299"/>
                  </a:cubicBezTo>
                  <a:cubicBezTo>
                    <a:pt x="703" y="304"/>
                    <a:pt x="708" y="309"/>
                    <a:pt x="713" y="314"/>
                  </a:cubicBezTo>
                  <a:cubicBezTo>
                    <a:pt x="718" y="320"/>
                    <a:pt x="725" y="325"/>
                    <a:pt x="729" y="330"/>
                  </a:cubicBezTo>
                  <a:cubicBezTo>
                    <a:pt x="734" y="336"/>
                    <a:pt x="738" y="343"/>
                    <a:pt x="742" y="349"/>
                  </a:cubicBezTo>
                  <a:cubicBezTo>
                    <a:pt x="743" y="351"/>
                    <a:pt x="745" y="349"/>
                    <a:pt x="745" y="353"/>
                  </a:cubicBezTo>
                  <a:cubicBezTo>
                    <a:pt x="745" y="354"/>
                    <a:pt x="748" y="358"/>
                    <a:pt x="748" y="359"/>
                  </a:cubicBezTo>
                  <a:cubicBezTo>
                    <a:pt x="752" y="365"/>
                    <a:pt x="757" y="375"/>
                    <a:pt x="761" y="387"/>
                  </a:cubicBezTo>
                  <a:cubicBezTo>
                    <a:pt x="762" y="393"/>
                    <a:pt x="763" y="395"/>
                    <a:pt x="764" y="400"/>
                  </a:cubicBezTo>
                  <a:cubicBezTo>
                    <a:pt x="777" y="443"/>
                    <a:pt x="761" y="509"/>
                    <a:pt x="742" y="540"/>
                  </a:cubicBezTo>
                  <a:cubicBezTo>
                    <a:pt x="741" y="541"/>
                    <a:pt x="739" y="542"/>
                    <a:pt x="739" y="543"/>
                  </a:cubicBezTo>
                  <a:cubicBezTo>
                    <a:pt x="735" y="549"/>
                    <a:pt x="733" y="555"/>
                    <a:pt x="726" y="562"/>
                  </a:cubicBezTo>
                  <a:cubicBezTo>
                    <a:pt x="723" y="565"/>
                    <a:pt x="718" y="570"/>
                    <a:pt x="717" y="571"/>
                  </a:cubicBezTo>
                  <a:cubicBezTo>
                    <a:pt x="715" y="572"/>
                    <a:pt x="711" y="570"/>
                    <a:pt x="710" y="571"/>
                  </a:cubicBezTo>
                  <a:cubicBezTo>
                    <a:pt x="707" y="576"/>
                    <a:pt x="705" y="578"/>
                    <a:pt x="698" y="581"/>
                  </a:cubicBezTo>
                  <a:cubicBezTo>
                    <a:pt x="696" y="581"/>
                    <a:pt x="692" y="580"/>
                    <a:pt x="691" y="581"/>
                  </a:cubicBezTo>
                  <a:cubicBezTo>
                    <a:pt x="690" y="583"/>
                    <a:pt x="683" y="585"/>
                    <a:pt x="675" y="587"/>
                  </a:cubicBezTo>
                  <a:cubicBezTo>
                    <a:pt x="646" y="594"/>
                    <a:pt x="605" y="590"/>
                    <a:pt x="577" y="578"/>
                  </a:cubicBezTo>
                  <a:cubicBezTo>
                    <a:pt x="570" y="580"/>
                    <a:pt x="576" y="596"/>
                    <a:pt x="574" y="603"/>
                  </a:cubicBezTo>
                  <a:cubicBezTo>
                    <a:pt x="574" y="612"/>
                    <a:pt x="574" y="620"/>
                    <a:pt x="574" y="629"/>
                  </a:cubicBezTo>
                  <a:cubicBezTo>
                    <a:pt x="589" y="655"/>
                    <a:pt x="622" y="645"/>
                    <a:pt x="640" y="632"/>
                  </a:cubicBezTo>
                  <a:cubicBezTo>
                    <a:pt x="648" y="626"/>
                    <a:pt x="652" y="620"/>
                    <a:pt x="659" y="613"/>
                  </a:cubicBezTo>
                  <a:cubicBezTo>
                    <a:pt x="661" y="611"/>
                    <a:pt x="662" y="609"/>
                    <a:pt x="666" y="610"/>
                  </a:cubicBezTo>
                  <a:cubicBezTo>
                    <a:pt x="664" y="632"/>
                    <a:pt x="665" y="652"/>
                    <a:pt x="691" y="648"/>
                  </a:cubicBezTo>
                  <a:cubicBezTo>
                    <a:pt x="688" y="655"/>
                    <a:pt x="678" y="656"/>
                    <a:pt x="682" y="670"/>
                  </a:cubicBezTo>
                  <a:cubicBezTo>
                    <a:pt x="685" y="683"/>
                    <a:pt x="695" y="690"/>
                    <a:pt x="713" y="689"/>
                  </a:cubicBezTo>
                  <a:cubicBezTo>
                    <a:pt x="711" y="705"/>
                    <a:pt x="695" y="707"/>
                    <a:pt x="678" y="708"/>
                  </a:cubicBezTo>
                  <a:cubicBezTo>
                    <a:pt x="682" y="716"/>
                    <a:pt x="691" y="718"/>
                    <a:pt x="704" y="717"/>
                  </a:cubicBezTo>
                  <a:cubicBezTo>
                    <a:pt x="700" y="731"/>
                    <a:pt x="686" y="735"/>
                    <a:pt x="672" y="740"/>
                  </a:cubicBezTo>
                  <a:cubicBezTo>
                    <a:pt x="678" y="748"/>
                    <a:pt x="684" y="756"/>
                    <a:pt x="698" y="755"/>
                  </a:cubicBezTo>
                  <a:cubicBezTo>
                    <a:pt x="696" y="771"/>
                    <a:pt x="678" y="769"/>
                    <a:pt x="666" y="775"/>
                  </a:cubicBezTo>
                  <a:cubicBezTo>
                    <a:pt x="669" y="782"/>
                    <a:pt x="679" y="783"/>
                    <a:pt x="688" y="784"/>
                  </a:cubicBezTo>
                  <a:cubicBezTo>
                    <a:pt x="684" y="802"/>
                    <a:pt x="659" y="799"/>
                    <a:pt x="644" y="806"/>
                  </a:cubicBezTo>
                  <a:cubicBezTo>
                    <a:pt x="651" y="814"/>
                    <a:pt x="662" y="820"/>
                    <a:pt x="675" y="822"/>
                  </a:cubicBezTo>
                  <a:cubicBezTo>
                    <a:pt x="666" y="830"/>
                    <a:pt x="654" y="837"/>
                    <a:pt x="634" y="835"/>
                  </a:cubicBezTo>
                  <a:cubicBezTo>
                    <a:pt x="625" y="835"/>
                    <a:pt x="628" y="848"/>
                    <a:pt x="628" y="857"/>
                  </a:cubicBezTo>
                  <a:cubicBezTo>
                    <a:pt x="628" y="864"/>
                    <a:pt x="636" y="863"/>
                    <a:pt x="640" y="867"/>
                  </a:cubicBezTo>
                  <a:cubicBezTo>
                    <a:pt x="644" y="870"/>
                    <a:pt x="646" y="871"/>
                    <a:pt x="650" y="876"/>
                  </a:cubicBezTo>
                  <a:cubicBezTo>
                    <a:pt x="653" y="886"/>
                    <a:pt x="645" y="886"/>
                    <a:pt x="644" y="892"/>
                  </a:cubicBezTo>
                  <a:cubicBezTo>
                    <a:pt x="646" y="915"/>
                    <a:pt x="638" y="928"/>
                    <a:pt x="621" y="933"/>
                  </a:cubicBezTo>
                  <a:cubicBezTo>
                    <a:pt x="621" y="923"/>
                    <a:pt x="629" y="915"/>
                    <a:pt x="621" y="908"/>
                  </a:cubicBezTo>
                  <a:cubicBezTo>
                    <a:pt x="622" y="898"/>
                    <a:pt x="612" y="916"/>
                    <a:pt x="612" y="905"/>
                  </a:cubicBezTo>
                  <a:cubicBezTo>
                    <a:pt x="608" y="903"/>
                    <a:pt x="607" y="899"/>
                    <a:pt x="602" y="898"/>
                  </a:cubicBezTo>
                  <a:cubicBezTo>
                    <a:pt x="601" y="887"/>
                    <a:pt x="605" y="873"/>
                    <a:pt x="599" y="867"/>
                  </a:cubicBezTo>
                  <a:cubicBezTo>
                    <a:pt x="579" y="872"/>
                    <a:pt x="575" y="893"/>
                    <a:pt x="577" y="920"/>
                  </a:cubicBezTo>
                  <a:cubicBezTo>
                    <a:pt x="573" y="923"/>
                    <a:pt x="568" y="925"/>
                    <a:pt x="561" y="924"/>
                  </a:cubicBezTo>
                  <a:cubicBezTo>
                    <a:pt x="559" y="935"/>
                    <a:pt x="556" y="948"/>
                    <a:pt x="561" y="959"/>
                  </a:cubicBezTo>
                  <a:cubicBezTo>
                    <a:pt x="544" y="954"/>
                    <a:pt x="536" y="939"/>
                    <a:pt x="539" y="914"/>
                  </a:cubicBezTo>
                  <a:cubicBezTo>
                    <a:pt x="525" y="913"/>
                    <a:pt x="523" y="924"/>
                    <a:pt x="523" y="936"/>
                  </a:cubicBezTo>
                  <a:cubicBezTo>
                    <a:pt x="513" y="934"/>
                    <a:pt x="513" y="921"/>
                    <a:pt x="507" y="914"/>
                  </a:cubicBezTo>
                  <a:cubicBezTo>
                    <a:pt x="513" y="905"/>
                    <a:pt x="512" y="893"/>
                    <a:pt x="517" y="882"/>
                  </a:cubicBezTo>
                  <a:cubicBezTo>
                    <a:pt x="517" y="881"/>
                    <a:pt x="519" y="882"/>
                    <a:pt x="520" y="879"/>
                  </a:cubicBezTo>
                  <a:cubicBezTo>
                    <a:pt x="520" y="877"/>
                    <a:pt x="519" y="875"/>
                    <a:pt x="520" y="873"/>
                  </a:cubicBezTo>
                  <a:cubicBezTo>
                    <a:pt x="520" y="871"/>
                    <a:pt x="514" y="871"/>
                    <a:pt x="510" y="873"/>
                  </a:cubicBezTo>
                  <a:cubicBezTo>
                    <a:pt x="506" y="875"/>
                    <a:pt x="494" y="891"/>
                    <a:pt x="491" y="886"/>
                  </a:cubicBezTo>
                  <a:cubicBezTo>
                    <a:pt x="489" y="860"/>
                    <a:pt x="502" y="850"/>
                    <a:pt x="520" y="844"/>
                  </a:cubicBezTo>
                  <a:cubicBezTo>
                    <a:pt x="520" y="840"/>
                    <a:pt x="520" y="836"/>
                    <a:pt x="520" y="832"/>
                  </a:cubicBezTo>
                  <a:cubicBezTo>
                    <a:pt x="536" y="829"/>
                    <a:pt x="543" y="836"/>
                    <a:pt x="558" y="835"/>
                  </a:cubicBezTo>
                  <a:cubicBezTo>
                    <a:pt x="560" y="834"/>
                    <a:pt x="561" y="832"/>
                    <a:pt x="564" y="832"/>
                  </a:cubicBezTo>
                  <a:cubicBezTo>
                    <a:pt x="573" y="828"/>
                    <a:pt x="574" y="816"/>
                    <a:pt x="577" y="806"/>
                  </a:cubicBezTo>
                  <a:cubicBezTo>
                    <a:pt x="587" y="803"/>
                    <a:pt x="589" y="791"/>
                    <a:pt x="596" y="784"/>
                  </a:cubicBezTo>
                  <a:cubicBezTo>
                    <a:pt x="599" y="762"/>
                    <a:pt x="589" y="753"/>
                    <a:pt x="586" y="736"/>
                  </a:cubicBezTo>
                  <a:cubicBezTo>
                    <a:pt x="578" y="738"/>
                    <a:pt x="574" y="748"/>
                    <a:pt x="567" y="755"/>
                  </a:cubicBezTo>
                  <a:cubicBezTo>
                    <a:pt x="558" y="759"/>
                    <a:pt x="550" y="763"/>
                    <a:pt x="539" y="762"/>
                  </a:cubicBezTo>
                  <a:cubicBezTo>
                    <a:pt x="528" y="761"/>
                    <a:pt x="521" y="753"/>
                    <a:pt x="513" y="749"/>
                  </a:cubicBezTo>
                  <a:cubicBezTo>
                    <a:pt x="504" y="767"/>
                    <a:pt x="523" y="781"/>
                    <a:pt x="536" y="787"/>
                  </a:cubicBezTo>
                  <a:cubicBezTo>
                    <a:pt x="526" y="803"/>
                    <a:pt x="500" y="789"/>
                    <a:pt x="494" y="781"/>
                  </a:cubicBezTo>
                  <a:cubicBezTo>
                    <a:pt x="491" y="794"/>
                    <a:pt x="491" y="800"/>
                    <a:pt x="494" y="813"/>
                  </a:cubicBezTo>
                  <a:cubicBezTo>
                    <a:pt x="477" y="810"/>
                    <a:pt x="477" y="790"/>
                    <a:pt x="472" y="775"/>
                  </a:cubicBezTo>
                  <a:cubicBezTo>
                    <a:pt x="460" y="776"/>
                    <a:pt x="469" y="799"/>
                    <a:pt x="456" y="800"/>
                  </a:cubicBezTo>
                  <a:cubicBezTo>
                    <a:pt x="446" y="765"/>
                    <a:pt x="465" y="738"/>
                    <a:pt x="491" y="730"/>
                  </a:cubicBezTo>
                  <a:cubicBezTo>
                    <a:pt x="489" y="696"/>
                    <a:pt x="471" y="678"/>
                    <a:pt x="463" y="651"/>
                  </a:cubicBezTo>
                  <a:cubicBezTo>
                    <a:pt x="444" y="650"/>
                    <a:pt x="430" y="650"/>
                    <a:pt x="418" y="657"/>
                  </a:cubicBezTo>
                  <a:cubicBezTo>
                    <a:pt x="386" y="678"/>
                    <a:pt x="375" y="736"/>
                    <a:pt x="421" y="746"/>
                  </a:cubicBezTo>
                  <a:cubicBezTo>
                    <a:pt x="432" y="745"/>
                    <a:pt x="439" y="740"/>
                    <a:pt x="450" y="740"/>
                  </a:cubicBezTo>
                  <a:cubicBezTo>
                    <a:pt x="446" y="758"/>
                    <a:pt x="427" y="774"/>
                    <a:pt x="406" y="765"/>
                  </a:cubicBezTo>
                  <a:cubicBezTo>
                    <a:pt x="392" y="768"/>
                    <a:pt x="390" y="783"/>
                    <a:pt x="380" y="790"/>
                  </a:cubicBezTo>
                  <a:cubicBezTo>
                    <a:pt x="374" y="784"/>
                    <a:pt x="370" y="775"/>
                    <a:pt x="368" y="765"/>
                  </a:cubicBezTo>
                  <a:cubicBezTo>
                    <a:pt x="358" y="772"/>
                    <a:pt x="354" y="785"/>
                    <a:pt x="352" y="800"/>
                  </a:cubicBezTo>
                  <a:cubicBezTo>
                    <a:pt x="334" y="796"/>
                    <a:pt x="334" y="773"/>
                    <a:pt x="320" y="765"/>
                  </a:cubicBezTo>
                  <a:cubicBezTo>
                    <a:pt x="314" y="769"/>
                    <a:pt x="313" y="779"/>
                    <a:pt x="310" y="787"/>
                  </a:cubicBezTo>
                  <a:cubicBezTo>
                    <a:pt x="294" y="782"/>
                    <a:pt x="287" y="766"/>
                    <a:pt x="279" y="752"/>
                  </a:cubicBezTo>
                  <a:cubicBezTo>
                    <a:pt x="270" y="755"/>
                    <a:pt x="268" y="765"/>
                    <a:pt x="266" y="775"/>
                  </a:cubicBezTo>
                  <a:cubicBezTo>
                    <a:pt x="247" y="769"/>
                    <a:pt x="252" y="740"/>
                    <a:pt x="234" y="733"/>
                  </a:cubicBezTo>
                  <a:cubicBezTo>
                    <a:pt x="223" y="741"/>
                    <a:pt x="224" y="761"/>
                    <a:pt x="215" y="771"/>
                  </a:cubicBezTo>
                  <a:cubicBezTo>
                    <a:pt x="211" y="775"/>
                    <a:pt x="207" y="775"/>
                    <a:pt x="203" y="771"/>
                  </a:cubicBezTo>
                  <a:cubicBezTo>
                    <a:pt x="201" y="776"/>
                    <a:pt x="198" y="779"/>
                    <a:pt x="193" y="781"/>
                  </a:cubicBezTo>
                  <a:cubicBezTo>
                    <a:pt x="194" y="791"/>
                    <a:pt x="187" y="794"/>
                    <a:pt x="190" y="806"/>
                  </a:cubicBezTo>
                  <a:cubicBezTo>
                    <a:pt x="177" y="800"/>
                    <a:pt x="168" y="774"/>
                    <a:pt x="180" y="762"/>
                  </a:cubicBezTo>
                  <a:cubicBezTo>
                    <a:pt x="184" y="752"/>
                    <a:pt x="170" y="759"/>
                    <a:pt x="174" y="749"/>
                  </a:cubicBezTo>
                  <a:cubicBezTo>
                    <a:pt x="180" y="746"/>
                    <a:pt x="183" y="740"/>
                    <a:pt x="190" y="736"/>
                  </a:cubicBezTo>
                  <a:cubicBezTo>
                    <a:pt x="196" y="733"/>
                    <a:pt x="208" y="737"/>
                    <a:pt x="209" y="727"/>
                  </a:cubicBezTo>
                  <a:cubicBezTo>
                    <a:pt x="205" y="719"/>
                    <a:pt x="192" y="727"/>
                    <a:pt x="187" y="727"/>
                  </a:cubicBezTo>
                  <a:cubicBezTo>
                    <a:pt x="178" y="727"/>
                    <a:pt x="167" y="734"/>
                    <a:pt x="158" y="736"/>
                  </a:cubicBezTo>
                  <a:cubicBezTo>
                    <a:pt x="146" y="740"/>
                    <a:pt x="152" y="726"/>
                    <a:pt x="145" y="724"/>
                  </a:cubicBezTo>
                  <a:cubicBezTo>
                    <a:pt x="132" y="724"/>
                    <a:pt x="128" y="734"/>
                    <a:pt x="117" y="736"/>
                  </a:cubicBezTo>
                  <a:cubicBezTo>
                    <a:pt x="115" y="726"/>
                    <a:pt x="119" y="722"/>
                    <a:pt x="120" y="714"/>
                  </a:cubicBezTo>
                  <a:cubicBezTo>
                    <a:pt x="127" y="714"/>
                    <a:pt x="127" y="705"/>
                    <a:pt x="133" y="702"/>
                  </a:cubicBezTo>
                  <a:cubicBezTo>
                    <a:pt x="137" y="698"/>
                    <a:pt x="150" y="702"/>
                    <a:pt x="149" y="692"/>
                  </a:cubicBezTo>
                  <a:cubicBezTo>
                    <a:pt x="144" y="684"/>
                    <a:pt x="135" y="697"/>
                    <a:pt x="126" y="695"/>
                  </a:cubicBezTo>
                  <a:cubicBezTo>
                    <a:pt x="126" y="683"/>
                    <a:pt x="131" y="677"/>
                    <a:pt x="139" y="673"/>
                  </a:cubicBezTo>
                  <a:cubicBezTo>
                    <a:pt x="141" y="664"/>
                    <a:pt x="157" y="668"/>
                    <a:pt x="158" y="657"/>
                  </a:cubicBezTo>
                  <a:cubicBezTo>
                    <a:pt x="157" y="650"/>
                    <a:pt x="142" y="656"/>
                    <a:pt x="136" y="654"/>
                  </a:cubicBezTo>
                  <a:cubicBezTo>
                    <a:pt x="146" y="633"/>
                    <a:pt x="176" y="640"/>
                    <a:pt x="203" y="641"/>
                  </a:cubicBezTo>
                  <a:cubicBezTo>
                    <a:pt x="202" y="653"/>
                    <a:pt x="208" y="657"/>
                    <a:pt x="209" y="667"/>
                  </a:cubicBezTo>
                  <a:cubicBezTo>
                    <a:pt x="212" y="674"/>
                    <a:pt x="220" y="680"/>
                    <a:pt x="228" y="686"/>
                  </a:cubicBezTo>
                  <a:cubicBezTo>
                    <a:pt x="233" y="689"/>
                    <a:pt x="232" y="690"/>
                    <a:pt x="241" y="692"/>
                  </a:cubicBezTo>
                  <a:cubicBezTo>
                    <a:pt x="243" y="693"/>
                    <a:pt x="243" y="695"/>
                    <a:pt x="244" y="695"/>
                  </a:cubicBezTo>
                  <a:cubicBezTo>
                    <a:pt x="261" y="700"/>
                    <a:pt x="289" y="694"/>
                    <a:pt x="310" y="695"/>
                  </a:cubicBezTo>
                  <a:cubicBezTo>
                    <a:pt x="319" y="696"/>
                    <a:pt x="327" y="700"/>
                    <a:pt x="336" y="698"/>
                  </a:cubicBezTo>
                  <a:cubicBezTo>
                    <a:pt x="337" y="671"/>
                    <a:pt x="319" y="662"/>
                    <a:pt x="320" y="635"/>
                  </a:cubicBezTo>
                  <a:cubicBezTo>
                    <a:pt x="308" y="634"/>
                    <a:pt x="299" y="635"/>
                    <a:pt x="291" y="638"/>
                  </a:cubicBezTo>
                  <a:cubicBezTo>
                    <a:pt x="277" y="639"/>
                    <a:pt x="294" y="630"/>
                    <a:pt x="291" y="622"/>
                  </a:cubicBezTo>
                  <a:cubicBezTo>
                    <a:pt x="280" y="625"/>
                    <a:pt x="275" y="635"/>
                    <a:pt x="263" y="638"/>
                  </a:cubicBezTo>
                  <a:cubicBezTo>
                    <a:pt x="247" y="641"/>
                    <a:pt x="245" y="631"/>
                    <a:pt x="231" y="632"/>
                  </a:cubicBezTo>
                  <a:cubicBezTo>
                    <a:pt x="233" y="621"/>
                    <a:pt x="243" y="628"/>
                    <a:pt x="250" y="625"/>
                  </a:cubicBezTo>
                  <a:cubicBezTo>
                    <a:pt x="261" y="621"/>
                    <a:pt x="269" y="612"/>
                    <a:pt x="276" y="603"/>
                  </a:cubicBezTo>
                  <a:cubicBezTo>
                    <a:pt x="270" y="598"/>
                    <a:pt x="259" y="599"/>
                    <a:pt x="250" y="597"/>
                  </a:cubicBezTo>
                  <a:cubicBezTo>
                    <a:pt x="250" y="590"/>
                    <a:pt x="242" y="592"/>
                    <a:pt x="237" y="587"/>
                  </a:cubicBezTo>
                  <a:cubicBezTo>
                    <a:pt x="233" y="582"/>
                    <a:pt x="230" y="573"/>
                    <a:pt x="228" y="565"/>
                  </a:cubicBezTo>
                  <a:cubicBezTo>
                    <a:pt x="225" y="558"/>
                    <a:pt x="221" y="552"/>
                    <a:pt x="225" y="546"/>
                  </a:cubicBezTo>
                  <a:cubicBezTo>
                    <a:pt x="237" y="558"/>
                    <a:pt x="247" y="572"/>
                    <a:pt x="269" y="575"/>
                  </a:cubicBezTo>
                  <a:cubicBezTo>
                    <a:pt x="276" y="571"/>
                    <a:pt x="265" y="558"/>
                    <a:pt x="269" y="546"/>
                  </a:cubicBezTo>
                  <a:cubicBezTo>
                    <a:pt x="279" y="537"/>
                    <a:pt x="283" y="524"/>
                    <a:pt x="298" y="521"/>
                  </a:cubicBezTo>
                  <a:cubicBezTo>
                    <a:pt x="298" y="535"/>
                    <a:pt x="288" y="538"/>
                    <a:pt x="291" y="556"/>
                  </a:cubicBezTo>
                  <a:cubicBezTo>
                    <a:pt x="294" y="564"/>
                    <a:pt x="303" y="565"/>
                    <a:pt x="310" y="568"/>
                  </a:cubicBezTo>
                  <a:cubicBezTo>
                    <a:pt x="322" y="573"/>
                    <a:pt x="335" y="566"/>
                    <a:pt x="349" y="556"/>
                  </a:cubicBezTo>
                  <a:cubicBezTo>
                    <a:pt x="350" y="554"/>
                    <a:pt x="353" y="550"/>
                    <a:pt x="355" y="549"/>
                  </a:cubicBezTo>
                  <a:cubicBezTo>
                    <a:pt x="369" y="541"/>
                    <a:pt x="381" y="533"/>
                    <a:pt x="396" y="533"/>
                  </a:cubicBezTo>
                  <a:cubicBezTo>
                    <a:pt x="402" y="534"/>
                    <a:pt x="410" y="539"/>
                    <a:pt x="415" y="540"/>
                  </a:cubicBezTo>
                  <a:cubicBezTo>
                    <a:pt x="419" y="540"/>
                    <a:pt x="419" y="545"/>
                    <a:pt x="421" y="546"/>
                  </a:cubicBezTo>
                  <a:cubicBezTo>
                    <a:pt x="425" y="548"/>
                    <a:pt x="431" y="544"/>
                    <a:pt x="431" y="549"/>
                  </a:cubicBezTo>
                  <a:cubicBezTo>
                    <a:pt x="445" y="549"/>
                    <a:pt x="458" y="549"/>
                    <a:pt x="472" y="549"/>
                  </a:cubicBezTo>
                  <a:cubicBezTo>
                    <a:pt x="473" y="535"/>
                    <a:pt x="464" y="530"/>
                    <a:pt x="463" y="518"/>
                  </a:cubicBezTo>
                  <a:cubicBezTo>
                    <a:pt x="455" y="514"/>
                    <a:pt x="442" y="516"/>
                    <a:pt x="428" y="514"/>
                  </a:cubicBezTo>
                  <a:cubicBezTo>
                    <a:pt x="421" y="514"/>
                    <a:pt x="407" y="511"/>
                    <a:pt x="402" y="508"/>
                  </a:cubicBezTo>
                  <a:cubicBezTo>
                    <a:pt x="401" y="507"/>
                    <a:pt x="400" y="502"/>
                    <a:pt x="399" y="502"/>
                  </a:cubicBezTo>
                  <a:cubicBezTo>
                    <a:pt x="398" y="501"/>
                    <a:pt x="394" y="503"/>
                    <a:pt x="393" y="502"/>
                  </a:cubicBezTo>
                  <a:cubicBezTo>
                    <a:pt x="387" y="497"/>
                    <a:pt x="382" y="489"/>
                    <a:pt x="377" y="483"/>
                  </a:cubicBezTo>
                  <a:cubicBezTo>
                    <a:pt x="371" y="476"/>
                    <a:pt x="364" y="471"/>
                    <a:pt x="361" y="464"/>
                  </a:cubicBezTo>
                  <a:cubicBezTo>
                    <a:pt x="350" y="472"/>
                    <a:pt x="341" y="481"/>
                    <a:pt x="333" y="492"/>
                  </a:cubicBezTo>
                  <a:cubicBezTo>
                    <a:pt x="325" y="486"/>
                    <a:pt x="337" y="478"/>
                    <a:pt x="329" y="470"/>
                  </a:cubicBezTo>
                  <a:cubicBezTo>
                    <a:pt x="320" y="468"/>
                    <a:pt x="319" y="477"/>
                    <a:pt x="320" y="486"/>
                  </a:cubicBezTo>
                  <a:cubicBezTo>
                    <a:pt x="307" y="486"/>
                    <a:pt x="300" y="480"/>
                    <a:pt x="291" y="476"/>
                  </a:cubicBezTo>
                  <a:cubicBezTo>
                    <a:pt x="283" y="480"/>
                    <a:pt x="301" y="483"/>
                    <a:pt x="298" y="492"/>
                  </a:cubicBezTo>
                  <a:cubicBezTo>
                    <a:pt x="285" y="490"/>
                    <a:pt x="274" y="487"/>
                    <a:pt x="266" y="479"/>
                  </a:cubicBezTo>
                  <a:cubicBezTo>
                    <a:pt x="261" y="479"/>
                    <a:pt x="261" y="499"/>
                    <a:pt x="266" y="498"/>
                  </a:cubicBezTo>
                  <a:cubicBezTo>
                    <a:pt x="259" y="508"/>
                    <a:pt x="253" y="491"/>
                    <a:pt x="244" y="492"/>
                  </a:cubicBezTo>
                  <a:cubicBezTo>
                    <a:pt x="238" y="504"/>
                    <a:pt x="259" y="507"/>
                    <a:pt x="250" y="511"/>
                  </a:cubicBezTo>
                  <a:cubicBezTo>
                    <a:pt x="232" y="512"/>
                    <a:pt x="230" y="498"/>
                    <a:pt x="218" y="492"/>
                  </a:cubicBezTo>
                  <a:cubicBezTo>
                    <a:pt x="211" y="493"/>
                    <a:pt x="217" y="506"/>
                    <a:pt x="215" y="511"/>
                  </a:cubicBezTo>
                  <a:cubicBezTo>
                    <a:pt x="207" y="510"/>
                    <a:pt x="204" y="503"/>
                    <a:pt x="199" y="498"/>
                  </a:cubicBezTo>
                  <a:cubicBezTo>
                    <a:pt x="192" y="500"/>
                    <a:pt x="199" y="515"/>
                    <a:pt x="193" y="518"/>
                  </a:cubicBezTo>
                  <a:cubicBezTo>
                    <a:pt x="187" y="517"/>
                    <a:pt x="186" y="512"/>
                    <a:pt x="187" y="505"/>
                  </a:cubicBezTo>
                  <a:cubicBezTo>
                    <a:pt x="180" y="509"/>
                    <a:pt x="180" y="519"/>
                    <a:pt x="177" y="527"/>
                  </a:cubicBezTo>
                  <a:cubicBezTo>
                    <a:pt x="173" y="526"/>
                    <a:pt x="171" y="523"/>
                    <a:pt x="171" y="518"/>
                  </a:cubicBezTo>
                  <a:cubicBezTo>
                    <a:pt x="165" y="516"/>
                    <a:pt x="167" y="525"/>
                    <a:pt x="164" y="527"/>
                  </a:cubicBezTo>
                  <a:cubicBezTo>
                    <a:pt x="164" y="527"/>
                    <a:pt x="162" y="527"/>
                    <a:pt x="161" y="527"/>
                  </a:cubicBezTo>
                  <a:cubicBezTo>
                    <a:pt x="161" y="528"/>
                    <a:pt x="162" y="533"/>
                    <a:pt x="161" y="533"/>
                  </a:cubicBezTo>
                  <a:cubicBezTo>
                    <a:pt x="155" y="538"/>
                    <a:pt x="148" y="546"/>
                    <a:pt x="142" y="556"/>
                  </a:cubicBezTo>
                  <a:cubicBezTo>
                    <a:pt x="128" y="542"/>
                    <a:pt x="144" y="519"/>
                    <a:pt x="136" y="502"/>
                  </a:cubicBezTo>
                  <a:cubicBezTo>
                    <a:pt x="108" y="503"/>
                    <a:pt x="116" y="541"/>
                    <a:pt x="111" y="565"/>
                  </a:cubicBezTo>
                  <a:cubicBezTo>
                    <a:pt x="104" y="572"/>
                    <a:pt x="100" y="562"/>
                    <a:pt x="95" y="568"/>
                  </a:cubicBezTo>
                  <a:cubicBezTo>
                    <a:pt x="91" y="577"/>
                    <a:pt x="91" y="588"/>
                    <a:pt x="91" y="600"/>
                  </a:cubicBezTo>
                  <a:cubicBezTo>
                    <a:pt x="70" y="596"/>
                    <a:pt x="72" y="569"/>
                    <a:pt x="72" y="543"/>
                  </a:cubicBezTo>
                  <a:cubicBezTo>
                    <a:pt x="77" y="538"/>
                    <a:pt x="81" y="533"/>
                    <a:pt x="85" y="527"/>
                  </a:cubicBezTo>
                  <a:cubicBezTo>
                    <a:pt x="88" y="523"/>
                    <a:pt x="96" y="520"/>
                    <a:pt x="95" y="511"/>
                  </a:cubicBezTo>
                  <a:cubicBezTo>
                    <a:pt x="84" y="501"/>
                    <a:pt x="76" y="516"/>
                    <a:pt x="69" y="521"/>
                  </a:cubicBezTo>
                  <a:cubicBezTo>
                    <a:pt x="62" y="527"/>
                    <a:pt x="54" y="533"/>
                    <a:pt x="50" y="540"/>
                  </a:cubicBezTo>
                  <a:cubicBezTo>
                    <a:pt x="46" y="540"/>
                    <a:pt x="42" y="540"/>
                    <a:pt x="38" y="540"/>
                  </a:cubicBezTo>
                  <a:cubicBezTo>
                    <a:pt x="27" y="544"/>
                    <a:pt x="23" y="555"/>
                    <a:pt x="19" y="565"/>
                  </a:cubicBezTo>
                  <a:cubicBezTo>
                    <a:pt x="0" y="549"/>
                    <a:pt x="19" y="531"/>
                    <a:pt x="19" y="508"/>
                  </a:cubicBezTo>
                  <a:cubicBezTo>
                    <a:pt x="29" y="497"/>
                    <a:pt x="52" y="499"/>
                    <a:pt x="63" y="489"/>
                  </a:cubicBezTo>
                  <a:cubicBezTo>
                    <a:pt x="63" y="482"/>
                    <a:pt x="49" y="488"/>
                    <a:pt x="44" y="486"/>
                  </a:cubicBezTo>
                  <a:cubicBezTo>
                    <a:pt x="41" y="483"/>
                    <a:pt x="42" y="477"/>
                    <a:pt x="38" y="476"/>
                  </a:cubicBezTo>
                  <a:cubicBezTo>
                    <a:pt x="27" y="476"/>
                    <a:pt x="15" y="475"/>
                    <a:pt x="12" y="483"/>
                  </a:cubicBezTo>
                  <a:cubicBezTo>
                    <a:pt x="5" y="483"/>
                    <a:pt x="10" y="473"/>
                    <a:pt x="12" y="470"/>
                  </a:cubicBezTo>
                  <a:cubicBezTo>
                    <a:pt x="16" y="464"/>
                    <a:pt x="26" y="449"/>
                    <a:pt x="41" y="451"/>
                  </a:cubicBezTo>
                  <a:cubicBezTo>
                    <a:pt x="44" y="448"/>
                    <a:pt x="47" y="445"/>
                    <a:pt x="50" y="441"/>
                  </a:cubicBezTo>
                  <a:cubicBezTo>
                    <a:pt x="63" y="446"/>
                    <a:pt x="68" y="449"/>
                    <a:pt x="79" y="457"/>
                  </a:cubicBezTo>
                  <a:cubicBezTo>
                    <a:pt x="81" y="459"/>
                    <a:pt x="83" y="463"/>
                    <a:pt x="85" y="464"/>
                  </a:cubicBezTo>
                  <a:cubicBezTo>
                    <a:pt x="88" y="465"/>
                    <a:pt x="92" y="462"/>
                    <a:pt x="95" y="464"/>
                  </a:cubicBezTo>
                  <a:cubicBezTo>
                    <a:pt x="96" y="464"/>
                    <a:pt x="95" y="466"/>
                    <a:pt x="98" y="467"/>
                  </a:cubicBezTo>
                  <a:cubicBezTo>
                    <a:pt x="103" y="467"/>
                    <a:pt x="103" y="464"/>
                    <a:pt x="107" y="464"/>
                  </a:cubicBezTo>
                  <a:cubicBezTo>
                    <a:pt x="115" y="462"/>
                    <a:pt x="119" y="463"/>
                    <a:pt x="126" y="460"/>
                  </a:cubicBezTo>
                  <a:cubicBezTo>
                    <a:pt x="137" y="457"/>
                    <a:pt x="149" y="447"/>
                    <a:pt x="161" y="438"/>
                  </a:cubicBezTo>
                  <a:cubicBezTo>
                    <a:pt x="172" y="431"/>
                    <a:pt x="183" y="423"/>
                    <a:pt x="193" y="416"/>
                  </a:cubicBezTo>
                  <a:cubicBezTo>
                    <a:pt x="195" y="415"/>
                    <a:pt x="193" y="413"/>
                    <a:pt x="196" y="413"/>
                  </a:cubicBezTo>
                  <a:cubicBezTo>
                    <a:pt x="197" y="413"/>
                    <a:pt x="201" y="410"/>
                    <a:pt x="203" y="410"/>
                  </a:cubicBezTo>
                  <a:cubicBezTo>
                    <a:pt x="205" y="408"/>
                    <a:pt x="207" y="405"/>
                    <a:pt x="209" y="403"/>
                  </a:cubicBezTo>
                  <a:cubicBezTo>
                    <a:pt x="211" y="402"/>
                    <a:pt x="213" y="402"/>
                    <a:pt x="215" y="400"/>
                  </a:cubicBezTo>
                  <a:cubicBezTo>
                    <a:pt x="217" y="399"/>
                    <a:pt x="218" y="397"/>
                    <a:pt x="218" y="397"/>
                  </a:cubicBezTo>
                  <a:cubicBezTo>
                    <a:pt x="221" y="396"/>
                    <a:pt x="225" y="396"/>
                    <a:pt x="228" y="394"/>
                  </a:cubicBezTo>
                  <a:cubicBezTo>
                    <a:pt x="229" y="393"/>
                    <a:pt x="230" y="388"/>
                    <a:pt x="231" y="387"/>
                  </a:cubicBezTo>
                  <a:cubicBezTo>
                    <a:pt x="235" y="385"/>
                    <a:pt x="238" y="385"/>
                    <a:pt x="244" y="381"/>
                  </a:cubicBezTo>
                  <a:cubicBezTo>
                    <a:pt x="249" y="377"/>
                    <a:pt x="253" y="371"/>
                    <a:pt x="260" y="372"/>
                  </a:cubicBezTo>
                  <a:cubicBezTo>
                    <a:pt x="250" y="356"/>
                    <a:pt x="238" y="343"/>
                    <a:pt x="234" y="321"/>
                  </a:cubicBezTo>
                  <a:cubicBezTo>
                    <a:pt x="228" y="325"/>
                    <a:pt x="227" y="335"/>
                    <a:pt x="225" y="343"/>
                  </a:cubicBezTo>
                  <a:cubicBezTo>
                    <a:pt x="215" y="338"/>
                    <a:pt x="217" y="311"/>
                    <a:pt x="222" y="302"/>
                  </a:cubicBezTo>
                  <a:cubicBezTo>
                    <a:pt x="212" y="301"/>
                    <a:pt x="211" y="310"/>
                    <a:pt x="209" y="318"/>
                  </a:cubicBezTo>
                  <a:cubicBezTo>
                    <a:pt x="204" y="313"/>
                    <a:pt x="205" y="301"/>
                    <a:pt x="206" y="292"/>
                  </a:cubicBezTo>
                  <a:cubicBezTo>
                    <a:pt x="207" y="284"/>
                    <a:pt x="210" y="275"/>
                    <a:pt x="212" y="270"/>
                  </a:cubicBezTo>
                  <a:cubicBezTo>
                    <a:pt x="200" y="270"/>
                    <a:pt x="202" y="283"/>
                    <a:pt x="196" y="289"/>
                  </a:cubicBezTo>
                  <a:cubicBezTo>
                    <a:pt x="189" y="282"/>
                    <a:pt x="193" y="255"/>
                    <a:pt x="196" y="245"/>
                  </a:cubicBezTo>
                  <a:cubicBezTo>
                    <a:pt x="191" y="243"/>
                    <a:pt x="190" y="247"/>
                    <a:pt x="190" y="251"/>
                  </a:cubicBezTo>
                  <a:cubicBezTo>
                    <a:pt x="175" y="244"/>
                    <a:pt x="189" y="221"/>
                    <a:pt x="187" y="207"/>
                  </a:cubicBezTo>
                  <a:cubicBezTo>
                    <a:pt x="177" y="203"/>
                    <a:pt x="181" y="214"/>
                    <a:pt x="180" y="219"/>
                  </a:cubicBezTo>
                  <a:cubicBezTo>
                    <a:pt x="173" y="212"/>
                    <a:pt x="172" y="203"/>
                    <a:pt x="168" y="191"/>
                  </a:cubicBezTo>
                  <a:cubicBezTo>
                    <a:pt x="166" y="186"/>
                    <a:pt x="166" y="177"/>
                    <a:pt x="164" y="172"/>
                  </a:cubicBezTo>
                  <a:cubicBezTo>
                    <a:pt x="164" y="170"/>
                    <a:pt x="161" y="172"/>
                    <a:pt x="161" y="169"/>
                  </a:cubicBezTo>
                  <a:cubicBezTo>
                    <a:pt x="161" y="159"/>
                    <a:pt x="150" y="155"/>
                    <a:pt x="139" y="149"/>
                  </a:cubicBezTo>
                  <a:cubicBezTo>
                    <a:pt x="126" y="151"/>
                    <a:pt x="124" y="164"/>
                    <a:pt x="114" y="169"/>
                  </a:cubicBezTo>
                  <a:cubicBezTo>
                    <a:pt x="102" y="163"/>
                    <a:pt x="87" y="168"/>
                    <a:pt x="79" y="162"/>
                  </a:cubicBezTo>
                  <a:cubicBezTo>
                    <a:pt x="77" y="161"/>
                    <a:pt x="76" y="160"/>
                    <a:pt x="76" y="159"/>
                  </a:cubicBezTo>
                  <a:cubicBezTo>
                    <a:pt x="74" y="158"/>
                    <a:pt x="67" y="157"/>
                    <a:pt x="66" y="156"/>
                  </a:cubicBezTo>
                  <a:cubicBezTo>
                    <a:pt x="64" y="154"/>
                    <a:pt x="64" y="148"/>
                    <a:pt x="63" y="146"/>
                  </a:cubicBezTo>
                  <a:cubicBezTo>
                    <a:pt x="62" y="145"/>
                    <a:pt x="59" y="143"/>
                    <a:pt x="60" y="140"/>
                  </a:cubicBezTo>
                  <a:cubicBezTo>
                    <a:pt x="71" y="141"/>
                    <a:pt x="78" y="145"/>
                    <a:pt x="91" y="143"/>
                  </a:cubicBezTo>
                  <a:cubicBezTo>
                    <a:pt x="96" y="141"/>
                    <a:pt x="97" y="136"/>
                    <a:pt x="98" y="130"/>
                  </a:cubicBezTo>
                  <a:cubicBezTo>
                    <a:pt x="110" y="127"/>
                    <a:pt x="121" y="124"/>
                    <a:pt x="130" y="118"/>
                  </a:cubicBezTo>
                  <a:cubicBezTo>
                    <a:pt x="123" y="106"/>
                    <a:pt x="114" y="98"/>
                    <a:pt x="98" y="105"/>
                  </a:cubicBezTo>
                  <a:cubicBezTo>
                    <a:pt x="89" y="106"/>
                    <a:pt x="90" y="98"/>
                    <a:pt x="88" y="92"/>
                  </a:cubicBezTo>
                  <a:cubicBezTo>
                    <a:pt x="75" y="93"/>
                    <a:pt x="58" y="89"/>
                    <a:pt x="53" y="99"/>
                  </a:cubicBezTo>
                  <a:cubicBezTo>
                    <a:pt x="46" y="92"/>
                    <a:pt x="60" y="80"/>
                    <a:pt x="63" y="73"/>
                  </a:cubicBezTo>
                  <a:cubicBezTo>
                    <a:pt x="66" y="71"/>
                    <a:pt x="74" y="73"/>
                    <a:pt x="76" y="70"/>
                  </a:cubicBezTo>
                  <a:cubicBezTo>
                    <a:pt x="79" y="66"/>
                    <a:pt x="82" y="69"/>
                    <a:pt x="88" y="67"/>
                  </a:cubicBezTo>
                  <a:cubicBezTo>
                    <a:pt x="93" y="65"/>
                    <a:pt x="97" y="58"/>
                    <a:pt x="104" y="61"/>
                  </a:cubicBezTo>
                  <a:cubicBezTo>
                    <a:pt x="102" y="50"/>
                    <a:pt x="91" y="48"/>
                    <a:pt x="79" y="48"/>
                  </a:cubicBezTo>
                  <a:cubicBezTo>
                    <a:pt x="92" y="22"/>
                    <a:pt x="131" y="35"/>
                    <a:pt x="145" y="51"/>
                  </a:cubicBezTo>
                  <a:cubicBezTo>
                    <a:pt x="152" y="45"/>
                    <a:pt x="147" y="33"/>
                    <a:pt x="145" y="26"/>
                  </a:cubicBezTo>
                  <a:cubicBezTo>
                    <a:pt x="142" y="24"/>
                    <a:pt x="129" y="15"/>
                    <a:pt x="136" y="13"/>
                  </a:cubicBezTo>
                  <a:cubicBezTo>
                    <a:pt x="166" y="14"/>
                    <a:pt x="174" y="37"/>
                    <a:pt x="183" y="57"/>
                  </a:cubicBezTo>
                  <a:cubicBezTo>
                    <a:pt x="181" y="76"/>
                    <a:pt x="172" y="97"/>
                    <a:pt x="187" y="111"/>
                  </a:cubicBezTo>
                  <a:cubicBezTo>
                    <a:pt x="188" y="112"/>
                    <a:pt x="192" y="110"/>
                    <a:pt x="193" y="111"/>
                  </a:cubicBezTo>
                  <a:cubicBezTo>
                    <a:pt x="194" y="112"/>
                    <a:pt x="195" y="117"/>
                    <a:pt x="196" y="118"/>
                  </a:cubicBezTo>
                  <a:cubicBezTo>
                    <a:pt x="198" y="119"/>
                    <a:pt x="204" y="119"/>
                    <a:pt x="206" y="121"/>
                  </a:cubicBezTo>
                  <a:cubicBezTo>
                    <a:pt x="212" y="126"/>
                    <a:pt x="218" y="136"/>
                    <a:pt x="225" y="143"/>
                  </a:cubicBezTo>
                  <a:cubicBezTo>
                    <a:pt x="233" y="151"/>
                    <a:pt x="243" y="157"/>
                    <a:pt x="247" y="162"/>
                  </a:cubicBezTo>
                  <a:cubicBezTo>
                    <a:pt x="248" y="163"/>
                    <a:pt x="246" y="168"/>
                    <a:pt x="247" y="169"/>
                  </a:cubicBezTo>
                  <a:cubicBezTo>
                    <a:pt x="252" y="173"/>
                    <a:pt x="256" y="179"/>
                    <a:pt x="260" y="188"/>
                  </a:cubicBezTo>
                  <a:cubicBezTo>
                    <a:pt x="264" y="197"/>
                    <a:pt x="265" y="205"/>
                    <a:pt x="269" y="213"/>
                  </a:cubicBezTo>
                  <a:cubicBezTo>
                    <a:pt x="270" y="215"/>
                    <a:pt x="272" y="213"/>
                    <a:pt x="272" y="216"/>
                  </a:cubicBezTo>
                  <a:cubicBezTo>
                    <a:pt x="273" y="221"/>
                    <a:pt x="278" y="223"/>
                    <a:pt x="279" y="229"/>
                  </a:cubicBezTo>
                  <a:cubicBezTo>
                    <a:pt x="279" y="233"/>
                    <a:pt x="283" y="233"/>
                    <a:pt x="285" y="235"/>
                  </a:cubicBezTo>
                  <a:cubicBezTo>
                    <a:pt x="286" y="236"/>
                    <a:pt x="284" y="241"/>
                    <a:pt x="285" y="241"/>
                  </a:cubicBezTo>
                  <a:cubicBezTo>
                    <a:pt x="288" y="244"/>
                    <a:pt x="289" y="245"/>
                    <a:pt x="291" y="248"/>
                  </a:cubicBezTo>
                  <a:cubicBezTo>
                    <a:pt x="292" y="249"/>
                    <a:pt x="297" y="250"/>
                    <a:pt x="298" y="251"/>
                  </a:cubicBezTo>
                  <a:cubicBezTo>
                    <a:pt x="298" y="252"/>
                    <a:pt x="297" y="256"/>
                    <a:pt x="298" y="257"/>
                  </a:cubicBezTo>
                  <a:cubicBezTo>
                    <a:pt x="300" y="260"/>
                    <a:pt x="306" y="260"/>
                    <a:pt x="310" y="264"/>
                  </a:cubicBezTo>
                  <a:cubicBezTo>
                    <a:pt x="313" y="266"/>
                    <a:pt x="314" y="271"/>
                    <a:pt x="317" y="273"/>
                  </a:cubicBezTo>
                  <a:cubicBezTo>
                    <a:pt x="318" y="274"/>
                    <a:pt x="322" y="272"/>
                    <a:pt x="323" y="273"/>
                  </a:cubicBezTo>
                  <a:cubicBezTo>
                    <a:pt x="327" y="278"/>
                    <a:pt x="333" y="281"/>
                    <a:pt x="339" y="286"/>
                  </a:cubicBezTo>
                  <a:cubicBezTo>
                    <a:pt x="363" y="278"/>
                    <a:pt x="381" y="264"/>
                    <a:pt x="415" y="267"/>
                  </a:cubicBezTo>
                  <a:cubicBezTo>
                    <a:pt x="422" y="263"/>
                    <a:pt x="433" y="254"/>
                    <a:pt x="425" y="245"/>
                  </a:cubicBezTo>
                  <a:cubicBezTo>
                    <a:pt x="425" y="239"/>
                    <a:pt x="409" y="247"/>
                    <a:pt x="402" y="248"/>
                  </a:cubicBezTo>
                  <a:cubicBezTo>
                    <a:pt x="384" y="250"/>
                    <a:pt x="360" y="246"/>
                    <a:pt x="345" y="251"/>
                  </a:cubicBezTo>
                  <a:cubicBezTo>
                    <a:pt x="345" y="242"/>
                    <a:pt x="354" y="240"/>
                    <a:pt x="355" y="232"/>
                  </a:cubicBezTo>
                  <a:cubicBezTo>
                    <a:pt x="357" y="222"/>
                    <a:pt x="349" y="223"/>
                    <a:pt x="352" y="213"/>
                  </a:cubicBezTo>
                  <a:cubicBezTo>
                    <a:pt x="359" y="220"/>
                    <a:pt x="363" y="219"/>
                    <a:pt x="364" y="207"/>
                  </a:cubicBezTo>
                  <a:cubicBezTo>
                    <a:pt x="358" y="199"/>
                    <a:pt x="343" y="206"/>
                    <a:pt x="329" y="203"/>
                  </a:cubicBezTo>
                  <a:cubicBezTo>
                    <a:pt x="330" y="203"/>
                    <a:pt x="328" y="201"/>
                    <a:pt x="326" y="200"/>
                  </a:cubicBezTo>
                  <a:cubicBezTo>
                    <a:pt x="323" y="199"/>
                    <a:pt x="317" y="199"/>
                    <a:pt x="314" y="197"/>
                  </a:cubicBezTo>
                  <a:cubicBezTo>
                    <a:pt x="303" y="189"/>
                    <a:pt x="296" y="162"/>
                    <a:pt x="301" y="146"/>
                  </a:cubicBezTo>
                  <a:cubicBezTo>
                    <a:pt x="301" y="145"/>
                    <a:pt x="304" y="146"/>
                    <a:pt x="304" y="143"/>
                  </a:cubicBezTo>
                  <a:cubicBezTo>
                    <a:pt x="304" y="137"/>
                    <a:pt x="310" y="131"/>
                    <a:pt x="320" y="130"/>
                  </a:cubicBezTo>
                  <a:cubicBezTo>
                    <a:pt x="314" y="167"/>
                    <a:pt x="335" y="177"/>
                    <a:pt x="361" y="181"/>
                  </a:cubicBezTo>
                  <a:cubicBezTo>
                    <a:pt x="363" y="167"/>
                    <a:pt x="354" y="165"/>
                    <a:pt x="345" y="162"/>
                  </a:cubicBezTo>
                  <a:cubicBezTo>
                    <a:pt x="345" y="153"/>
                    <a:pt x="345" y="143"/>
                    <a:pt x="345" y="134"/>
                  </a:cubicBezTo>
                  <a:cubicBezTo>
                    <a:pt x="347" y="122"/>
                    <a:pt x="336" y="115"/>
                    <a:pt x="342" y="108"/>
                  </a:cubicBezTo>
                  <a:cubicBezTo>
                    <a:pt x="347" y="103"/>
                    <a:pt x="361" y="106"/>
                    <a:pt x="371" y="105"/>
                  </a:cubicBezTo>
                  <a:cubicBezTo>
                    <a:pt x="374" y="102"/>
                    <a:pt x="381" y="102"/>
                    <a:pt x="387" y="99"/>
                  </a:cubicBezTo>
                  <a:cubicBezTo>
                    <a:pt x="390" y="96"/>
                    <a:pt x="393" y="95"/>
                    <a:pt x="396" y="92"/>
                  </a:cubicBezTo>
                  <a:cubicBezTo>
                    <a:pt x="399" y="90"/>
                    <a:pt x="401" y="90"/>
                    <a:pt x="406" y="89"/>
                  </a:cubicBezTo>
                  <a:cubicBezTo>
                    <a:pt x="408" y="88"/>
                    <a:pt x="411" y="87"/>
                    <a:pt x="415" y="86"/>
                  </a:cubicBezTo>
                  <a:cubicBezTo>
                    <a:pt x="417" y="85"/>
                    <a:pt x="418" y="83"/>
                    <a:pt x="418" y="83"/>
                  </a:cubicBezTo>
                  <a:cubicBezTo>
                    <a:pt x="424" y="82"/>
                    <a:pt x="432" y="85"/>
                    <a:pt x="437" y="83"/>
                  </a:cubicBezTo>
                  <a:cubicBezTo>
                    <a:pt x="450" y="77"/>
                    <a:pt x="454" y="66"/>
                    <a:pt x="463" y="57"/>
                  </a:cubicBezTo>
                  <a:cubicBezTo>
                    <a:pt x="475" y="58"/>
                    <a:pt x="476" y="70"/>
                    <a:pt x="472" y="80"/>
                  </a:cubicBezTo>
                  <a:cubicBezTo>
                    <a:pt x="473" y="85"/>
                    <a:pt x="478" y="84"/>
                    <a:pt x="482" y="86"/>
                  </a:cubicBezTo>
                  <a:cubicBezTo>
                    <a:pt x="484" y="87"/>
                    <a:pt x="486" y="91"/>
                    <a:pt x="488" y="92"/>
                  </a:cubicBezTo>
                  <a:cubicBezTo>
                    <a:pt x="493" y="96"/>
                    <a:pt x="498" y="101"/>
                    <a:pt x="504" y="105"/>
                  </a:cubicBezTo>
                  <a:cubicBezTo>
                    <a:pt x="502" y="115"/>
                    <a:pt x="509" y="114"/>
                    <a:pt x="507" y="124"/>
                  </a:cubicBezTo>
                  <a:cubicBezTo>
                    <a:pt x="517" y="120"/>
                    <a:pt x="532" y="122"/>
                    <a:pt x="536" y="111"/>
                  </a:cubicBezTo>
                  <a:cubicBezTo>
                    <a:pt x="545" y="120"/>
                    <a:pt x="534" y="135"/>
                    <a:pt x="526" y="137"/>
                  </a:cubicBezTo>
                  <a:cubicBezTo>
                    <a:pt x="535" y="150"/>
                    <a:pt x="538" y="169"/>
                    <a:pt x="542" y="188"/>
                  </a:cubicBezTo>
                  <a:cubicBezTo>
                    <a:pt x="544" y="196"/>
                    <a:pt x="552" y="199"/>
                    <a:pt x="564" y="197"/>
                  </a:cubicBezTo>
                  <a:cubicBezTo>
                    <a:pt x="561" y="208"/>
                    <a:pt x="555" y="216"/>
                    <a:pt x="542" y="216"/>
                  </a:cubicBezTo>
                  <a:cubicBezTo>
                    <a:pt x="540" y="237"/>
                    <a:pt x="546" y="250"/>
                    <a:pt x="555" y="261"/>
                  </a:cubicBezTo>
                  <a:cubicBezTo>
                    <a:pt x="567" y="262"/>
                    <a:pt x="564" y="262"/>
                    <a:pt x="577" y="261"/>
                  </a:cubicBezTo>
                  <a:cubicBezTo>
                    <a:pt x="571" y="274"/>
                    <a:pt x="554" y="278"/>
                    <a:pt x="539" y="283"/>
                  </a:cubicBezTo>
                  <a:cubicBezTo>
                    <a:pt x="540" y="295"/>
                    <a:pt x="536" y="313"/>
                    <a:pt x="542" y="321"/>
                  </a:cubicBezTo>
                  <a:cubicBezTo>
                    <a:pt x="545" y="327"/>
                    <a:pt x="554" y="328"/>
                    <a:pt x="564" y="327"/>
                  </a:cubicBezTo>
                  <a:cubicBezTo>
                    <a:pt x="561" y="341"/>
                    <a:pt x="541" y="337"/>
                    <a:pt x="529" y="343"/>
                  </a:cubicBezTo>
                  <a:cubicBezTo>
                    <a:pt x="532" y="357"/>
                    <a:pt x="539" y="367"/>
                    <a:pt x="552" y="372"/>
                  </a:cubicBezTo>
                  <a:cubicBezTo>
                    <a:pt x="546" y="379"/>
                    <a:pt x="538" y="384"/>
                    <a:pt x="529" y="384"/>
                  </a:cubicBezTo>
                  <a:cubicBezTo>
                    <a:pt x="517" y="384"/>
                    <a:pt x="510" y="370"/>
                    <a:pt x="501" y="365"/>
                  </a:cubicBezTo>
                  <a:cubicBezTo>
                    <a:pt x="501" y="378"/>
                    <a:pt x="506" y="387"/>
                    <a:pt x="513" y="397"/>
                  </a:cubicBezTo>
                  <a:cubicBezTo>
                    <a:pt x="515" y="399"/>
                    <a:pt x="519" y="402"/>
                    <a:pt x="520" y="403"/>
                  </a:cubicBezTo>
                  <a:cubicBezTo>
                    <a:pt x="521" y="404"/>
                    <a:pt x="519" y="409"/>
                    <a:pt x="520" y="410"/>
                  </a:cubicBezTo>
                  <a:cubicBezTo>
                    <a:pt x="524" y="413"/>
                    <a:pt x="525" y="415"/>
                    <a:pt x="529" y="422"/>
                  </a:cubicBezTo>
                  <a:cubicBezTo>
                    <a:pt x="530" y="424"/>
                    <a:pt x="532" y="422"/>
                    <a:pt x="533" y="426"/>
                  </a:cubicBezTo>
                  <a:cubicBezTo>
                    <a:pt x="533" y="427"/>
                    <a:pt x="535" y="430"/>
                    <a:pt x="536" y="432"/>
                  </a:cubicBezTo>
                  <a:cubicBezTo>
                    <a:pt x="537" y="434"/>
                    <a:pt x="537" y="438"/>
                    <a:pt x="539" y="441"/>
                  </a:cubicBezTo>
                  <a:cubicBezTo>
                    <a:pt x="540" y="443"/>
                    <a:pt x="545" y="443"/>
                    <a:pt x="545" y="445"/>
                  </a:cubicBezTo>
                  <a:cubicBezTo>
                    <a:pt x="546" y="446"/>
                    <a:pt x="544" y="449"/>
                    <a:pt x="545" y="451"/>
                  </a:cubicBezTo>
                  <a:cubicBezTo>
                    <a:pt x="546" y="453"/>
                    <a:pt x="551" y="455"/>
                    <a:pt x="552" y="457"/>
                  </a:cubicBezTo>
                  <a:cubicBezTo>
                    <a:pt x="554" y="462"/>
                    <a:pt x="552" y="465"/>
                    <a:pt x="555" y="470"/>
                  </a:cubicBezTo>
                  <a:cubicBezTo>
                    <a:pt x="556" y="472"/>
                    <a:pt x="560" y="475"/>
                    <a:pt x="561" y="476"/>
                  </a:cubicBezTo>
                  <a:cubicBezTo>
                    <a:pt x="563" y="481"/>
                    <a:pt x="562" y="485"/>
                    <a:pt x="564" y="489"/>
                  </a:cubicBezTo>
                  <a:cubicBezTo>
                    <a:pt x="565" y="491"/>
                    <a:pt x="570" y="494"/>
                    <a:pt x="571" y="495"/>
                  </a:cubicBezTo>
                  <a:cubicBezTo>
                    <a:pt x="571" y="496"/>
                    <a:pt x="570" y="501"/>
                    <a:pt x="571" y="502"/>
                  </a:cubicBezTo>
                  <a:cubicBezTo>
                    <a:pt x="572" y="502"/>
                    <a:pt x="576" y="504"/>
                    <a:pt x="577" y="505"/>
                  </a:cubicBezTo>
                  <a:cubicBezTo>
                    <a:pt x="579" y="508"/>
                    <a:pt x="578" y="511"/>
                    <a:pt x="580" y="514"/>
                  </a:cubicBezTo>
                  <a:cubicBezTo>
                    <a:pt x="583" y="518"/>
                    <a:pt x="587" y="525"/>
                    <a:pt x="593" y="530"/>
                  </a:cubicBezTo>
                  <a:cubicBezTo>
                    <a:pt x="600" y="537"/>
                    <a:pt x="606" y="540"/>
                    <a:pt x="615" y="546"/>
                  </a:cubicBezTo>
                  <a:cubicBezTo>
                    <a:pt x="617" y="547"/>
                    <a:pt x="620" y="552"/>
                    <a:pt x="621" y="552"/>
                  </a:cubicBezTo>
                  <a:cubicBezTo>
                    <a:pt x="623" y="553"/>
                    <a:pt x="626" y="552"/>
                    <a:pt x="628" y="552"/>
                  </a:cubicBezTo>
                  <a:cubicBezTo>
                    <a:pt x="636" y="554"/>
                    <a:pt x="658" y="557"/>
                    <a:pt x="672" y="552"/>
                  </a:cubicBezTo>
                  <a:cubicBezTo>
                    <a:pt x="684" y="548"/>
                    <a:pt x="690" y="540"/>
                    <a:pt x="701" y="530"/>
                  </a:cubicBezTo>
                  <a:cubicBezTo>
                    <a:pt x="705" y="526"/>
                    <a:pt x="710" y="525"/>
                    <a:pt x="713" y="521"/>
                  </a:cubicBezTo>
                  <a:cubicBezTo>
                    <a:pt x="715" y="518"/>
                    <a:pt x="715" y="514"/>
                    <a:pt x="717" y="511"/>
                  </a:cubicBezTo>
                  <a:cubicBezTo>
                    <a:pt x="718" y="509"/>
                    <a:pt x="722" y="506"/>
                    <a:pt x="723" y="505"/>
                  </a:cubicBezTo>
                  <a:cubicBezTo>
                    <a:pt x="724" y="503"/>
                    <a:pt x="722" y="500"/>
                    <a:pt x="723" y="498"/>
                  </a:cubicBezTo>
                  <a:cubicBezTo>
                    <a:pt x="725" y="491"/>
                    <a:pt x="728" y="469"/>
                    <a:pt x="723" y="457"/>
                  </a:cubicBezTo>
                  <a:cubicBezTo>
                    <a:pt x="713" y="435"/>
                    <a:pt x="675" y="411"/>
                    <a:pt x="656" y="435"/>
                  </a:cubicBezTo>
                  <a:cubicBezTo>
                    <a:pt x="655" y="452"/>
                    <a:pt x="664" y="459"/>
                    <a:pt x="675" y="464"/>
                  </a:cubicBezTo>
                  <a:cubicBezTo>
                    <a:pt x="672" y="475"/>
                    <a:pt x="655" y="473"/>
                    <a:pt x="640" y="473"/>
                  </a:cubicBezTo>
                  <a:cubicBezTo>
                    <a:pt x="639" y="469"/>
                    <a:pt x="633" y="469"/>
                    <a:pt x="631" y="467"/>
                  </a:cubicBezTo>
                  <a:cubicBezTo>
                    <a:pt x="628" y="464"/>
                    <a:pt x="631" y="457"/>
                    <a:pt x="625" y="457"/>
                  </a:cubicBezTo>
                  <a:cubicBezTo>
                    <a:pt x="605" y="466"/>
                    <a:pt x="615" y="495"/>
                    <a:pt x="618" y="514"/>
                  </a:cubicBezTo>
                  <a:cubicBezTo>
                    <a:pt x="605" y="507"/>
                    <a:pt x="590" y="492"/>
                    <a:pt x="590" y="473"/>
                  </a:cubicBezTo>
                  <a:cubicBezTo>
                    <a:pt x="589" y="457"/>
                    <a:pt x="599" y="447"/>
                    <a:pt x="605" y="435"/>
                  </a:cubicBezTo>
                  <a:cubicBezTo>
                    <a:pt x="602" y="430"/>
                    <a:pt x="597" y="429"/>
                    <a:pt x="593" y="426"/>
                  </a:cubicBezTo>
                  <a:cubicBezTo>
                    <a:pt x="589" y="422"/>
                    <a:pt x="589" y="417"/>
                    <a:pt x="583" y="416"/>
                  </a:cubicBezTo>
                  <a:cubicBezTo>
                    <a:pt x="583" y="406"/>
                    <a:pt x="583" y="397"/>
                    <a:pt x="583" y="387"/>
                  </a:cubicBezTo>
                  <a:cubicBezTo>
                    <a:pt x="592" y="399"/>
                    <a:pt x="601" y="410"/>
                    <a:pt x="618" y="413"/>
                  </a:cubicBezTo>
                  <a:cubicBezTo>
                    <a:pt x="627" y="414"/>
                    <a:pt x="626" y="406"/>
                    <a:pt x="628" y="400"/>
                  </a:cubicBezTo>
                  <a:cubicBezTo>
                    <a:pt x="636" y="401"/>
                    <a:pt x="638" y="395"/>
                    <a:pt x="640" y="391"/>
                  </a:cubicBezTo>
                  <a:cubicBezTo>
                    <a:pt x="629" y="366"/>
                    <a:pt x="637" y="335"/>
                    <a:pt x="666" y="333"/>
                  </a:cubicBezTo>
                  <a:cubicBezTo>
                    <a:pt x="658" y="351"/>
                    <a:pt x="654" y="371"/>
                    <a:pt x="669" y="384"/>
                  </a:cubicBezTo>
                  <a:cubicBezTo>
                    <a:pt x="693" y="387"/>
                    <a:pt x="708" y="398"/>
                    <a:pt x="723" y="410"/>
                  </a:cubicBezTo>
                  <a:cubicBezTo>
                    <a:pt x="718" y="379"/>
                    <a:pt x="707" y="358"/>
                    <a:pt x="691" y="337"/>
                  </a:cubicBezTo>
                  <a:cubicBezTo>
                    <a:pt x="687" y="331"/>
                    <a:pt x="681" y="323"/>
                    <a:pt x="675" y="318"/>
                  </a:cubicBezTo>
                  <a:cubicBezTo>
                    <a:pt x="670" y="312"/>
                    <a:pt x="665" y="306"/>
                    <a:pt x="659" y="302"/>
                  </a:cubicBezTo>
                  <a:cubicBezTo>
                    <a:pt x="656" y="298"/>
                    <a:pt x="651" y="299"/>
                    <a:pt x="647" y="295"/>
                  </a:cubicBezTo>
                  <a:cubicBezTo>
                    <a:pt x="644" y="293"/>
                    <a:pt x="643" y="288"/>
                    <a:pt x="640" y="286"/>
                  </a:cubicBezTo>
                  <a:cubicBezTo>
                    <a:pt x="639" y="285"/>
                    <a:pt x="635" y="287"/>
                    <a:pt x="634" y="286"/>
                  </a:cubicBezTo>
                  <a:cubicBezTo>
                    <a:pt x="626" y="276"/>
                    <a:pt x="612" y="260"/>
                    <a:pt x="602" y="245"/>
                  </a:cubicBezTo>
                  <a:cubicBezTo>
                    <a:pt x="601" y="243"/>
                    <a:pt x="601" y="241"/>
                    <a:pt x="599" y="238"/>
                  </a:cubicBezTo>
                  <a:cubicBezTo>
                    <a:pt x="597" y="235"/>
                    <a:pt x="593" y="224"/>
                    <a:pt x="590" y="216"/>
                  </a:cubicBezTo>
                  <a:cubicBezTo>
                    <a:pt x="588" y="212"/>
                    <a:pt x="582" y="197"/>
                    <a:pt x="580" y="188"/>
                  </a:cubicBezTo>
                  <a:cubicBezTo>
                    <a:pt x="576" y="163"/>
                    <a:pt x="578" y="141"/>
                    <a:pt x="583" y="121"/>
                  </a:cubicBezTo>
                  <a:cubicBezTo>
                    <a:pt x="584" y="116"/>
                    <a:pt x="587" y="108"/>
                    <a:pt x="590" y="102"/>
                  </a:cubicBezTo>
                  <a:cubicBezTo>
                    <a:pt x="591" y="100"/>
                    <a:pt x="592" y="100"/>
                    <a:pt x="593" y="99"/>
                  </a:cubicBezTo>
                  <a:cubicBezTo>
                    <a:pt x="597" y="88"/>
                    <a:pt x="602" y="78"/>
                    <a:pt x="612" y="67"/>
                  </a:cubicBezTo>
                  <a:cubicBezTo>
                    <a:pt x="613" y="65"/>
                    <a:pt x="615" y="67"/>
                    <a:pt x="615" y="64"/>
                  </a:cubicBezTo>
                  <a:cubicBezTo>
                    <a:pt x="615" y="60"/>
                    <a:pt x="619" y="63"/>
                    <a:pt x="621" y="61"/>
                  </a:cubicBezTo>
                  <a:cubicBezTo>
                    <a:pt x="624" y="59"/>
                    <a:pt x="625" y="53"/>
                    <a:pt x="628" y="51"/>
                  </a:cubicBezTo>
                  <a:cubicBezTo>
                    <a:pt x="629" y="50"/>
                    <a:pt x="633" y="52"/>
                    <a:pt x="634" y="51"/>
                  </a:cubicBezTo>
                  <a:cubicBezTo>
                    <a:pt x="636" y="49"/>
                    <a:pt x="636" y="49"/>
                    <a:pt x="640" y="48"/>
                  </a:cubicBezTo>
                  <a:cubicBezTo>
                    <a:pt x="643" y="47"/>
                    <a:pt x="646" y="46"/>
                    <a:pt x="650" y="45"/>
                  </a:cubicBezTo>
                  <a:cubicBezTo>
                    <a:pt x="661" y="42"/>
                    <a:pt x="687" y="40"/>
                    <a:pt x="701" y="32"/>
                  </a:cubicBezTo>
                  <a:cubicBezTo>
                    <a:pt x="706" y="29"/>
                    <a:pt x="710" y="23"/>
                    <a:pt x="717" y="19"/>
                  </a:cubicBezTo>
                  <a:cubicBezTo>
                    <a:pt x="716" y="14"/>
                    <a:pt x="720" y="14"/>
                    <a:pt x="720" y="10"/>
                  </a:cubicBezTo>
                  <a:cubicBezTo>
                    <a:pt x="720" y="7"/>
                    <a:pt x="720" y="4"/>
                    <a:pt x="720" y="0"/>
                  </a:cubicBezTo>
                  <a:close/>
                  <a:moveTo>
                    <a:pt x="374" y="181"/>
                  </a:moveTo>
                  <a:cubicBezTo>
                    <a:pt x="387" y="181"/>
                    <a:pt x="399" y="181"/>
                    <a:pt x="412" y="181"/>
                  </a:cubicBezTo>
                  <a:cubicBezTo>
                    <a:pt x="412" y="176"/>
                    <a:pt x="412" y="171"/>
                    <a:pt x="412" y="165"/>
                  </a:cubicBezTo>
                  <a:cubicBezTo>
                    <a:pt x="395" y="166"/>
                    <a:pt x="372" y="161"/>
                    <a:pt x="374" y="181"/>
                  </a:cubicBezTo>
                  <a:close/>
                  <a:moveTo>
                    <a:pt x="377" y="222"/>
                  </a:moveTo>
                  <a:cubicBezTo>
                    <a:pt x="396" y="223"/>
                    <a:pt x="415" y="222"/>
                    <a:pt x="415" y="203"/>
                  </a:cubicBezTo>
                  <a:cubicBezTo>
                    <a:pt x="401" y="203"/>
                    <a:pt x="388" y="203"/>
                    <a:pt x="374" y="203"/>
                  </a:cubicBezTo>
                  <a:cubicBezTo>
                    <a:pt x="372" y="213"/>
                    <a:pt x="379" y="213"/>
                    <a:pt x="377" y="222"/>
                  </a:cubicBezTo>
                  <a:close/>
                </a:path>
              </a:pathLst>
            </a:custGeom>
            <a:solidFill>
              <a:schemeClr val="bg2"/>
            </a:solidFill>
            <a:ln w="3175">
              <a:noFill/>
              <a:round/>
              <a:headEnd/>
              <a:tailEnd/>
            </a:ln>
          </p:spPr>
          <p:txBody>
            <a:bodyPr/>
            <a:lstStyle/>
            <a:p>
              <a:endParaRPr lang="en-US" sz="1200" dirty="0">
                <a:solidFill>
                  <a:srgbClr val="1F497D"/>
                </a:solidFill>
              </a:endParaRPr>
            </a:p>
          </p:txBody>
        </p:sp>
      </p:gr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791563202"/>
              </p:ext>
            </p:extLst>
          </p:nvPr>
        </p:nvGraphicFramePr>
        <p:xfrm>
          <a:off x="2412282" y="1842493"/>
          <a:ext cx="5502719" cy="146011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9B9DA2FA-BC68-4DFA-A48B-A4B10323687C}"/>
              </a:ext>
            </a:extLst>
          </p:cNvPr>
          <p:cNvGrpSpPr/>
          <p:nvPr/>
        </p:nvGrpSpPr>
        <p:grpSpPr>
          <a:xfrm>
            <a:off x="8213273" y="1973172"/>
            <a:ext cx="2220528" cy="880019"/>
            <a:chOff x="8157986" y="7050426"/>
            <a:chExt cx="3234442" cy="1281843"/>
          </a:xfrm>
        </p:grpSpPr>
        <p:sp>
          <p:nvSpPr>
            <p:cNvPr id="92" name="Freeform 147">
              <a:extLst>
                <a:ext uri="{FF2B5EF4-FFF2-40B4-BE49-F238E27FC236}">
                  <a16:creationId xmlns:a16="http://schemas.microsoft.com/office/drawing/2014/main" id="{1E031548-822E-40DD-A709-9A3E3FCB1E16}"/>
                </a:ext>
              </a:extLst>
            </p:cNvPr>
            <p:cNvSpPr>
              <a:spLocks/>
            </p:cNvSpPr>
            <p:nvPr/>
          </p:nvSpPr>
          <p:spPr bwMode="auto">
            <a:xfrm>
              <a:off x="8157986" y="7050426"/>
              <a:ext cx="923968" cy="947318"/>
            </a:xfrm>
            <a:custGeom>
              <a:avLst/>
              <a:gdLst/>
              <a:ahLst/>
              <a:cxnLst>
                <a:cxn ang="0">
                  <a:pos x="649" y="85"/>
                </a:cxn>
                <a:cxn ang="0">
                  <a:pos x="536" y="165"/>
                </a:cxn>
                <a:cxn ang="0">
                  <a:pos x="463" y="201"/>
                </a:cxn>
                <a:cxn ang="0">
                  <a:pos x="392" y="231"/>
                </a:cxn>
                <a:cxn ang="0">
                  <a:pos x="264" y="241"/>
                </a:cxn>
                <a:cxn ang="0">
                  <a:pos x="148" y="309"/>
                </a:cxn>
                <a:cxn ang="0">
                  <a:pos x="66" y="331"/>
                </a:cxn>
                <a:cxn ang="0">
                  <a:pos x="30" y="413"/>
                </a:cxn>
                <a:cxn ang="0">
                  <a:pos x="42" y="532"/>
                </a:cxn>
                <a:cxn ang="0">
                  <a:pos x="78" y="588"/>
                </a:cxn>
                <a:cxn ang="0">
                  <a:pos x="30" y="692"/>
                </a:cxn>
                <a:cxn ang="0">
                  <a:pos x="21" y="699"/>
                </a:cxn>
                <a:cxn ang="0">
                  <a:pos x="9" y="716"/>
                </a:cxn>
                <a:cxn ang="0">
                  <a:pos x="4" y="822"/>
                </a:cxn>
                <a:cxn ang="0">
                  <a:pos x="12" y="867"/>
                </a:cxn>
                <a:cxn ang="0">
                  <a:pos x="12" y="902"/>
                </a:cxn>
                <a:cxn ang="0">
                  <a:pos x="59" y="921"/>
                </a:cxn>
                <a:cxn ang="0">
                  <a:pos x="89" y="938"/>
                </a:cxn>
                <a:cxn ang="0">
                  <a:pos x="111" y="969"/>
                </a:cxn>
                <a:cxn ang="0">
                  <a:pos x="132" y="1039"/>
                </a:cxn>
                <a:cxn ang="0">
                  <a:pos x="189" y="1153"/>
                </a:cxn>
                <a:cxn ang="0">
                  <a:pos x="260" y="1202"/>
                </a:cxn>
                <a:cxn ang="0">
                  <a:pos x="319" y="1228"/>
                </a:cxn>
                <a:cxn ang="0">
                  <a:pos x="359" y="1191"/>
                </a:cxn>
                <a:cxn ang="0">
                  <a:pos x="380" y="1158"/>
                </a:cxn>
                <a:cxn ang="0">
                  <a:pos x="420" y="1143"/>
                </a:cxn>
                <a:cxn ang="0">
                  <a:pos x="500" y="1115"/>
                </a:cxn>
                <a:cxn ang="0">
                  <a:pos x="602" y="1113"/>
                </a:cxn>
                <a:cxn ang="0">
                  <a:pos x="649" y="1155"/>
                </a:cxn>
                <a:cxn ang="0">
                  <a:pos x="682" y="1176"/>
                </a:cxn>
                <a:cxn ang="0">
                  <a:pos x="734" y="1179"/>
                </a:cxn>
                <a:cxn ang="0">
                  <a:pos x="763" y="1207"/>
                </a:cxn>
                <a:cxn ang="0">
                  <a:pos x="829" y="1224"/>
                </a:cxn>
                <a:cxn ang="0">
                  <a:pos x="876" y="1295"/>
                </a:cxn>
                <a:cxn ang="0">
                  <a:pos x="963" y="1238"/>
                </a:cxn>
                <a:cxn ang="0">
                  <a:pos x="1022" y="1245"/>
                </a:cxn>
                <a:cxn ang="0">
                  <a:pos x="1034" y="1236"/>
                </a:cxn>
                <a:cxn ang="0">
                  <a:pos x="1077" y="1212"/>
                </a:cxn>
                <a:cxn ang="0">
                  <a:pos x="1098" y="1167"/>
                </a:cxn>
                <a:cxn ang="0">
                  <a:pos x="1103" y="1115"/>
                </a:cxn>
                <a:cxn ang="0">
                  <a:pos x="1072" y="1037"/>
                </a:cxn>
                <a:cxn ang="0">
                  <a:pos x="1067" y="969"/>
                </a:cxn>
                <a:cxn ang="0">
                  <a:pos x="1084" y="867"/>
                </a:cxn>
                <a:cxn ang="0">
                  <a:pos x="1077" y="822"/>
                </a:cxn>
                <a:cxn ang="0">
                  <a:pos x="1072" y="782"/>
                </a:cxn>
                <a:cxn ang="0">
                  <a:pos x="1110" y="754"/>
                </a:cxn>
                <a:cxn ang="0">
                  <a:pos x="1084" y="680"/>
                </a:cxn>
                <a:cxn ang="0">
                  <a:pos x="1067" y="624"/>
                </a:cxn>
                <a:cxn ang="0">
                  <a:pos x="1020" y="574"/>
                </a:cxn>
                <a:cxn ang="0">
                  <a:pos x="1018" y="520"/>
                </a:cxn>
                <a:cxn ang="0">
                  <a:pos x="1098" y="451"/>
                </a:cxn>
                <a:cxn ang="0">
                  <a:pos x="1091" y="399"/>
                </a:cxn>
                <a:cxn ang="0">
                  <a:pos x="1072" y="350"/>
                </a:cxn>
                <a:cxn ang="0">
                  <a:pos x="1098" y="272"/>
                </a:cxn>
                <a:cxn ang="0">
                  <a:pos x="1122" y="274"/>
                </a:cxn>
                <a:cxn ang="0">
                  <a:pos x="1129" y="260"/>
                </a:cxn>
                <a:cxn ang="0">
                  <a:pos x="1119" y="177"/>
                </a:cxn>
                <a:cxn ang="0">
                  <a:pos x="1129" y="104"/>
                </a:cxn>
                <a:cxn ang="0">
                  <a:pos x="1171" y="35"/>
                </a:cxn>
                <a:cxn ang="0">
                  <a:pos x="1133" y="0"/>
                </a:cxn>
                <a:cxn ang="0">
                  <a:pos x="1051" y="21"/>
                </a:cxn>
                <a:cxn ang="0">
                  <a:pos x="911" y="38"/>
                </a:cxn>
              </a:cxnLst>
              <a:rect l="0" t="0" r="r" b="b"/>
              <a:pathLst>
                <a:path w="1171" h="1313">
                  <a:moveTo>
                    <a:pt x="784" y="54"/>
                  </a:moveTo>
                  <a:lnTo>
                    <a:pt x="741" y="57"/>
                  </a:lnTo>
                  <a:lnTo>
                    <a:pt x="720" y="59"/>
                  </a:lnTo>
                  <a:lnTo>
                    <a:pt x="699" y="64"/>
                  </a:lnTo>
                  <a:lnTo>
                    <a:pt x="692" y="64"/>
                  </a:lnTo>
                  <a:lnTo>
                    <a:pt x="682" y="68"/>
                  </a:lnTo>
                  <a:lnTo>
                    <a:pt x="675" y="73"/>
                  </a:lnTo>
                  <a:lnTo>
                    <a:pt x="668" y="78"/>
                  </a:lnTo>
                  <a:lnTo>
                    <a:pt x="663" y="80"/>
                  </a:lnTo>
                  <a:lnTo>
                    <a:pt x="661" y="80"/>
                  </a:lnTo>
                  <a:lnTo>
                    <a:pt x="659" y="83"/>
                  </a:lnTo>
                  <a:lnTo>
                    <a:pt x="649" y="85"/>
                  </a:lnTo>
                  <a:lnTo>
                    <a:pt x="640" y="87"/>
                  </a:lnTo>
                  <a:lnTo>
                    <a:pt x="626" y="97"/>
                  </a:lnTo>
                  <a:lnTo>
                    <a:pt x="611" y="106"/>
                  </a:lnTo>
                  <a:lnTo>
                    <a:pt x="602" y="116"/>
                  </a:lnTo>
                  <a:lnTo>
                    <a:pt x="590" y="128"/>
                  </a:lnTo>
                  <a:lnTo>
                    <a:pt x="578" y="139"/>
                  </a:lnTo>
                  <a:lnTo>
                    <a:pt x="564" y="149"/>
                  </a:lnTo>
                  <a:lnTo>
                    <a:pt x="550" y="158"/>
                  </a:lnTo>
                  <a:lnTo>
                    <a:pt x="543" y="161"/>
                  </a:lnTo>
                  <a:lnTo>
                    <a:pt x="541" y="163"/>
                  </a:lnTo>
                  <a:lnTo>
                    <a:pt x="538" y="163"/>
                  </a:lnTo>
                  <a:lnTo>
                    <a:pt x="536" y="165"/>
                  </a:lnTo>
                  <a:lnTo>
                    <a:pt x="536" y="165"/>
                  </a:lnTo>
                  <a:lnTo>
                    <a:pt x="529" y="168"/>
                  </a:lnTo>
                  <a:lnTo>
                    <a:pt x="522" y="172"/>
                  </a:lnTo>
                  <a:lnTo>
                    <a:pt x="515" y="175"/>
                  </a:lnTo>
                  <a:lnTo>
                    <a:pt x="505" y="180"/>
                  </a:lnTo>
                  <a:lnTo>
                    <a:pt x="503" y="180"/>
                  </a:lnTo>
                  <a:lnTo>
                    <a:pt x="498" y="182"/>
                  </a:lnTo>
                  <a:lnTo>
                    <a:pt x="491" y="184"/>
                  </a:lnTo>
                  <a:lnTo>
                    <a:pt x="482" y="187"/>
                  </a:lnTo>
                  <a:lnTo>
                    <a:pt x="474" y="191"/>
                  </a:lnTo>
                  <a:lnTo>
                    <a:pt x="467" y="196"/>
                  </a:lnTo>
                  <a:lnTo>
                    <a:pt x="463" y="201"/>
                  </a:lnTo>
                  <a:lnTo>
                    <a:pt x="456" y="206"/>
                  </a:lnTo>
                  <a:lnTo>
                    <a:pt x="448" y="210"/>
                  </a:lnTo>
                  <a:lnTo>
                    <a:pt x="441" y="215"/>
                  </a:lnTo>
                  <a:lnTo>
                    <a:pt x="434" y="217"/>
                  </a:lnTo>
                  <a:lnTo>
                    <a:pt x="432" y="217"/>
                  </a:lnTo>
                  <a:lnTo>
                    <a:pt x="432" y="220"/>
                  </a:lnTo>
                  <a:lnTo>
                    <a:pt x="430" y="220"/>
                  </a:lnTo>
                  <a:lnTo>
                    <a:pt x="425" y="222"/>
                  </a:lnTo>
                  <a:lnTo>
                    <a:pt x="418" y="224"/>
                  </a:lnTo>
                  <a:lnTo>
                    <a:pt x="411" y="227"/>
                  </a:lnTo>
                  <a:lnTo>
                    <a:pt x="406" y="229"/>
                  </a:lnTo>
                  <a:lnTo>
                    <a:pt x="392" y="231"/>
                  </a:lnTo>
                  <a:lnTo>
                    <a:pt x="385" y="231"/>
                  </a:lnTo>
                  <a:lnTo>
                    <a:pt x="378" y="234"/>
                  </a:lnTo>
                  <a:lnTo>
                    <a:pt x="371" y="234"/>
                  </a:lnTo>
                  <a:lnTo>
                    <a:pt x="366" y="234"/>
                  </a:lnTo>
                  <a:lnTo>
                    <a:pt x="363" y="234"/>
                  </a:lnTo>
                  <a:lnTo>
                    <a:pt x="363" y="234"/>
                  </a:lnTo>
                  <a:lnTo>
                    <a:pt x="363" y="234"/>
                  </a:lnTo>
                  <a:lnTo>
                    <a:pt x="363" y="234"/>
                  </a:lnTo>
                  <a:lnTo>
                    <a:pt x="319" y="236"/>
                  </a:lnTo>
                  <a:lnTo>
                    <a:pt x="271" y="239"/>
                  </a:lnTo>
                  <a:lnTo>
                    <a:pt x="269" y="239"/>
                  </a:lnTo>
                  <a:lnTo>
                    <a:pt x="264" y="241"/>
                  </a:lnTo>
                  <a:lnTo>
                    <a:pt x="241" y="260"/>
                  </a:lnTo>
                  <a:lnTo>
                    <a:pt x="229" y="267"/>
                  </a:lnTo>
                  <a:lnTo>
                    <a:pt x="217" y="276"/>
                  </a:lnTo>
                  <a:lnTo>
                    <a:pt x="205" y="283"/>
                  </a:lnTo>
                  <a:lnTo>
                    <a:pt x="191" y="291"/>
                  </a:lnTo>
                  <a:lnTo>
                    <a:pt x="167" y="305"/>
                  </a:lnTo>
                  <a:lnTo>
                    <a:pt x="156" y="309"/>
                  </a:lnTo>
                  <a:lnTo>
                    <a:pt x="153" y="309"/>
                  </a:lnTo>
                  <a:lnTo>
                    <a:pt x="153" y="309"/>
                  </a:lnTo>
                  <a:lnTo>
                    <a:pt x="151" y="309"/>
                  </a:lnTo>
                  <a:lnTo>
                    <a:pt x="151" y="309"/>
                  </a:lnTo>
                  <a:lnTo>
                    <a:pt x="148" y="309"/>
                  </a:lnTo>
                  <a:lnTo>
                    <a:pt x="144" y="312"/>
                  </a:lnTo>
                  <a:lnTo>
                    <a:pt x="137" y="312"/>
                  </a:lnTo>
                  <a:lnTo>
                    <a:pt x="130" y="314"/>
                  </a:lnTo>
                  <a:lnTo>
                    <a:pt x="125" y="314"/>
                  </a:lnTo>
                  <a:lnTo>
                    <a:pt x="118" y="314"/>
                  </a:lnTo>
                  <a:lnTo>
                    <a:pt x="113" y="314"/>
                  </a:lnTo>
                  <a:lnTo>
                    <a:pt x="111" y="317"/>
                  </a:lnTo>
                  <a:lnTo>
                    <a:pt x="104" y="319"/>
                  </a:lnTo>
                  <a:lnTo>
                    <a:pt x="99" y="321"/>
                  </a:lnTo>
                  <a:lnTo>
                    <a:pt x="92" y="324"/>
                  </a:lnTo>
                  <a:lnTo>
                    <a:pt x="80" y="328"/>
                  </a:lnTo>
                  <a:lnTo>
                    <a:pt x="66" y="331"/>
                  </a:lnTo>
                  <a:lnTo>
                    <a:pt x="59" y="333"/>
                  </a:lnTo>
                  <a:lnTo>
                    <a:pt x="52" y="335"/>
                  </a:lnTo>
                  <a:lnTo>
                    <a:pt x="54" y="343"/>
                  </a:lnTo>
                  <a:lnTo>
                    <a:pt x="47" y="347"/>
                  </a:lnTo>
                  <a:lnTo>
                    <a:pt x="40" y="354"/>
                  </a:lnTo>
                  <a:lnTo>
                    <a:pt x="35" y="364"/>
                  </a:lnTo>
                  <a:lnTo>
                    <a:pt x="33" y="371"/>
                  </a:lnTo>
                  <a:lnTo>
                    <a:pt x="30" y="380"/>
                  </a:lnTo>
                  <a:lnTo>
                    <a:pt x="28" y="390"/>
                  </a:lnTo>
                  <a:lnTo>
                    <a:pt x="28" y="399"/>
                  </a:lnTo>
                  <a:lnTo>
                    <a:pt x="30" y="411"/>
                  </a:lnTo>
                  <a:lnTo>
                    <a:pt x="30" y="413"/>
                  </a:lnTo>
                  <a:lnTo>
                    <a:pt x="28" y="418"/>
                  </a:lnTo>
                  <a:lnTo>
                    <a:pt x="23" y="435"/>
                  </a:lnTo>
                  <a:lnTo>
                    <a:pt x="21" y="451"/>
                  </a:lnTo>
                  <a:lnTo>
                    <a:pt x="19" y="468"/>
                  </a:lnTo>
                  <a:lnTo>
                    <a:pt x="21" y="487"/>
                  </a:lnTo>
                  <a:lnTo>
                    <a:pt x="21" y="491"/>
                  </a:lnTo>
                  <a:lnTo>
                    <a:pt x="21" y="498"/>
                  </a:lnTo>
                  <a:lnTo>
                    <a:pt x="23" y="508"/>
                  </a:lnTo>
                  <a:lnTo>
                    <a:pt x="26" y="513"/>
                  </a:lnTo>
                  <a:lnTo>
                    <a:pt x="28" y="517"/>
                  </a:lnTo>
                  <a:lnTo>
                    <a:pt x="35" y="527"/>
                  </a:lnTo>
                  <a:lnTo>
                    <a:pt x="42" y="532"/>
                  </a:lnTo>
                  <a:lnTo>
                    <a:pt x="47" y="536"/>
                  </a:lnTo>
                  <a:lnTo>
                    <a:pt x="52" y="541"/>
                  </a:lnTo>
                  <a:lnTo>
                    <a:pt x="56" y="546"/>
                  </a:lnTo>
                  <a:lnTo>
                    <a:pt x="56" y="550"/>
                  </a:lnTo>
                  <a:lnTo>
                    <a:pt x="59" y="558"/>
                  </a:lnTo>
                  <a:lnTo>
                    <a:pt x="59" y="558"/>
                  </a:lnTo>
                  <a:lnTo>
                    <a:pt x="59" y="560"/>
                  </a:lnTo>
                  <a:lnTo>
                    <a:pt x="63" y="565"/>
                  </a:lnTo>
                  <a:lnTo>
                    <a:pt x="68" y="569"/>
                  </a:lnTo>
                  <a:lnTo>
                    <a:pt x="73" y="574"/>
                  </a:lnTo>
                  <a:lnTo>
                    <a:pt x="75" y="581"/>
                  </a:lnTo>
                  <a:lnTo>
                    <a:pt x="78" y="588"/>
                  </a:lnTo>
                  <a:lnTo>
                    <a:pt x="78" y="595"/>
                  </a:lnTo>
                  <a:lnTo>
                    <a:pt x="78" y="605"/>
                  </a:lnTo>
                  <a:lnTo>
                    <a:pt x="75" y="612"/>
                  </a:lnTo>
                  <a:lnTo>
                    <a:pt x="73" y="621"/>
                  </a:lnTo>
                  <a:lnTo>
                    <a:pt x="68" y="628"/>
                  </a:lnTo>
                  <a:lnTo>
                    <a:pt x="66" y="633"/>
                  </a:lnTo>
                  <a:lnTo>
                    <a:pt x="61" y="645"/>
                  </a:lnTo>
                  <a:lnTo>
                    <a:pt x="54" y="654"/>
                  </a:lnTo>
                  <a:lnTo>
                    <a:pt x="49" y="664"/>
                  </a:lnTo>
                  <a:lnTo>
                    <a:pt x="37" y="676"/>
                  </a:lnTo>
                  <a:lnTo>
                    <a:pt x="30" y="690"/>
                  </a:lnTo>
                  <a:lnTo>
                    <a:pt x="30" y="692"/>
                  </a:lnTo>
                  <a:lnTo>
                    <a:pt x="28" y="692"/>
                  </a:lnTo>
                  <a:lnTo>
                    <a:pt x="28" y="692"/>
                  </a:lnTo>
                  <a:lnTo>
                    <a:pt x="28" y="692"/>
                  </a:lnTo>
                  <a:lnTo>
                    <a:pt x="28" y="695"/>
                  </a:lnTo>
                  <a:lnTo>
                    <a:pt x="26" y="697"/>
                  </a:lnTo>
                  <a:lnTo>
                    <a:pt x="26" y="697"/>
                  </a:lnTo>
                  <a:lnTo>
                    <a:pt x="26" y="697"/>
                  </a:lnTo>
                  <a:lnTo>
                    <a:pt x="26" y="697"/>
                  </a:lnTo>
                  <a:lnTo>
                    <a:pt x="26" y="699"/>
                  </a:lnTo>
                  <a:lnTo>
                    <a:pt x="21" y="699"/>
                  </a:lnTo>
                  <a:lnTo>
                    <a:pt x="21" y="699"/>
                  </a:lnTo>
                  <a:lnTo>
                    <a:pt x="21" y="699"/>
                  </a:lnTo>
                  <a:lnTo>
                    <a:pt x="21" y="699"/>
                  </a:lnTo>
                  <a:lnTo>
                    <a:pt x="19" y="702"/>
                  </a:lnTo>
                  <a:lnTo>
                    <a:pt x="16" y="702"/>
                  </a:lnTo>
                  <a:lnTo>
                    <a:pt x="16" y="702"/>
                  </a:lnTo>
                  <a:lnTo>
                    <a:pt x="16" y="702"/>
                  </a:lnTo>
                  <a:lnTo>
                    <a:pt x="16" y="702"/>
                  </a:lnTo>
                  <a:lnTo>
                    <a:pt x="14" y="704"/>
                  </a:lnTo>
                  <a:lnTo>
                    <a:pt x="12" y="704"/>
                  </a:lnTo>
                  <a:lnTo>
                    <a:pt x="12" y="706"/>
                  </a:lnTo>
                  <a:lnTo>
                    <a:pt x="9" y="709"/>
                  </a:lnTo>
                  <a:lnTo>
                    <a:pt x="9" y="711"/>
                  </a:lnTo>
                  <a:lnTo>
                    <a:pt x="9" y="716"/>
                  </a:lnTo>
                  <a:lnTo>
                    <a:pt x="12" y="718"/>
                  </a:lnTo>
                  <a:lnTo>
                    <a:pt x="19" y="725"/>
                  </a:lnTo>
                  <a:lnTo>
                    <a:pt x="21" y="732"/>
                  </a:lnTo>
                  <a:lnTo>
                    <a:pt x="26" y="742"/>
                  </a:lnTo>
                  <a:lnTo>
                    <a:pt x="26" y="749"/>
                  </a:lnTo>
                  <a:lnTo>
                    <a:pt x="26" y="756"/>
                  </a:lnTo>
                  <a:lnTo>
                    <a:pt x="26" y="765"/>
                  </a:lnTo>
                  <a:lnTo>
                    <a:pt x="23" y="772"/>
                  </a:lnTo>
                  <a:lnTo>
                    <a:pt x="21" y="782"/>
                  </a:lnTo>
                  <a:lnTo>
                    <a:pt x="16" y="791"/>
                  </a:lnTo>
                  <a:lnTo>
                    <a:pt x="12" y="801"/>
                  </a:lnTo>
                  <a:lnTo>
                    <a:pt x="4" y="822"/>
                  </a:lnTo>
                  <a:lnTo>
                    <a:pt x="4" y="824"/>
                  </a:lnTo>
                  <a:lnTo>
                    <a:pt x="2" y="827"/>
                  </a:lnTo>
                  <a:lnTo>
                    <a:pt x="2" y="829"/>
                  </a:lnTo>
                  <a:lnTo>
                    <a:pt x="0" y="839"/>
                  </a:lnTo>
                  <a:lnTo>
                    <a:pt x="0" y="841"/>
                  </a:lnTo>
                  <a:lnTo>
                    <a:pt x="0" y="846"/>
                  </a:lnTo>
                  <a:lnTo>
                    <a:pt x="0" y="850"/>
                  </a:lnTo>
                  <a:lnTo>
                    <a:pt x="2" y="855"/>
                  </a:lnTo>
                  <a:lnTo>
                    <a:pt x="4" y="858"/>
                  </a:lnTo>
                  <a:lnTo>
                    <a:pt x="9" y="862"/>
                  </a:lnTo>
                  <a:lnTo>
                    <a:pt x="12" y="865"/>
                  </a:lnTo>
                  <a:lnTo>
                    <a:pt x="12" y="867"/>
                  </a:lnTo>
                  <a:lnTo>
                    <a:pt x="14" y="869"/>
                  </a:lnTo>
                  <a:lnTo>
                    <a:pt x="14" y="872"/>
                  </a:lnTo>
                  <a:lnTo>
                    <a:pt x="14" y="879"/>
                  </a:lnTo>
                  <a:lnTo>
                    <a:pt x="14" y="881"/>
                  </a:lnTo>
                  <a:lnTo>
                    <a:pt x="14" y="884"/>
                  </a:lnTo>
                  <a:lnTo>
                    <a:pt x="14" y="884"/>
                  </a:lnTo>
                  <a:lnTo>
                    <a:pt x="14" y="886"/>
                  </a:lnTo>
                  <a:lnTo>
                    <a:pt x="14" y="886"/>
                  </a:lnTo>
                  <a:lnTo>
                    <a:pt x="14" y="891"/>
                  </a:lnTo>
                  <a:lnTo>
                    <a:pt x="14" y="895"/>
                  </a:lnTo>
                  <a:lnTo>
                    <a:pt x="14" y="900"/>
                  </a:lnTo>
                  <a:lnTo>
                    <a:pt x="12" y="902"/>
                  </a:lnTo>
                  <a:lnTo>
                    <a:pt x="12" y="907"/>
                  </a:lnTo>
                  <a:lnTo>
                    <a:pt x="9" y="907"/>
                  </a:lnTo>
                  <a:lnTo>
                    <a:pt x="9" y="910"/>
                  </a:lnTo>
                  <a:lnTo>
                    <a:pt x="7" y="914"/>
                  </a:lnTo>
                  <a:lnTo>
                    <a:pt x="7" y="921"/>
                  </a:lnTo>
                  <a:lnTo>
                    <a:pt x="19" y="926"/>
                  </a:lnTo>
                  <a:lnTo>
                    <a:pt x="23" y="926"/>
                  </a:lnTo>
                  <a:lnTo>
                    <a:pt x="30" y="926"/>
                  </a:lnTo>
                  <a:lnTo>
                    <a:pt x="42" y="926"/>
                  </a:lnTo>
                  <a:lnTo>
                    <a:pt x="49" y="924"/>
                  </a:lnTo>
                  <a:lnTo>
                    <a:pt x="56" y="921"/>
                  </a:lnTo>
                  <a:lnTo>
                    <a:pt x="59" y="921"/>
                  </a:lnTo>
                  <a:lnTo>
                    <a:pt x="61" y="921"/>
                  </a:lnTo>
                  <a:lnTo>
                    <a:pt x="63" y="919"/>
                  </a:lnTo>
                  <a:lnTo>
                    <a:pt x="68" y="921"/>
                  </a:lnTo>
                  <a:lnTo>
                    <a:pt x="71" y="921"/>
                  </a:lnTo>
                  <a:lnTo>
                    <a:pt x="73" y="924"/>
                  </a:lnTo>
                  <a:lnTo>
                    <a:pt x="75" y="926"/>
                  </a:lnTo>
                  <a:lnTo>
                    <a:pt x="75" y="926"/>
                  </a:lnTo>
                  <a:lnTo>
                    <a:pt x="78" y="928"/>
                  </a:lnTo>
                  <a:lnTo>
                    <a:pt x="82" y="931"/>
                  </a:lnTo>
                  <a:lnTo>
                    <a:pt x="85" y="931"/>
                  </a:lnTo>
                  <a:lnTo>
                    <a:pt x="87" y="933"/>
                  </a:lnTo>
                  <a:lnTo>
                    <a:pt x="89" y="938"/>
                  </a:lnTo>
                  <a:lnTo>
                    <a:pt x="92" y="943"/>
                  </a:lnTo>
                  <a:lnTo>
                    <a:pt x="92" y="945"/>
                  </a:lnTo>
                  <a:lnTo>
                    <a:pt x="92" y="950"/>
                  </a:lnTo>
                  <a:lnTo>
                    <a:pt x="92" y="954"/>
                  </a:lnTo>
                  <a:lnTo>
                    <a:pt x="92" y="957"/>
                  </a:lnTo>
                  <a:lnTo>
                    <a:pt x="92" y="959"/>
                  </a:lnTo>
                  <a:lnTo>
                    <a:pt x="94" y="961"/>
                  </a:lnTo>
                  <a:lnTo>
                    <a:pt x="97" y="964"/>
                  </a:lnTo>
                  <a:lnTo>
                    <a:pt x="101" y="966"/>
                  </a:lnTo>
                  <a:lnTo>
                    <a:pt x="106" y="966"/>
                  </a:lnTo>
                  <a:lnTo>
                    <a:pt x="108" y="966"/>
                  </a:lnTo>
                  <a:lnTo>
                    <a:pt x="111" y="969"/>
                  </a:lnTo>
                  <a:lnTo>
                    <a:pt x="118" y="969"/>
                  </a:lnTo>
                  <a:lnTo>
                    <a:pt x="120" y="966"/>
                  </a:lnTo>
                  <a:lnTo>
                    <a:pt x="125" y="969"/>
                  </a:lnTo>
                  <a:lnTo>
                    <a:pt x="127" y="971"/>
                  </a:lnTo>
                  <a:lnTo>
                    <a:pt x="130" y="973"/>
                  </a:lnTo>
                  <a:lnTo>
                    <a:pt x="130" y="978"/>
                  </a:lnTo>
                  <a:lnTo>
                    <a:pt x="132" y="980"/>
                  </a:lnTo>
                  <a:lnTo>
                    <a:pt x="132" y="985"/>
                  </a:lnTo>
                  <a:lnTo>
                    <a:pt x="130" y="1002"/>
                  </a:lnTo>
                  <a:lnTo>
                    <a:pt x="127" y="1021"/>
                  </a:lnTo>
                  <a:lnTo>
                    <a:pt x="130" y="1030"/>
                  </a:lnTo>
                  <a:lnTo>
                    <a:pt x="132" y="1039"/>
                  </a:lnTo>
                  <a:lnTo>
                    <a:pt x="148" y="1089"/>
                  </a:lnTo>
                  <a:lnTo>
                    <a:pt x="153" y="1098"/>
                  </a:lnTo>
                  <a:lnTo>
                    <a:pt x="158" y="1108"/>
                  </a:lnTo>
                  <a:lnTo>
                    <a:pt x="163" y="1117"/>
                  </a:lnTo>
                  <a:lnTo>
                    <a:pt x="170" y="1127"/>
                  </a:lnTo>
                  <a:lnTo>
                    <a:pt x="174" y="1132"/>
                  </a:lnTo>
                  <a:lnTo>
                    <a:pt x="177" y="1139"/>
                  </a:lnTo>
                  <a:lnTo>
                    <a:pt x="177" y="1141"/>
                  </a:lnTo>
                  <a:lnTo>
                    <a:pt x="179" y="1146"/>
                  </a:lnTo>
                  <a:lnTo>
                    <a:pt x="182" y="1148"/>
                  </a:lnTo>
                  <a:lnTo>
                    <a:pt x="184" y="1150"/>
                  </a:lnTo>
                  <a:lnTo>
                    <a:pt x="189" y="1153"/>
                  </a:lnTo>
                  <a:lnTo>
                    <a:pt x="191" y="1155"/>
                  </a:lnTo>
                  <a:lnTo>
                    <a:pt x="196" y="1158"/>
                  </a:lnTo>
                  <a:lnTo>
                    <a:pt x="203" y="1158"/>
                  </a:lnTo>
                  <a:lnTo>
                    <a:pt x="208" y="1160"/>
                  </a:lnTo>
                  <a:lnTo>
                    <a:pt x="210" y="1160"/>
                  </a:lnTo>
                  <a:lnTo>
                    <a:pt x="215" y="1162"/>
                  </a:lnTo>
                  <a:lnTo>
                    <a:pt x="219" y="1167"/>
                  </a:lnTo>
                  <a:lnTo>
                    <a:pt x="224" y="1172"/>
                  </a:lnTo>
                  <a:lnTo>
                    <a:pt x="236" y="1181"/>
                  </a:lnTo>
                  <a:lnTo>
                    <a:pt x="243" y="1188"/>
                  </a:lnTo>
                  <a:lnTo>
                    <a:pt x="252" y="1195"/>
                  </a:lnTo>
                  <a:lnTo>
                    <a:pt x="260" y="1202"/>
                  </a:lnTo>
                  <a:lnTo>
                    <a:pt x="269" y="1207"/>
                  </a:lnTo>
                  <a:lnTo>
                    <a:pt x="271" y="1210"/>
                  </a:lnTo>
                  <a:lnTo>
                    <a:pt x="274" y="1214"/>
                  </a:lnTo>
                  <a:lnTo>
                    <a:pt x="283" y="1231"/>
                  </a:lnTo>
                  <a:lnTo>
                    <a:pt x="288" y="1240"/>
                  </a:lnTo>
                  <a:lnTo>
                    <a:pt x="293" y="1250"/>
                  </a:lnTo>
                  <a:lnTo>
                    <a:pt x="300" y="1245"/>
                  </a:lnTo>
                  <a:lnTo>
                    <a:pt x="304" y="1243"/>
                  </a:lnTo>
                  <a:lnTo>
                    <a:pt x="307" y="1240"/>
                  </a:lnTo>
                  <a:lnTo>
                    <a:pt x="311" y="1238"/>
                  </a:lnTo>
                  <a:lnTo>
                    <a:pt x="314" y="1236"/>
                  </a:lnTo>
                  <a:lnTo>
                    <a:pt x="319" y="1228"/>
                  </a:lnTo>
                  <a:lnTo>
                    <a:pt x="323" y="1221"/>
                  </a:lnTo>
                  <a:lnTo>
                    <a:pt x="328" y="1214"/>
                  </a:lnTo>
                  <a:lnTo>
                    <a:pt x="333" y="1205"/>
                  </a:lnTo>
                  <a:lnTo>
                    <a:pt x="335" y="1195"/>
                  </a:lnTo>
                  <a:lnTo>
                    <a:pt x="335" y="1195"/>
                  </a:lnTo>
                  <a:lnTo>
                    <a:pt x="337" y="1195"/>
                  </a:lnTo>
                  <a:lnTo>
                    <a:pt x="340" y="1195"/>
                  </a:lnTo>
                  <a:lnTo>
                    <a:pt x="342" y="1195"/>
                  </a:lnTo>
                  <a:lnTo>
                    <a:pt x="347" y="1193"/>
                  </a:lnTo>
                  <a:lnTo>
                    <a:pt x="352" y="1193"/>
                  </a:lnTo>
                  <a:lnTo>
                    <a:pt x="356" y="1193"/>
                  </a:lnTo>
                  <a:lnTo>
                    <a:pt x="359" y="1191"/>
                  </a:lnTo>
                  <a:lnTo>
                    <a:pt x="363" y="1191"/>
                  </a:lnTo>
                  <a:lnTo>
                    <a:pt x="366" y="1188"/>
                  </a:lnTo>
                  <a:lnTo>
                    <a:pt x="368" y="1186"/>
                  </a:lnTo>
                  <a:lnTo>
                    <a:pt x="373" y="1184"/>
                  </a:lnTo>
                  <a:lnTo>
                    <a:pt x="373" y="1181"/>
                  </a:lnTo>
                  <a:lnTo>
                    <a:pt x="375" y="1176"/>
                  </a:lnTo>
                  <a:lnTo>
                    <a:pt x="378" y="1174"/>
                  </a:lnTo>
                  <a:lnTo>
                    <a:pt x="380" y="1169"/>
                  </a:lnTo>
                  <a:lnTo>
                    <a:pt x="380" y="1167"/>
                  </a:lnTo>
                  <a:lnTo>
                    <a:pt x="380" y="1167"/>
                  </a:lnTo>
                  <a:lnTo>
                    <a:pt x="380" y="1162"/>
                  </a:lnTo>
                  <a:lnTo>
                    <a:pt x="380" y="1158"/>
                  </a:lnTo>
                  <a:lnTo>
                    <a:pt x="380" y="1155"/>
                  </a:lnTo>
                  <a:lnTo>
                    <a:pt x="380" y="1153"/>
                  </a:lnTo>
                  <a:lnTo>
                    <a:pt x="382" y="1146"/>
                  </a:lnTo>
                  <a:lnTo>
                    <a:pt x="385" y="1139"/>
                  </a:lnTo>
                  <a:lnTo>
                    <a:pt x="387" y="1134"/>
                  </a:lnTo>
                  <a:lnTo>
                    <a:pt x="389" y="1132"/>
                  </a:lnTo>
                  <a:lnTo>
                    <a:pt x="394" y="1132"/>
                  </a:lnTo>
                  <a:lnTo>
                    <a:pt x="397" y="1132"/>
                  </a:lnTo>
                  <a:lnTo>
                    <a:pt x="404" y="1132"/>
                  </a:lnTo>
                  <a:lnTo>
                    <a:pt x="408" y="1134"/>
                  </a:lnTo>
                  <a:lnTo>
                    <a:pt x="413" y="1139"/>
                  </a:lnTo>
                  <a:lnTo>
                    <a:pt x="420" y="1143"/>
                  </a:lnTo>
                  <a:lnTo>
                    <a:pt x="427" y="1146"/>
                  </a:lnTo>
                  <a:lnTo>
                    <a:pt x="432" y="1148"/>
                  </a:lnTo>
                  <a:lnTo>
                    <a:pt x="439" y="1150"/>
                  </a:lnTo>
                  <a:lnTo>
                    <a:pt x="446" y="1148"/>
                  </a:lnTo>
                  <a:lnTo>
                    <a:pt x="453" y="1146"/>
                  </a:lnTo>
                  <a:lnTo>
                    <a:pt x="460" y="1143"/>
                  </a:lnTo>
                  <a:lnTo>
                    <a:pt x="470" y="1139"/>
                  </a:lnTo>
                  <a:lnTo>
                    <a:pt x="479" y="1132"/>
                  </a:lnTo>
                  <a:lnTo>
                    <a:pt x="486" y="1122"/>
                  </a:lnTo>
                  <a:lnTo>
                    <a:pt x="493" y="1117"/>
                  </a:lnTo>
                  <a:lnTo>
                    <a:pt x="496" y="1115"/>
                  </a:lnTo>
                  <a:lnTo>
                    <a:pt x="500" y="1115"/>
                  </a:lnTo>
                  <a:lnTo>
                    <a:pt x="512" y="1113"/>
                  </a:lnTo>
                  <a:lnTo>
                    <a:pt x="517" y="1113"/>
                  </a:lnTo>
                  <a:lnTo>
                    <a:pt x="524" y="1115"/>
                  </a:lnTo>
                  <a:lnTo>
                    <a:pt x="543" y="1115"/>
                  </a:lnTo>
                  <a:lnTo>
                    <a:pt x="552" y="1115"/>
                  </a:lnTo>
                  <a:lnTo>
                    <a:pt x="557" y="1115"/>
                  </a:lnTo>
                  <a:lnTo>
                    <a:pt x="559" y="1115"/>
                  </a:lnTo>
                  <a:lnTo>
                    <a:pt x="562" y="1115"/>
                  </a:lnTo>
                  <a:lnTo>
                    <a:pt x="581" y="1115"/>
                  </a:lnTo>
                  <a:lnTo>
                    <a:pt x="590" y="1113"/>
                  </a:lnTo>
                  <a:lnTo>
                    <a:pt x="595" y="1113"/>
                  </a:lnTo>
                  <a:lnTo>
                    <a:pt x="602" y="1113"/>
                  </a:lnTo>
                  <a:lnTo>
                    <a:pt x="604" y="1113"/>
                  </a:lnTo>
                  <a:lnTo>
                    <a:pt x="607" y="1113"/>
                  </a:lnTo>
                  <a:lnTo>
                    <a:pt x="609" y="1113"/>
                  </a:lnTo>
                  <a:lnTo>
                    <a:pt x="611" y="1115"/>
                  </a:lnTo>
                  <a:lnTo>
                    <a:pt x="616" y="1117"/>
                  </a:lnTo>
                  <a:lnTo>
                    <a:pt x="619" y="1122"/>
                  </a:lnTo>
                  <a:lnTo>
                    <a:pt x="621" y="1124"/>
                  </a:lnTo>
                  <a:lnTo>
                    <a:pt x="628" y="1136"/>
                  </a:lnTo>
                  <a:lnTo>
                    <a:pt x="633" y="1143"/>
                  </a:lnTo>
                  <a:lnTo>
                    <a:pt x="640" y="1150"/>
                  </a:lnTo>
                  <a:lnTo>
                    <a:pt x="645" y="1153"/>
                  </a:lnTo>
                  <a:lnTo>
                    <a:pt x="649" y="1155"/>
                  </a:lnTo>
                  <a:lnTo>
                    <a:pt x="654" y="1160"/>
                  </a:lnTo>
                  <a:lnTo>
                    <a:pt x="654" y="1162"/>
                  </a:lnTo>
                  <a:lnTo>
                    <a:pt x="656" y="1165"/>
                  </a:lnTo>
                  <a:lnTo>
                    <a:pt x="656" y="1167"/>
                  </a:lnTo>
                  <a:lnTo>
                    <a:pt x="659" y="1172"/>
                  </a:lnTo>
                  <a:lnTo>
                    <a:pt x="659" y="1176"/>
                  </a:lnTo>
                  <a:lnTo>
                    <a:pt x="659" y="1181"/>
                  </a:lnTo>
                  <a:lnTo>
                    <a:pt x="659" y="1186"/>
                  </a:lnTo>
                  <a:lnTo>
                    <a:pt x="666" y="1184"/>
                  </a:lnTo>
                  <a:lnTo>
                    <a:pt x="673" y="1184"/>
                  </a:lnTo>
                  <a:lnTo>
                    <a:pt x="678" y="1179"/>
                  </a:lnTo>
                  <a:lnTo>
                    <a:pt x="682" y="1176"/>
                  </a:lnTo>
                  <a:lnTo>
                    <a:pt x="689" y="1169"/>
                  </a:lnTo>
                  <a:lnTo>
                    <a:pt x="699" y="1167"/>
                  </a:lnTo>
                  <a:lnTo>
                    <a:pt x="708" y="1165"/>
                  </a:lnTo>
                  <a:lnTo>
                    <a:pt x="720" y="1165"/>
                  </a:lnTo>
                  <a:lnTo>
                    <a:pt x="722" y="1165"/>
                  </a:lnTo>
                  <a:lnTo>
                    <a:pt x="725" y="1167"/>
                  </a:lnTo>
                  <a:lnTo>
                    <a:pt x="727" y="1167"/>
                  </a:lnTo>
                  <a:lnTo>
                    <a:pt x="727" y="1167"/>
                  </a:lnTo>
                  <a:lnTo>
                    <a:pt x="730" y="1174"/>
                  </a:lnTo>
                  <a:lnTo>
                    <a:pt x="730" y="1176"/>
                  </a:lnTo>
                  <a:lnTo>
                    <a:pt x="732" y="1179"/>
                  </a:lnTo>
                  <a:lnTo>
                    <a:pt x="734" y="1179"/>
                  </a:lnTo>
                  <a:lnTo>
                    <a:pt x="737" y="1181"/>
                  </a:lnTo>
                  <a:lnTo>
                    <a:pt x="741" y="1184"/>
                  </a:lnTo>
                  <a:lnTo>
                    <a:pt x="744" y="1184"/>
                  </a:lnTo>
                  <a:lnTo>
                    <a:pt x="746" y="1184"/>
                  </a:lnTo>
                  <a:lnTo>
                    <a:pt x="748" y="1186"/>
                  </a:lnTo>
                  <a:lnTo>
                    <a:pt x="748" y="1188"/>
                  </a:lnTo>
                  <a:lnTo>
                    <a:pt x="751" y="1193"/>
                  </a:lnTo>
                  <a:lnTo>
                    <a:pt x="751" y="1195"/>
                  </a:lnTo>
                  <a:lnTo>
                    <a:pt x="753" y="1198"/>
                  </a:lnTo>
                  <a:lnTo>
                    <a:pt x="758" y="1202"/>
                  </a:lnTo>
                  <a:lnTo>
                    <a:pt x="760" y="1205"/>
                  </a:lnTo>
                  <a:lnTo>
                    <a:pt x="763" y="1207"/>
                  </a:lnTo>
                  <a:lnTo>
                    <a:pt x="777" y="1210"/>
                  </a:lnTo>
                  <a:lnTo>
                    <a:pt x="782" y="1212"/>
                  </a:lnTo>
                  <a:lnTo>
                    <a:pt x="789" y="1212"/>
                  </a:lnTo>
                  <a:lnTo>
                    <a:pt x="796" y="1214"/>
                  </a:lnTo>
                  <a:lnTo>
                    <a:pt x="803" y="1212"/>
                  </a:lnTo>
                  <a:lnTo>
                    <a:pt x="810" y="1212"/>
                  </a:lnTo>
                  <a:lnTo>
                    <a:pt x="815" y="1212"/>
                  </a:lnTo>
                  <a:lnTo>
                    <a:pt x="819" y="1212"/>
                  </a:lnTo>
                  <a:lnTo>
                    <a:pt x="822" y="1214"/>
                  </a:lnTo>
                  <a:lnTo>
                    <a:pt x="824" y="1217"/>
                  </a:lnTo>
                  <a:lnTo>
                    <a:pt x="826" y="1221"/>
                  </a:lnTo>
                  <a:lnTo>
                    <a:pt x="829" y="1224"/>
                  </a:lnTo>
                  <a:lnTo>
                    <a:pt x="829" y="1228"/>
                  </a:lnTo>
                  <a:lnTo>
                    <a:pt x="831" y="1261"/>
                  </a:lnTo>
                  <a:lnTo>
                    <a:pt x="836" y="1292"/>
                  </a:lnTo>
                  <a:lnTo>
                    <a:pt x="836" y="1299"/>
                  </a:lnTo>
                  <a:lnTo>
                    <a:pt x="838" y="1304"/>
                  </a:lnTo>
                  <a:lnTo>
                    <a:pt x="838" y="1309"/>
                  </a:lnTo>
                  <a:lnTo>
                    <a:pt x="841" y="1311"/>
                  </a:lnTo>
                  <a:lnTo>
                    <a:pt x="843" y="1313"/>
                  </a:lnTo>
                  <a:lnTo>
                    <a:pt x="845" y="1313"/>
                  </a:lnTo>
                  <a:lnTo>
                    <a:pt x="848" y="1313"/>
                  </a:lnTo>
                  <a:lnTo>
                    <a:pt x="852" y="1311"/>
                  </a:lnTo>
                  <a:lnTo>
                    <a:pt x="876" y="1295"/>
                  </a:lnTo>
                  <a:lnTo>
                    <a:pt x="902" y="1278"/>
                  </a:lnTo>
                  <a:lnTo>
                    <a:pt x="904" y="1276"/>
                  </a:lnTo>
                  <a:lnTo>
                    <a:pt x="909" y="1273"/>
                  </a:lnTo>
                  <a:lnTo>
                    <a:pt x="911" y="1271"/>
                  </a:lnTo>
                  <a:lnTo>
                    <a:pt x="914" y="1269"/>
                  </a:lnTo>
                  <a:lnTo>
                    <a:pt x="921" y="1261"/>
                  </a:lnTo>
                  <a:lnTo>
                    <a:pt x="928" y="1254"/>
                  </a:lnTo>
                  <a:lnTo>
                    <a:pt x="937" y="1250"/>
                  </a:lnTo>
                  <a:lnTo>
                    <a:pt x="944" y="1245"/>
                  </a:lnTo>
                  <a:lnTo>
                    <a:pt x="952" y="1243"/>
                  </a:lnTo>
                  <a:lnTo>
                    <a:pt x="956" y="1240"/>
                  </a:lnTo>
                  <a:lnTo>
                    <a:pt x="963" y="1238"/>
                  </a:lnTo>
                  <a:lnTo>
                    <a:pt x="973" y="1236"/>
                  </a:lnTo>
                  <a:lnTo>
                    <a:pt x="980" y="1236"/>
                  </a:lnTo>
                  <a:lnTo>
                    <a:pt x="989" y="1236"/>
                  </a:lnTo>
                  <a:lnTo>
                    <a:pt x="996" y="1236"/>
                  </a:lnTo>
                  <a:lnTo>
                    <a:pt x="1008" y="1236"/>
                  </a:lnTo>
                  <a:lnTo>
                    <a:pt x="1011" y="1236"/>
                  </a:lnTo>
                  <a:lnTo>
                    <a:pt x="1013" y="1238"/>
                  </a:lnTo>
                  <a:lnTo>
                    <a:pt x="1018" y="1240"/>
                  </a:lnTo>
                  <a:lnTo>
                    <a:pt x="1020" y="1240"/>
                  </a:lnTo>
                  <a:lnTo>
                    <a:pt x="1020" y="1243"/>
                  </a:lnTo>
                  <a:lnTo>
                    <a:pt x="1020" y="1243"/>
                  </a:lnTo>
                  <a:lnTo>
                    <a:pt x="1022" y="1245"/>
                  </a:lnTo>
                  <a:lnTo>
                    <a:pt x="1025" y="1245"/>
                  </a:lnTo>
                  <a:lnTo>
                    <a:pt x="1027" y="1247"/>
                  </a:lnTo>
                  <a:lnTo>
                    <a:pt x="1027" y="1245"/>
                  </a:lnTo>
                  <a:lnTo>
                    <a:pt x="1030" y="1245"/>
                  </a:lnTo>
                  <a:lnTo>
                    <a:pt x="1030" y="1243"/>
                  </a:lnTo>
                  <a:lnTo>
                    <a:pt x="1030" y="1243"/>
                  </a:lnTo>
                  <a:lnTo>
                    <a:pt x="1030" y="1240"/>
                  </a:lnTo>
                  <a:lnTo>
                    <a:pt x="1030" y="1240"/>
                  </a:lnTo>
                  <a:lnTo>
                    <a:pt x="1032" y="1238"/>
                  </a:lnTo>
                  <a:lnTo>
                    <a:pt x="1034" y="1236"/>
                  </a:lnTo>
                  <a:lnTo>
                    <a:pt x="1034" y="1236"/>
                  </a:lnTo>
                  <a:lnTo>
                    <a:pt x="1034" y="1236"/>
                  </a:lnTo>
                  <a:lnTo>
                    <a:pt x="1034" y="1236"/>
                  </a:lnTo>
                  <a:lnTo>
                    <a:pt x="1039" y="1233"/>
                  </a:lnTo>
                  <a:lnTo>
                    <a:pt x="1041" y="1228"/>
                  </a:lnTo>
                  <a:lnTo>
                    <a:pt x="1046" y="1226"/>
                  </a:lnTo>
                  <a:lnTo>
                    <a:pt x="1051" y="1224"/>
                  </a:lnTo>
                  <a:lnTo>
                    <a:pt x="1055" y="1224"/>
                  </a:lnTo>
                  <a:lnTo>
                    <a:pt x="1063" y="1221"/>
                  </a:lnTo>
                  <a:lnTo>
                    <a:pt x="1065" y="1221"/>
                  </a:lnTo>
                  <a:lnTo>
                    <a:pt x="1070" y="1219"/>
                  </a:lnTo>
                  <a:lnTo>
                    <a:pt x="1072" y="1217"/>
                  </a:lnTo>
                  <a:lnTo>
                    <a:pt x="1077" y="1214"/>
                  </a:lnTo>
                  <a:lnTo>
                    <a:pt x="1077" y="1212"/>
                  </a:lnTo>
                  <a:lnTo>
                    <a:pt x="1079" y="1210"/>
                  </a:lnTo>
                  <a:lnTo>
                    <a:pt x="1084" y="1207"/>
                  </a:lnTo>
                  <a:lnTo>
                    <a:pt x="1089" y="1202"/>
                  </a:lnTo>
                  <a:lnTo>
                    <a:pt x="1093" y="1198"/>
                  </a:lnTo>
                  <a:lnTo>
                    <a:pt x="1098" y="1193"/>
                  </a:lnTo>
                  <a:lnTo>
                    <a:pt x="1103" y="1188"/>
                  </a:lnTo>
                  <a:lnTo>
                    <a:pt x="1103" y="1184"/>
                  </a:lnTo>
                  <a:lnTo>
                    <a:pt x="1103" y="1181"/>
                  </a:lnTo>
                  <a:lnTo>
                    <a:pt x="1105" y="1181"/>
                  </a:lnTo>
                  <a:lnTo>
                    <a:pt x="1103" y="1176"/>
                  </a:lnTo>
                  <a:lnTo>
                    <a:pt x="1100" y="1172"/>
                  </a:lnTo>
                  <a:lnTo>
                    <a:pt x="1098" y="1167"/>
                  </a:lnTo>
                  <a:lnTo>
                    <a:pt x="1096" y="1165"/>
                  </a:lnTo>
                  <a:lnTo>
                    <a:pt x="1091" y="1160"/>
                  </a:lnTo>
                  <a:lnTo>
                    <a:pt x="1086" y="1155"/>
                  </a:lnTo>
                  <a:lnTo>
                    <a:pt x="1084" y="1153"/>
                  </a:lnTo>
                  <a:lnTo>
                    <a:pt x="1081" y="1146"/>
                  </a:lnTo>
                  <a:lnTo>
                    <a:pt x="1084" y="1141"/>
                  </a:lnTo>
                  <a:lnTo>
                    <a:pt x="1084" y="1136"/>
                  </a:lnTo>
                  <a:lnTo>
                    <a:pt x="1089" y="1132"/>
                  </a:lnTo>
                  <a:lnTo>
                    <a:pt x="1091" y="1127"/>
                  </a:lnTo>
                  <a:lnTo>
                    <a:pt x="1093" y="1124"/>
                  </a:lnTo>
                  <a:lnTo>
                    <a:pt x="1100" y="1120"/>
                  </a:lnTo>
                  <a:lnTo>
                    <a:pt x="1103" y="1115"/>
                  </a:lnTo>
                  <a:lnTo>
                    <a:pt x="1105" y="1115"/>
                  </a:lnTo>
                  <a:lnTo>
                    <a:pt x="1105" y="1110"/>
                  </a:lnTo>
                  <a:lnTo>
                    <a:pt x="1107" y="1098"/>
                  </a:lnTo>
                  <a:lnTo>
                    <a:pt x="1107" y="1087"/>
                  </a:lnTo>
                  <a:lnTo>
                    <a:pt x="1105" y="1077"/>
                  </a:lnTo>
                  <a:lnTo>
                    <a:pt x="1103" y="1068"/>
                  </a:lnTo>
                  <a:lnTo>
                    <a:pt x="1098" y="1061"/>
                  </a:lnTo>
                  <a:lnTo>
                    <a:pt x="1091" y="1054"/>
                  </a:lnTo>
                  <a:lnTo>
                    <a:pt x="1084" y="1047"/>
                  </a:lnTo>
                  <a:lnTo>
                    <a:pt x="1077" y="1042"/>
                  </a:lnTo>
                  <a:lnTo>
                    <a:pt x="1074" y="1039"/>
                  </a:lnTo>
                  <a:lnTo>
                    <a:pt x="1072" y="1037"/>
                  </a:lnTo>
                  <a:lnTo>
                    <a:pt x="1070" y="1035"/>
                  </a:lnTo>
                  <a:lnTo>
                    <a:pt x="1070" y="1025"/>
                  </a:lnTo>
                  <a:lnTo>
                    <a:pt x="1070" y="1016"/>
                  </a:lnTo>
                  <a:lnTo>
                    <a:pt x="1070" y="1009"/>
                  </a:lnTo>
                  <a:lnTo>
                    <a:pt x="1070" y="1004"/>
                  </a:lnTo>
                  <a:lnTo>
                    <a:pt x="1067" y="1002"/>
                  </a:lnTo>
                  <a:lnTo>
                    <a:pt x="1067" y="1002"/>
                  </a:lnTo>
                  <a:lnTo>
                    <a:pt x="1067" y="1002"/>
                  </a:lnTo>
                  <a:lnTo>
                    <a:pt x="1067" y="999"/>
                  </a:lnTo>
                  <a:lnTo>
                    <a:pt x="1067" y="985"/>
                  </a:lnTo>
                  <a:lnTo>
                    <a:pt x="1067" y="976"/>
                  </a:lnTo>
                  <a:lnTo>
                    <a:pt x="1067" y="969"/>
                  </a:lnTo>
                  <a:lnTo>
                    <a:pt x="1070" y="957"/>
                  </a:lnTo>
                  <a:lnTo>
                    <a:pt x="1074" y="943"/>
                  </a:lnTo>
                  <a:lnTo>
                    <a:pt x="1077" y="931"/>
                  </a:lnTo>
                  <a:lnTo>
                    <a:pt x="1081" y="919"/>
                  </a:lnTo>
                  <a:lnTo>
                    <a:pt x="1086" y="910"/>
                  </a:lnTo>
                  <a:lnTo>
                    <a:pt x="1093" y="898"/>
                  </a:lnTo>
                  <a:lnTo>
                    <a:pt x="1098" y="888"/>
                  </a:lnTo>
                  <a:lnTo>
                    <a:pt x="1105" y="879"/>
                  </a:lnTo>
                  <a:lnTo>
                    <a:pt x="1098" y="874"/>
                  </a:lnTo>
                  <a:lnTo>
                    <a:pt x="1091" y="869"/>
                  </a:lnTo>
                  <a:lnTo>
                    <a:pt x="1086" y="867"/>
                  </a:lnTo>
                  <a:lnTo>
                    <a:pt x="1084" y="867"/>
                  </a:lnTo>
                  <a:lnTo>
                    <a:pt x="1079" y="865"/>
                  </a:lnTo>
                  <a:lnTo>
                    <a:pt x="1074" y="865"/>
                  </a:lnTo>
                  <a:lnTo>
                    <a:pt x="1070" y="862"/>
                  </a:lnTo>
                  <a:lnTo>
                    <a:pt x="1067" y="860"/>
                  </a:lnTo>
                  <a:lnTo>
                    <a:pt x="1060" y="853"/>
                  </a:lnTo>
                  <a:lnTo>
                    <a:pt x="1055" y="843"/>
                  </a:lnTo>
                  <a:lnTo>
                    <a:pt x="1060" y="843"/>
                  </a:lnTo>
                  <a:lnTo>
                    <a:pt x="1063" y="841"/>
                  </a:lnTo>
                  <a:lnTo>
                    <a:pt x="1070" y="836"/>
                  </a:lnTo>
                  <a:lnTo>
                    <a:pt x="1072" y="832"/>
                  </a:lnTo>
                  <a:lnTo>
                    <a:pt x="1077" y="827"/>
                  </a:lnTo>
                  <a:lnTo>
                    <a:pt x="1077" y="822"/>
                  </a:lnTo>
                  <a:lnTo>
                    <a:pt x="1077" y="820"/>
                  </a:lnTo>
                  <a:lnTo>
                    <a:pt x="1077" y="820"/>
                  </a:lnTo>
                  <a:lnTo>
                    <a:pt x="1077" y="815"/>
                  </a:lnTo>
                  <a:lnTo>
                    <a:pt x="1074" y="810"/>
                  </a:lnTo>
                  <a:lnTo>
                    <a:pt x="1072" y="806"/>
                  </a:lnTo>
                  <a:lnTo>
                    <a:pt x="1072" y="803"/>
                  </a:lnTo>
                  <a:lnTo>
                    <a:pt x="1072" y="803"/>
                  </a:lnTo>
                  <a:lnTo>
                    <a:pt x="1072" y="803"/>
                  </a:lnTo>
                  <a:lnTo>
                    <a:pt x="1067" y="796"/>
                  </a:lnTo>
                  <a:lnTo>
                    <a:pt x="1070" y="789"/>
                  </a:lnTo>
                  <a:lnTo>
                    <a:pt x="1070" y="784"/>
                  </a:lnTo>
                  <a:lnTo>
                    <a:pt x="1072" y="782"/>
                  </a:lnTo>
                  <a:lnTo>
                    <a:pt x="1074" y="777"/>
                  </a:lnTo>
                  <a:lnTo>
                    <a:pt x="1079" y="775"/>
                  </a:lnTo>
                  <a:lnTo>
                    <a:pt x="1086" y="770"/>
                  </a:lnTo>
                  <a:lnTo>
                    <a:pt x="1091" y="768"/>
                  </a:lnTo>
                  <a:lnTo>
                    <a:pt x="1098" y="765"/>
                  </a:lnTo>
                  <a:lnTo>
                    <a:pt x="1100" y="763"/>
                  </a:lnTo>
                  <a:lnTo>
                    <a:pt x="1103" y="763"/>
                  </a:lnTo>
                  <a:lnTo>
                    <a:pt x="1105" y="761"/>
                  </a:lnTo>
                  <a:lnTo>
                    <a:pt x="1107" y="761"/>
                  </a:lnTo>
                  <a:lnTo>
                    <a:pt x="1107" y="758"/>
                  </a:lnTo>
                  <a:lnTo>
                    <a:pt x="1110" y="758"/>
                  </a:lnTo>
                  <a:lnTo>
                    <a:pt x="1110" y="754"/>
                  </a:lnTo>
                  <a:lnTo>
                    <a:pt x="1107" y="739"/>
                  </a:lnTo>
                  <a:lnTo>
                    <a:pt x="1105" y="732"/>
                  </a:lnTo>
                  <a:lnTo>
                    <a:pt x="1103" y="725"/>
                  </a:lnTo>
                  <a:lnTo>
                    <a:pt x="1098" y="718"/>
                  </a:lnTo>
                  <a:lnTo>
                    <a:pt x="1096" y="709"/>
                  </a:lnTo>
                  <a:lnTo>
                    <a:pt x="1093" y="704"/>
                  </a:lnTo>
                  <a:lnTo>
                    <a:pt x="1091" y="699"/>
                  </a:lnTo>
                  <a:lnTo>
                    <a:pt x="1089" y="697"/>
                  </a:lnTo>
                  <a:lnTo>
                    <a:pt x="1086" y="692"/>
                  </a:lnTo>
                  <a:lnTo>
                    <a:pt x="1081" y="687"/>
                  </a:lnTo>
                  <a:lnTo>
                    <a:pt x="1077" y="683"/>
                  </a:lnTo>
                  <a:lnTo>
                    <a:pt x="1084" y="680"/>
                  </a:lnTo>
                  <a:lnTo>
                    <a:pt x="1091" y="678"/>
                  </a:lnTo>
                  <a:lnTo>
                    <a:pt x="1103" y="676"/>
                  </a:lnTo>
                  <a:lnTo>
                    <a:pt x="1112" y="676"/>
                  </a:lnTo>
                  <a:lnTo>
                    <a:pt x="1112" y="669"/>
                  </a:lnTo>
                  <a:lnTo>
                    <a:pt x="1110" y="664"/>
                  </a:lnTo>
                  <a:lnTo>
                    <a:pt x="1105" y="657"/>
                  </a:lnTo>
                  <a:lnTo>
                    <a:pt x="1100" y="652"/>
                  </a:lnTo>
                  <a:lnTo>
                    <a:pt x="1093" y="643"/>
                  </a:lnTo>
                  <a:lnTo>
                    <a:pt x="1081" y="633"/>
                  </a:lnTo>
                  <a:lnTo>
                    <a:pt x="1077" y="628"/>
                  </a:lnTo>
                  <a:lnTo>
                    <a:pt x="1072" y="626"/>
                  </a:lnTo>
                  <a:lnTo>
                    <a:pt x="1067" y="624"/>
                  </a:lnTo>
                  <a:lnTo>
                    <a:pt x="1067" y="621"/>
                  </a:lnTo>
                  <a:lnTo>
                    <a:pt x="1067" y="619"/>
                  </a:lnTo>
                  <a:lnTo>
                    <a:pt x="1067" y="612"/>
                  </a:lnTo>
                  <a:lnTo>
                    <a:pt x="1065" y="607"/>
                  </a:lnTo>
                  <a:lnTo>
                    <a:pt x="1060" y="602"/>
                  </a:lnTo>
                  <a:lnTo>
                    <a:pt x="1055" y="600"/>
                  </a:lnTo>
                  <a:lnTo>
                    <a:pt x="1046" y="593"/>
                  </a:lnTo>
                  <a:lnTo>
                    <a:pt x="1041" y="588"/>
                  </a:lnTo>
                  <a:lnTo>
                    <a:pt x="1039" y="586"/>
                  </a:lnTo>
                  <a:lnTo>
                    <a:pt x="1030" y="579"/>
                  </a:lnTo>
                  <a:lnTo>
                    <a:pt x="1025" y="576"/>
                  </a:lnTo>
                  <a:lnTo>
                    <a:pt x="1020" y="574"/>
                  </a:lnTo>
                  <a:lnTo>
                    <a:pt x="1011" y="567"/>
                  </a:lnTo>
                  <a:lnTo>
                    <a:pt x="1008" y="562"/>
                  </a:lnTo>
                  <a:lnTo>
                    <a:pt x="1006" y="560"/>
                  </a:lnTo>
                  <a:lnTo>
                    <a:pt x="1004" y="555"/>
                  </a:lnTo>
                  <a:lnTo>
                    <a:pt x="1001" y="550"/>
                  </a:lnTo>
                  <a:lnTo>
                    <a:pt x="1001" y="546"/>
                  </a:lnTo>
                  <a:lnTo>
                    <a:pt x="1001" y="543"/>
                  </a:lnTo>
                  <a:lnTo>
                    <a:pt x="1001" y="536"/>
                  </a:lnTo>
                  <a:lnTo>
                    <a:pt x="1001" y="534"/>
                  </a:lnTo>
                  <a:lnTo>
                    <a:pt x="1004" y="532"/>
                  </a:lnTo>
                  <a:lnTo>
                    <a:pt x="1011" y="524"/>
                  </a:lnTo>
                  <a:lnTo>
                    <a:pt x="1018" y="520"/>
                  </a:lnTo>
                  <a:lnTo>
                    <a:pt x="1037" y="508"/>
                  </a:lnTo>
                  <a:lnTo>
                    <a:pt x="1039" y="506"/>
                  </a:lnTo>
                  <a:lnTo>
                    <a:pt x="1041" y="503"/>
                  </a:lnTo>
                  <a:lnTo>
                    <a:pt x="1048" y="498"/>
                  </a:lnTo>
                  <a:lnTo>
                    <a:pt x="1060" y="489"/>
                  </a:lnTo>
                  <a:lnTo>
                    <a:pt x="1072" y="480"/>
                  </a:lnTo>
                  <a:lnTo>
                    <a:pt x="1081" y="470"/>
                  </a:lnTo>
                  <a:lnTo>
                    <a:pt x="1093" y="461"/>
                  </a:lnTo>
                  <a:lnTo>
                    <a:pt x="1096" y="458"/>
                  </a:lnTo>
                  <a:lnTo>
                    <a:pt x="1096" y="456"/>
                  </a:lnTo>
                  <a:lnTo>
                    <a:pt x="1098" y="454"/>
                  </a:lnTo>
                  <a:lnTo>
                    <a:pt x="1098" y="451"/>
                  </a:lnTo>
                  <a:lnTo>
                    <a:pt x="1100" y="449"/>
                  </a:lnTo>
                  <a:lnTo>
                    <a:pt x="1100" y="446"/>
                  </a:lnTo>
                  <a:lnTo>
                    <a:pt x="1100" y="444"/>
                  </a:lnTo>
                  <a:lnTo>
                    <a:pt x="1100" y="439"/>
                  </a:lnTo>
                  <a:lnTo>
                    <a:pt x="1103" y="435"/>
                  </a:lnTo>
                  <a:lnTo>
                    <a:pt x="1103" y="430"/>
                  </a:lnTo>
                  <a:lnTo>
                    <a:pt x="1100" y="423"/>
                  </a:lnTo>
                  <a:lnTo>
                    <a:pt x="1100" y="418"/>
                  </a:lnTo>
                  <a:lnTo>
                    <a:pt x="1098" y="411"/>
                  </a:lnTo>
                  <a:lnTo>
                    <a:pt x="1098" y="409"/>
                  </a:lnTo>
                  <a:lnTo>
                    <a:pt x="1093" y="404"/>
                  </a:lnTo>
                  <a:lnTo>
                    <a:pt x="1091" y="399"/>
                  </a:lnTo>
                  <a:lnTo>
                    <a:pt x="1089" y="397"/>
                  </a:lnTo>
                  <a:lnTo>
                    <a:pt x="1084" y="394"/>
                  </a:lnTo>
                  <a:lnTo>
                    <a:pt x="1079" y="392"/>
                  </a:lnTo>
                  <a:lnTo>
                    <a:pt x="1074" y="387"/>
                  </a:lnTo>
                  <a:lnTo>
                    <a:pt x="1067" y="378"/>
                  </a:lnTo>
                  <a:lnTo>
                    <a:pt x="1065" y="371"/>
                  </a:lnTo>
                  <a:lnTo>
                    <a:pt x="1063" y="366"/>
                  </a:lnTo>
                  <a:lnTo>
                    <a:pt x="1063" y="361"/>
                  </a:lnTo>
                  <a:lnTo>
                    <a:pt x="1063" y="359"/>
                  </a:lnTo>
                  <a:lnTo>
                    <a:pt x="1065" y="354"/>
                  </a:lnTo>
                  <a:lnTo>
                    <a:pt x="1067" y="352"/>
                  </a:lnTo>
                  <a:lnTo>
                    <a:pt x="1072" y="350"/>
                  </a:lnTo>
                  <a:lnTo>
                    <a:pt x="1077" y="347"/>
                  </a:lnTo>
                  <a:lnTo>
                    <a:pt x="1079" y="345"/>
                  </a:lnTo>
                  <a:lnTo>
                    <a:pt x="1081" y="343"/>
                  </a:lnTo>
                  <a:lnTo>
                    <a:pt x="1081" y="343"/>
                  </a:lnTo>
                  <a:lnTo>
                    <a:pt x="1081" y="343"/>
                  </a:lnTo>
                  <a:lnTo>
                    <a:pt x="1081" y="343"/>
                  </a:lnTo>
                  <a:lnTo>
                    <a:pt x="1081" y="343"/>
                  </a:lnTo>
                  <a:lnTo>
                    <a:pt x="1081" y="343"/>
                  </a:lnTo>
                  <a:lnTo>
                    <a:pt x="1084" y="343"/>
                  </a:lnTo>
                  <a:lnTo>
                    <a:pt x="1084" y="340"/>
                  </a:lnTo>
                  <a:lnTo>
                    <a:pt x="1086" y="338"/>
                  </a:lnTo>
                  <a:lnTo>
                    <a:pt x="1098" y="272"/>
                  </a:lnTo>
                  <a:lnTo>
                    <a:pt x="1098" y="272"/>
                  </a:lnTo>
                  <a:lnTo>
                    <a:pt x="1098" y="272"/>
                  </a:lnTo>
                  <a:lnTo>
                    <a:pt x="1100" y="272"/>
                  </a:lnTo>
                  <a:lnTo>
                    <a:pt x="1105" y="274"/>
                  </a:lnTo>
                  <a:lnTo>
                    <a:pt x="1107" y="276"/>
                  </a:lnTo>
                  <a:lnTo>
                    <a:pt x="1112" y="276"/>
                  </a:lnTo>
                  <a:lnTo>
                    <a:pt x="1115" y="276"/>
                  </a:lnTo>
                  <a:lnTo>
                    <a:pt x="1117" y="276"/>
                  </a:lnTo>
                  <a:lnTo>
                    <a:pt x="1119" y="276"/>
                  </a:lnTo>
                  <a:lnTo>
                    <a:pt x="1119" y="274"/>
                  </a:lnTo>
                  <a:lnTo>
                    <a:pt x="1122" y="274"/>
                  </a:lnTo>
                  <a:lnTo>
                    <a:pt x="1122" y="274"/>
                  </a:lnTo>
                  <a:lnTo>
                    <a:pt x="1124" y="272"/>
                  </a:lnTo>
                  <a:lnTo>
                    <a:pt x="1124" y="272"/>
                  </a:lnTo>
                  <a:lnTo>
                    <a:pt x="1124" y="269"/>
                  </a:lnTo>
                  <a:lnTo>
                    <a:pt x="1124" y="269"/>
                  </a:lnTo>
                  <a:lnTo>
                    <a:pt x="1124" y="267"/>
                  </a:lnTo>
                  <a:lnTo>
                    <a:pt x="1126" y="267"/>
                  </a:lnTo>
                  <a:lnTo>
                    <a:pt x="1126" y="267"/>
                  </a:lnTo>
                  <a:lnTo>
                    <a:pt x="1126" y="265"/>
                  </a:lnTo>
                  <a:lnTo>
                    <a:pt x="1126" y="265"/>
                  </a:lnTo>
                  <a:lnTo>
                    <a:pt x="1126" y="265"/>
                  </a:lnTo>
                  <a:lnTo>
                    <a:pt x="1126" y="265"/>
                  </a:lnTo>
                  <a:lnTo>
                    <a:pt x="1129" y="260"/>
                  </a:lnTo>
                  <a:lnTo>
                    <a:pt x="1129" y="255"/>
                  </a:lnTo>
                  <a:lnTo>
                    <a:pt x="1129" y="253"/>
                  </a:lnTo>
                  <a:lnTo>
                    <a:pt x="1124" y="243"/>
                  </a:lnTo>
                  <a:lnTo>
                    <a:pt x="1124" y="234"/>
                  </a:lnTo>
                  <a:lnTo>
                    <a:pt x="1124" y="229"/>
                  </a:lnTo>
                  <a:lnTo>
                    <a:pt x="1124" y="224"/>
                  </a:lnTo>
                  <a:lnTo>
                    <a:pt x="1126" y="215"/>
                  </a:lnTo>
                  <a:lnTo>
                    <a:pt x="1126" y="203"/>
                  </a:lnTo>
                  <a:lnTo>
                    <a:pt x="1126" y="191"/>
                  </a:lnTo>
                  <a:lnTo>
                    <a:pt x="1124" y="187"/>
                  </a:lnTo>
                  <a:lnTo>
                    <a:pt x="1122" y="182"/>
                  </a:lnTo>
                  <a:lnTo>
                    <a:pt x="1119" y="177"/>
                  </a:lnTo>
                  <a:lnTo>
                    <a:pt x="1117" y="175"/>
                  </a:lnTo>
                  <a:lnTo>
                    <a:pt x="1112" y="165"/>
                  </a:lnTo>
                  <a:lnTo>
                    <a:pt x="1110" y="161"/>
                  </a:lnTo>
                  <a:lnTo>
                    <a:pt x="1107" y="158"/>
                  </a:lnTo>
                  <a:lnTo>
                    <a:pt x="1105" y="149"/>
                  </a:lnTo>
                  <a:lnTo>
                    <a:pt x="1105" y="142"/>
                  </a:lnTo>
                  <a:lnTo>
                    <a:pt x="1107" y="132"/>
                  </a:lnTo>
                  <a:lnTo>
                    <a:pt x="1110" y="128"/>
                  </a:lnTo>
                  <a:lnTo>
                    <a:pt x="1112" y="125"/>
                  </a:lnTo>
                  <a:lnTo>
                    <a:pt x="1117" y="116"/>
                  </a:lnTo>
                  <a:lnTo>
                    <a:pt x="1126" y="109"/>
                  </a:lnTo>
                  <a:lnTo>
                    <a:pt x="1129" y="104"/>
                  </a:lnTo>
                  <a:lnTo>
                    <a:pt x="1131" y="102"/>
                  </a:lnTo>
                  <a:lnTo>
                    <a:pt x="1131" y="102"/>
                  </a:lnTo>
                  <a:lnTo>
                    <a:pt x="1138" y="87"/>
                  </a:lnTo>
                  <a:lnTo>
                    <a:pt x="1145" y="73"/>
                  </a:lnTo>
                  <a:lnTo>
                    <a:pt x="1155" y="59"/>
                  </a:lnTo>
                  <a:lnTo>
                    <a:pt x="1167" y="45"/>
                  </a:lnTo>
                  <a:lnTo>
                    <a:pt x="1169" y="40"/>
                  </a:lnTo>
                  <a:lnTo>
                    <a:pt x="1171" y="38"/>
                  </a:lnTo>
                  <a:lnTo>
                    <a:pt x="1171" y="35"/>
                  </a:lnTo>
                  <a:lnTo>
                    <a:pt x="1171" y="35"/>
                  </a:lnTo>
                  <a:lnTo>
                    <a:pt x="1171" y="35"/>
                  </a:lnTo>
                  <a:lnTo>
                    <a:pt x="1171" y="35"/>
                  </a:lnTo>
                  <a:lnTo>
                    <a:pt x="1171" y="33"/>
                  </a:lnTo>
                  <a:lnTo>
                    <a:pt x="1169" y="24"/>
                  </a:lnTo>
                  <a:lnTo>
                    <a:pt x="1167" y="19"/>
                  </a:lnTo>
                  <a:lnTo>
                    <a:pt x="1164" y="14"/>
                  </a:lnTo>
                  <a:lnTo>
                    <a:pt x="1164" y="12"/>
                  </a:lnTo>
                  <a:lnTo>
                    <a:pt x="1159" y="7"/>
                  </a:lnTo>
                  <a:lnTo>
                    <a:pt x="1157" y="5"/>
                  </a:lnTo>
                  <a:lnTo>
                    <a:pt x="1155" y="5"/>
                  </a:lnTo>
                  <a:lnTo>
                    <a:pt x="1148" y="2"/>
                  </a:lnTo>
                  <a:lnTo>
                    <a:pt x="1143" y="0"/>
                  </a:lnTo>
                  <a:lnTo>
                    <a:pt x="1136" y="0"/>
                  </a:lnTo>
                  <a:lnTo>
                    <a:pt x="1133" y="0"/>
                  </a:lnTo>
                  <a:lnTo>
                    <a:pt x="1131" y="0"/>
                  </a:lnTo>
                  <a:lnTo>
                    <a:pt x="1126" y="2"/>
                  </a:lnTo>
                  <a:lnTo>
                    <a:pt x="1117" y="2"/>
                  </a:lnTo>
                  <a:lnTo>
                    <a:pt x="1107" y="5"/>
                  </a:lnTo>
                  <a:lnTo>
                    <a:pt x="1098" y="7"/>
                  </a:lnTo>
                  <a:lnTo>
                    <a:pt x="1091" y="9"/>
                  </a:lnTo>
                  <a:lnTo>
                    <a:pt x="1084" y="12"/>
                  </a:lnTo>
                  <a:lnTo>
                    <a:pt x="1079" y="17"/>
                  </a:lnTo>
                  <a:lnTo>
                    <a:pt x="1072" y="17"/>
                  </a:lnTo>
                  <a:lnTo>
                    <a:pt x="1065" y="19"/>
                  </a:lnTo>
                  <a:lnTo>
                    <a:pt x="1058" y="21"/>
                  </a:lnTo>
                  <a:lnTo>
                    <a:pt x="1051" y="21"/>
                  </a:lnTo>
                  <a:lnTo>
                    <a:pt x="1044" y="21"/>
                  </a:lnTo>
                  <a:lnTo>
                    <a:pt x="1037" y="21"/>
                  </a:lnTo>
                  <a:lnTo>
                    <a:pt x="1032" y="21"/>
                  </a:lnTo>
                  <a:lnTo>
                    <a:pt x="1027" y="21"/>
                  </a:lnTo>
                  <a:lnTo>
                    <a:pt x="1013" y="26"/>
                  </a:lnTo>
                  <a:lnTo>
                    <a:pt x="996" y="28"/>
                  </a:lnTo>
                  <a:lnTo>
                    <a:pt x="980" y="33"/>
                  </a:lnTo>
                  <a:lnTo>
                    <a:pt x="963" y="35"/>
                  </a:lnTo>
                  <a:lnTo>
                    <a:pt x="947" y="35"/>
                  </a:lnTo>
                  <a:lnTo>
                    <a:pt x="937" y="35"/>
                  </a:lnTo>
                  <a:lnTo>
                    <a:pt x="930" y="38"/>
                  </a:lnTo>
                  <a:lnTo>
                    <a:pt x="911" y="38"/>
                  </a:lnTo>
                  <a:lnTo>
                    <a:pt x="895" y="38"/>
                  </a:lnTo>
                  <a:lnTo>
                    <a:pt x="864" y="40"/>
                  </a:lnTo>
                  <a:lnTo>
                    <a:pt x="833" y="40"/>
                  </a:lnTo>
                  <a:lnTo>
                    <a:pt x="824" y="43"/>
                  </a:lnTo>
                  <a:lnTo>
                    <a:pt x="815" y="45"/>
                  </a:lnTo>
                  <a:lnTo>
                    <a:pt x="796" y="50"/>
                  </a:lnTo>
                  <a:lnTo>
                    <a:pt x="791" y="52"/>
                  </a:lnTo>
                  <a:lnTo>
                    <a:pt x="784" y="54"/>
                  </a:lnTo>
                  <a:lnTo>
                    <a:pt x="784" y="54"/>
                  </a:lnTo>
                  <a:close/>
                </a:path>
              </a:pathLst>
            </a:custGeom>
            <a:solidFill>
              <a:schemeClr val="bg2"/>
            </a:solidFill>
            <a:ln w="9525">
              <a:solidFill>
                <a:schemeClr val="bg1"/>
              </a:solidFill>
              <a:round/>
              <a:headEnd/>
              <a:tailEnd/>
            </a:ln>
          </p:spPr>
          <p:txBody>
            <a:bodyPr/>
            <a:lstStyle/>
            <a:p>
              <a:pPr>
                <a:defRPr/>
              </a:pPr>
              <a:endParaRPr lang="en-US" dirty="0">
                <a:solidFill>
                  <a:schemeClr val="bg1"/>
                </a:solidFill>
              </a:endParaRPr>
            </a:p>
          </p:txBody>
        </p:sp>
        <p:sp>
          <p:nvSpPr>
            <p:cNvPr id="93" name="Freeform 148">
              <a:extLst>
                <a:ext uri="{FF2B5EF4-FFF2-40B4-BE49-F238E27FC236}">
                  <a16:creationId xmlns:a16="http://schemas.microsoft.com/office/drawing/2014/main" id="{7BCF9618-00DB-4800-8868-C8A7B9D11716}"/>
                </a:ext>
              </a:extLst>
            </p:cNvPr>
            <p:cNvSpPr>
              <a:spLocks/>
            </p:cNvSpPr>
            <p:nvPr/>
          </p:nvSpPr>
          <p:spPr bwMode="auto">
            <a:xfrm>
              <a:off x="8947920" y="7205132"/>
              <a:ext cx="1021750" cy="870970"/>
            </a:xfrm>
            <a:custGeom>
              <a:avLst/>
              <a:gdLst/>
              <a:ahLst/>
              <a:cxnLst>
                <a:cxn ang="0">
                  <a:pos x="225" y="76"/>
                </a:cxn>
                <a:cxn ang="0">
                  <a:pos x="128" y="38"/>
                </a:cxn>
                <a:cxn ang="0">
                  <a:pos x="121" y="59"/>
                </a:cxn>
                <a:cxn ang="0">
                  <a:pos x="80" y="128"/>
                </a:cxn>
                <a:cxn ang="0">
                  <a:pos x="66" y="163"/>
                </a:cxn>
                <a:cxn ang="0">
                  <a:pos x="99" y="231"/>
                </a:cxn>
                <a:cxn ang="0">
                  <a:pos x="10" y="309"/>
                </a:cxn>
                <a:cxn ang="0">
                  <a:pos x="40" y="373"/>
                </a:cxn>
                <a:cxn ang="0">
                  <a:pos x="109" y="449"/>
                </a:cxn>
                <a:cxn ang="0">
                  <a:pos x="104" y="517"/>
                </a:cxn>
                <a:cxn ang="0">
                  <a:pos x="69" y="569"/>
                </a:cxn>
                <a:cxn ang="0">
                  <a:pos x="62" y="626"/>
                </a:cxn>
                <a:cxn ang="0">
                  <a:pos x="85" y="695"/>
                </a:cxn>
                <a:cxn ang="0">
                  <a:pos x="69" y="810"/>
                </a:cxn>
                <a:cxn ang="0">
                  <a:pos x="99" y="905"/>
                </a:cxn>
                <a:cxn ang="0">
                  <a:pos x="102" y="966"/>
                </a:cxn>
                <a:cxn ang="0">
                  <a:pos x="50" y="1009"/>
                </a:cxn>
                <a:cxn ang="0">
                  <a:pos x="66" y="1042"/>
                </a:cxn>
                <a:cxn ang="0">
                  <a:pos x="106" y="1087"/>
                </a:cxn>
                <a:cxn ang="0">
                  <a:pos x="189" y="1113"/>
                </a:cxn>
                <a:cxn ang="0">
                  <a:pos x="241" y="1127"/>
                </a:cxn>
                <a:cxn ang="0">
                  <a:pos x="324" y="1046"/>
                </a:cxn>
                <a:cxn ang="0">
                  <a:pos x="371" y="1063"/>
                </a:cxn>
                <a:cxn ang="0">
                  <a:pos x="404" y="1120"/>
                </a:cxn>
                <a:cxn ang="0">
                  <a:pos x="465" y="1139"/>
                </a:cxn>
                <a:cxn ang="0">
                  <a:pos x="539" y="1176"/>
                </a:cxn>
                <a:cxn ang="0">
                  <a:pos x="600" y="1200"/>
                </a:cxn>
                <a:cxn ang="0">
                  <a:pos x="610" y="1174"/>
                </a:cxn>
                <a:cxn ang="0">
                  <a:pos x="659" y="1127"/>
                </a:cxn>
                <a:cxn ang="0">
                  <a:pos x="711" y="1127"/>
                </a:cxn>
                <a:cxn ang="0">
                  <a:pos x="777" y="1098"/>
                </a:cxn>
                <a:cxn ang="0">
                  <a:pos x="763" y="1009"/>
                </a:cxn>
                <a:cxn ang="0">
                  <a:pos x="806" y="976"/>
                </a:cxn>
                <a:cxn ang="0">
                  <a:pos x="834" y="926"/>
                </a:cxn>
                <a:cxn ang="0">
                  <a:pos x="850" y="891"/>
                </a:cxn>
                <a:cxn ang="0">
                  <a:pos x="855" y="853"/>
                </a:cxn>
                <a:cxn ang="0">
                  <a:pos x="905" y="865"/>
                </a:cxn>
                <a:cxn ang="0">
                  <a:pos x="940" y="839"/>
                </a:cxn>
                <a:cxn ang="0">
                  <a:pos x="950" y="744"/>
                </a:cxn>
                <a:cxn ang="0">
                  <a:pos x="997" y="761"/>
                </a:cxn>
                <a:cxn ang="0">
                  <a:pos x="1039" y="744"/>
                </a:cxn>
                <a:cxn ang="0">
                  <a:pos x="1056" y="692"/>
                </a:cxn>
                <a:cxn ang="0">
                  <a:pos x="1037" y="626"/>
                </a:cxn>
                <a:cxn ang="0">
                  <a:pos x="1044" y="498"/>
                </a:cxn>
                <a:cxn ang="0">
                  <a:pos x="1162" y="489"/>
                </a:cxn>
                <a:cxn ang="0">
                  <a:pos x="1198" y="489"/>
                </a:cxn>
                <a:cxn ang="0">
                  <a:pos x="1257" y="428"/>
                </a:cxn>
                <a:cxn ang="0">
                  <a:pos x="1261" y="409"/>
                </a:cxn>
                <a:cxn ang="0">
                  <a:pos x="1240" y="317"/>
                </a:cxn>
                <a:cxn ang="0">
                  <a:pos x="1240" y="210"/>
                </a:cxn>
                <a:cxn ang="0">
                  <a:pos x="1292" y="151"/>
                </a:cxn>
                <a:cxn ang="0">
                  <a:pos x="1271" y="40"/>
                </a:cxn>
                <a:cxn ang="0">
                  <a:pos x="1205" y="14"/>
                </a:cxn>
                <a:cxn ang="0">
                  <a:pos x="1037" y="154"/>
                </a:cxn>
                <a:cxn ang="0">
                  <a:pos x="895" y="184"/>
                </a:cxn>
                <a:cxn ang="0">
                  <a:pos x="810" y="234"/>
                </a:cxn>
                <a:cxn ang="0">
                  <a:pos x="761" y="255"/>
                </a:cxn>
                <a:cxn ang="0">
                  <a:pos x="709" y="227"/>
                </a:cxn>
                <a:cxn ang="0">
                  <a:pos x="602" y="229"/>
                </a:cxn>
                <a:cxn ang="0">
                  <a:pos x="579" y="73"/>
                </a:cxn>
                <a:cxn ang="0">
                  <a:pos x="475" y="26"/>
                </a:cxn>
              </a:cxnLst>
              <a:rect l="0" t="0" r="r" b="b"/>
              <a:pathLst>
                <a:path w="1295" h="1207">
                  <a:moveTo>
                    <a:pt x="293" y="9"/>
                  </a:moveTo>
                  <a:lnTo>
                    <a:pt x="284" y="16"/>
                  </a:lnTo>
                  <a:lnTo>
                    <a:pt x="281" y="21"/>
                  </a:lnTo>
                  <a:lnTo>
                    <a:pt x="281" y="26"/>
                  </a:lnTo>
                  <a:lnTo>
                    <a:pt x="288" y="68"/>
                  </a:lnTo>
                  <a:lnTo>
                    <a:pt x="288" y="73"/>
                  </a:lnTo>
                  <a:lnTo>
                    <a:pt x="288" y="78"/>
                  </a:lnTo>
                  <a:lnTo>
                    <a:pt x="288" y="80"/>
                  </a:lnTo>
                  <a:lnTo>
                    <a:pt x="286" y="85"/>
                  </a:lnTo>
                  <a:lnTo>
                    <a:pt x="272" y="78"/>
                  </a:lnTo>
                  <a:lnTo>
                    <a:pt x="265" y="78"/>
                  </a:lnTo>
                  <a:lnTo>
                    <a:pt x="255" y="76"/>
                  </a:lnTo>
                  <a:lnTo>
                    <a:pt x="241" y="76"/>
                  </a:lnTo>
                  <a:lnTo>
                    <a:pt x="232" y="76"/>
                  </a:lnTo>
                  <a:lnTo>
                    <a:pt x="225" y="76"/>
                  </a:lnTo>
                  <a:lnTo>
                    <a:pt x="215" y="76"/>
                  </a:lnTo>
                  <a:lnTo>
                    <a:pt x="206" y="78"/>
                  </a:lnTo>
                  <a:lnTo>
                    <a:pt x="199" y="76"/>
                  </a:lnTo>
                  <a:lnTo>
                    <a:pt x="191" y="76"/>
                  </a:lnTo>
                  <a:lnTo>
                    <a:pt x="184" y="76"/>
                  </a:lnTo>
                  <a:lnTo>
                    <a:pt x="177" y="73"/>
                  </a:lnTo>
                  <a:lnTo>
                    <a:pt x="173" y="71"/>
                  </a:lnTo>
                  <a:lnTo>
                    <a:pt x="168" y="71"/>
                  </a:lnTo>
                  <a:lnTo>
                    <a:pt x="156" y="64"/>
                  </a:lnTo>
                  <a:lnTo>
                    <a:pt x="149" y="59"/>
                  </a:lnTo>
                  <a:lnTo>
                    <a:pt x="142" y="54"/>
                  </a:lnTo>
                  <a:lnTo>
                    <a:pt x="140" y="52"/>
                  </a:lnTo>
                  <a:lnTo>
                    <a:pt x="137" y="50"/>
                  </a:lnTo>
                  <a:lnTo>
                    <a:pt x="132" y="45"/>
                  </a:lnTo>
                  <a:lnTo>
                    <a:pt x="128" y="38"/>
                  </a:lnTo>
                  <a:lnTo>
                    <a:pt x="128" y="40"/>
                  </a:lnTo>
                  <a:lnTo>
                    <a:pt x="128" y="45"/>
                  </a:lnTo>
                  <a:lnTo>
                    <a:pt x="125" y="50"/>
                  </a:lnTo>
                  <a:lnTo>
                    <a:pt x="125" y="50"/>
                  </a:lnTo>
                  <a:lnTo>
                    <a:pt x="125" y="50"/>
                  </a:lnTo>
                  <a:lnTo>
                    <a:pt x="125" y="50"/>
                  </a:lnTo>
                  <a:lnTo>
                    <a:pt x="125" y="52"/>
                  </a:lnTo>
                  <a:lnTo>
                    <a:pt x="125" y="52"/>
                  </a:lnTo>
                  <a:lnTo>
                    <a:pt x="123" y="52"/>
                  </a:lnTo>
                  <a:lnTo>
                    <a:pt x="123" y="54"/>
                  </a:lnTo>
                  <a:lnTo>
                    <a:pt x="123" y="54"/>
                  </a:lnTo>
                  <a:lnTo>
                    <a:pt x="123" y="57"/>
                  </a:lnTo>
                  <a:lnTo>
                    <a:pt x="123" y="57"/>
                  </a:lnTo>
                  <a:lnTo>
                    <a:pt x="121" y="59"/>
                  </a:lnTo>
                  <a:lnTo>
                    <a:pt x="121" y="59"/>
                  </a:lnTo>
                  <a:lnTo>
                    <a:pt x="118" y="59"/>
                  </a:lnTo>
                  <a:lnTo>
                    <a:pt x="118" y="61"/>
                  </a:lnTo>
                  <a:lnTo>
                    <a:pt x="116" y="61"/>
                  </a:lnTo>
                  <a:lnTo>
                    <a:pt x="114" y="61"/>
                  </a:lnTo>
                  <a:lnTo>
                    <a:pt x="111" y="61"/>
                  </a:lnTo>
                  <a:lnTo>
                    <a:pt x="106" y="61"/>
                  </a:lnTo>
                  <a:lnTo>
                    <a:pt x="104" y="59"/>
                  </a:lnTo>
                  <a:lnTo>
                    <a:pt x="99" y="57"/>
                  </a:lnTo>
                  <a:lnTo>
                    <a:pt x="97" y="57"/>
                  </a:lnTo>
                  <a:lnTo>
                    <a:pt x="97" y="57"/>
                  </a:lnTo>
                  <a:lnTo>
                    <a:pt x="97" y="57"/>
                  </a:lnTo>
                  <a:lnTo>
                    <a:pt x="85" y="123"/>
                  </a:lnTo>
                  <a:lnTo>
                    <a:pt x="83" y="125"/>
                  </a:lnTo>
                  <a:lnTo>
                    <a:pt x="83" y="128"/>
                  </a:lnTo>
                  <a:lnTo>
                    <a:pt x="80" y="128"/>
                  </a:lnTo>
                  <a:lnTo>
                    <a:pt x="80" y="128"/>
                  </a:lnTo>
                  <a:lnTo>
                    <a:pt x="80" y="128"/>
                  </a:lnTo>
                  <a:lnTo>
                    <a:pt x="80" y="128"/>
                  </a:lnTo>
                  <a:lnTo>
                    <a:pt x="80" y="128"/>
                  </a:lnTo>
                  <a:lnTo>
                    <a:pt x="80" y="128"/>
                  </a:lnTo>
                  <a:lnTo>
                    <a:pt x="78" y="130"/>
                  </a:lnTo>
                  <a:lnTo>
                    <a:pt x="76" y="132"/>
                  </a:lnTo>
                  <a:lnTo>
                    <a:pt x="71" y="135"/>
                  </a:lnTo>
                  <a:lnTo>
                    <a:pt x="66" y="137"/>
                  </a:lnTo>
                  <a:lnTo>
                    <a:pt x="64" y="139"/>
                  </a:lnTo>
                  <a:lnTo>
                    <a:pt x="62" y="144"/>
                  </a:lnTo>
                  <a:lnTo>
                    <a:pt x="62" y="146"/>
                  </a:lnTo>
                  <a:lnTo>
                    <a:pt x="62" y="151"/>
                  </a:lnTo>
                  <a:lnTo>
                    <a:pt x="64" y="156"/>
                  </a:lnTo>
                  <a:lnTo>
                    <a:pt x="66" y="163"/>
                  </a:lnTo>
                  <a:lnTo>
                    <a:pt x="73" y="172"/>
                  </a:lnTo>
                  <a:lnTo>
                    <a:pt x="78" y="177"/>
                  </a:lnTo>
                  <a:lnTo>
                    <a:pt x="83" y="179"/>
                  </a:lnTo>
                  <a:lnTo>
                    <a:pt x="88" y="182"/>
                  </a:lnTo>
                  <a:lnTo>
                    <a:pt x="90" y="184"/>
                  </a:lnTo>
                  <a:lnTo>
                    <a:pt x="92" y="189"/>
                  </a:lnTo>
                  <a:lnTo>
                    <a:pt x="97" y="194"/>
                  </a:lnTo>
                  <a:lnTo>
                    <a:pt x="97" y="196"/>
                  </a:lnTo>
                  <a:lnTo>
                    <a:pt x="99" y="203"/>
                  </a:lnTo>
                  <a:lnTo>
                    <a:pt x="99" y="208"/>
                  </a:lnTo>
                  <a:lnTo>
                    <a:pt x="102" y="215"/>
                  </a:lnTo>
                  <a:lnTo>
                    <a:pt x="102" y="220"/>
                  </a:lnTo>
                  <a:lnTo>
                    <a:pt x="99" y="224"/>
                  </a:lnTo>
                  <a:lnTo>
                    <a:pt x="99" y="229"/>
                  </a:lnTo>
                  <a:lnTo>
                    <a:pt x="99" y="231"/>
                  </a:lnTo>
                  <a:lnTo>
                    <a:pt x="99" y="234"/>
                  </a:lnTo>
                  <a:lnTo>
                    <a:pt x="97" y="236"/>
                  </a:lnTo>
                  <a:lnTo>
                    <a:pt x="97" y="239"/>
                  </a:lnTo>
                  <a:lnTo>
                    <a:pt x="95" y="241"/>
                  </a:lnTo>
                  <a:lnTo>
                    <a:pt x="95" y="243"/>
                  </a:lnTo>
                  <a:lnTo>
                    <a:pt x="92" y="246"/>
                  </a:lnTo>
                  <a:lnTo>
                    <a:pt x="80" y="255"/>
                  </a:lnTo>
                  <a:lnTo>
                    <a:pt x="71" y="265"/>
                  </a:lnTo>
                  <a:lnTo>
                    <a:pt x="59" y="274"/>
                  </a:lnTo>
                  <a:lnTo>
                    <a:pt x="47" y="283"/>
                  </a:lnTo>
                  <a:lnTo>
                    <a:pt x="40" y="288"/>
                  </a:lnTo>
                  <a:lnTo>
                    <a:pt x="38" y="291"/>
                  </a:lnTo>
                  <a:lnTo>
                    <a:pt x="36" y="293"/>
                  </a:lnTo>
                  <a:lnTo>
                    <a:pt x="17" y="305"/>
                  </a:lnTo>
                  <a:lnTo>
                    <a:pt x="10" y="309"/>
                  </a:lnTo>
                  <a:lnTo>
                    <a:pt x="3" y="317"/>
                  </a:lnTo>
                  <a:lnTo>
                    <a:pt x="0" y="319"/>
                  </a:lnTo>
                  <a:lnTo>
                    <a:pt x="0" y="321"/>
                  </a:lnTo>
                  <a:lnTo>
                    <a:pt x="0" y="328"/>
                  </a:lnTo>
                  <a:lnTo>
                    <a:pt x="0" y="331"/>
                  </a:lnTo>
                  <a:lnTo>
                    <a:pt x="0" y="335"/>
                  </a:lnTo>
                  <a:lnTo>
                    <a:pt x="3" y="340"/>
                  </a:lnTo>
                  <a:lnTo>
                    <a:pt x="5" y="345"/>
                  </a:lnTo>
                  <a:lnTo>
                    <a:pt x="7" y="347"/>
                  </a:lnTo>
                  <a:lnTo>
                    <a:pt x="10" y="352"/>
                  </a:lnTo>
                  <a:lnTo>
                    <a:pt x="19" y="359"/>
                  </a:lnTo>
                  <a:lnTo>
                    <a:pt x="24" y="361"/>
                  </a:lnTo>
                  <a:lnTo>
                    <a:pt x="29" y="364"/>
                  </a:lnTo>
                  <a:lnTo>
                    <a:pt x="38" y="371"/>
                  </a:lnTo>
                  <a:lnTo>
                    <a:pt x="40" y="373"/>
                  </a:lnTo>
                  <a:lnTo>
                    <a:pt x="45" y="378"/>
                  </a:lnTo>
                  <a:lnTo>
                    <a:pt x="54" y="385"/>
                  </a:lnTo>
                  <a:lnTo>
                    <a:pt x="59" y="387"/>
                  </a:lnTo>
                  <a:lnTo>
                    <a:pt x="64" y="392"/>
                  </a:lnTo>
                  <a:lnTo>
                    <a:pt x="66" y="397"/>
                  </a:lnTo>
                  <a:lnTo>
                    <a:pt x="66" y="404"/>
                  </a:lnTo>
                  <a:lnTo>
                    <a:pt x="66" y="406"/>
                  </a:lnTo>
                  <a:lnTo>
                    <a:pt x="66" y="409"/>
                  </a:lnTo>
                  <a:lnTo>
                    <a:pt x="71" y="411"/>
                  </a:lnTo>
                  <a:lnTo>
                    <a:pt x="76" y="413"/>
                  </a:lnTo>
                  <a:lnTo>
                    <a:pt x="80" y="418"/>
                  </a:lnTo>
                  <a:lnTo>
                    <a:pt x="92" y="428"/>
                  </a:lnTo>
                  <a:lnTo>
                    <a:pt x="99" y="437"/>
                  </a:lnTo>
                  <a:lnTo>
                    <a:pt x="104" y="442"/>
                  </a:lnTo>
                  <a:lnTo>
                    <a:pt x="109" y="449"/>
                  </a:lnTo>
                  <a:lnTo>
                    <a:pt x="111" y="454"/>
                  </a:lnTo>
                  <a:lnTo>
                    <a:pt x="111" y="461"/>
                  </a:lnTo>
                  <a:lnTo>
                    <a:pt x="102" y="461"/>
                  </a:lnTo>
                  <a:lnTo>
                    <a:pt x="90" y="463"/>
                  </a:lnTo>
                  <a:lnTo>
                    <a:pt x="83" y="465"/>
                  </a:lnTo>
                  <a:lnTo>
                    <a:pt x="76" y="468"/>
                  </a:lnTo>
                  <a:lnTo>
                    <a:pt x="80" y="472"/>
                  </a:lnTo>
                  <a:lnTo>
                    <a:pt x="85" y="477"/>
                  </a:lnTo>
                  <a:lnTo>
                    <a:pt x="88" y="482"/>
                  </a:lnTo>
                  <a:lnTo>
                    <a:pt x="90" y="484"/>
                  </a:lnTo>
                  <a:lnTo>
                    <a:pt x="92" y="489"/>
                  </a:lnTo>
                  <a:lnTo>
                    <a:pt x="95" y="494"/>
                  </a:lnTo>
                  <a:lnTo>
                    <a:pt x="97" y="503"/>
                  </a:lnTo>
                  <a:lnTo>
                    <a:pt x="102" y="510"/>
                  </a:lnTo>
                  <a:lnTo>
                    <a:pt x="104" y="517"/>
                  </a:lnTo>
                  <a:lnTo>
                    <a:pt x="106" y="524"/>
                  </a:lnTo>
                  <a:lnTo>
                    <a:pt x="109" y="539"/>
                  </a:lnTo>
                  <a:lnTo>
                    <a:pt x="109" y="543"/>
                  </a:lnTo>
                  <a:lnTo>
                    <a:pt x="106" y="543"/>
                  </a:lnTo>
                  <a:lnTo>
                    <a:pt x="106" y="546"/>
                  </a:lnTo>
                  <a:lnTo>
                    <a:pt x="104" y="546"/>
                  </a:lnTo>
                  <a:lnTo>
                    <a:pt x="102" y="548"/>
                  </a:lnTo>
                  <a:lnTo>
                    <a:pt x="99" y="548"/>
                  </a:lnTo>
                  <a:lnTo>
                    <a:pt x="97" y="550"/>
                  </a:lnTo>
                  <a:lnTo>
                    <a:pt x="90" y="553"/>
                  </a:lnTo>
                  <a:lnTo>
                    <a:pt x="85" y="555"/>
                  </a:lnTo>
                  <a:lnTo>
                    <a:pt x="78" y="560"/>
                  </a:lnTo>
                  <a:lnTo>
                    <a:pt x="73" y="562"/>
                  </a:lnTo>
                  <a:lnTo>
                    <a:pt x="71" y="567"/>
                  </a:lnTo>
                  <a:lnTo>
                    <a:pt x="69" y="569"/>
                  </a:lnTo>
                  <a:lnTo>
                    <a:pt x="69" y="574"/>
                  </a:lnTo>
                  <a:lnTo>
                    <a:pt x="66" y="581"/>
                  </a:lnTo>
                  <a:lnTo>
                    <a:pt x="71" y="588"/>
                  </a:lnTo>
                  <a:lnTo>
                    <a:pt x="71" y="588"/>
                  </a:lnTo>
                  <a:lnTo>
                    <a:pt x="71" y="588"/>
                  </a:lnTo>
                  <a:lnTo>
                    <a:pt x="71" y="591"/>
                  </a:lnTo>
                  <a:lnTo>
                    <a:pt x="73" y="595"/>
                  </a:lnTo>
                  <a:lnTo>
                    <a:pt x="76" y="600"/>
                  </a:lnTo>
                  <a:lnTo>
                    <a:pt x="76" y="605"/>
                  </a:lnTo>
                  <a:lnTo>
                    <a:pt x="76" y="605"/>
                  </a:lnTo>
                  <a:lnTo>
                    <a:pt x="76" y="607"/>
                  </a:lnTo>
                  <a:lnTo>
                    <a:pt x="76" y="612"/>
                  </a:lnTo>
                  <a:lnTo>
                    <a:pt x="71" y="617"/>
                  </a:lnTo>
                  <a:lnTo>
                    <a:pt x="69" y="621"/>
                  </a:lnTo>
                  <a:lnTo>
                    <a:pt x="62" y="626"/>
                  </a:lnTo>
                  <a:lnTo>
                    <a:pt x="59" y="628"/>
                  </a:lnTo>
                  <a:lnTo>
                    <a:pt x="54" y="628"/>
                  </a:lnTo>
                  <a:lnTo>
                    <a:pt x="59" y="638"/>
                  </a:lnTo>
                  <a:lnTo>
                    <a:pt x="66" y="645"/>
                  </a:lnTo>
                  <a:lnTo>
                    <a:pt x="69" y="647"/>
                  </a:lnTo>
                  <a:lnTo>
                    <a:pt x="73" y="650"/>
                  </a:lnTo>
                  <a:lnTo>
                    <a:pt x="78" y="650"/>
                  </a:lnTo>
                  <a:lnTo>
                    <a:pt x="83" y="652"/>
                  </a:lnTo>
                  <a:lnTo>
                    <a:pt x="85" y="652"/>
                  </a:lnTo>
                  <a:lnTo>
                    <a:pt x="90" y="654"/>
                  </a:lnTo>
                  <a:lnTo>
                    <a:pt x="97" y="659"/>
                  </a:lnTo>
                  <a:lnTo>
                    <a:pt x="104" y="664"/>
                  </a:lnTo>
                  <a:lnTo>
                    <a:pt x="97" y="673"/>
                  </a:lnTo>
                  <a:lnTo>
                    <a:pt x="92" y="683"/>
                  </a:lnTo>
                  <a:lnTo>
                    <a:pt x="85" y="695"/>
                  </a:lnTo>
                  <a:lnTo>
                    <a:pt x="80" y="704"/>
                  </a:lnTo>
                  <a:lnTo>
                    <a:pt x="76" y="716"/>
                  </a:lnTo>
                  <a:lnTo>
                    <a:pt x="73" y="728"/>
                  </a:lnTo>
                  <a:lnTo>
                    <a:pt x="69" y="742"/>
                  </a:lnTo>
                  <a:lnTo>
                    <a:pt x="66" y="754"/>
                  </a:lnTo>
                  <a:lnTo>
                    <a:pt x="66" y="761"/>
                  </a:lnTo>
                  <a:lnTo>
                    <a:pt x="66" y="770"/>
                  </a:lnTo>
                  <a:lnTo>
                    <a:pt x="66" y="784"/>
                  </a:lnTo>
                  <a:lnTo>
                    <a:pt x="66" y="787"/>
                  </a:lnTo>
                  <a:lnTo>
                    <a:pt x="66" y="787"/>
                  </a:lnTo>
                  <a:lnTo>
                    <a:pt x="66" y="787"/>
                  </a:lnTo>
                  <a:lnTo>
                    <a:pt x="69" y="789"/>
                  </a:lnTo>
                  <a:lnTo>
                    <a:pt x="69" y="794"/>
                  </a:lnTo>
                  <a:lnTo>
                    <a:pt x="69" y="801"/>
                  </a:lnTo>
                  <a:lnTo>
                    <a:pt x="69" y="810"/>
                  </a:lnTo>
                  <a:lnTo>
                    <a:pt x="69" y="820"/>
                  </a:lnTo>
                  <a:lnTo>
                    <a:pt x="71" y="822"/>
                  </a:lnTo>
                  <a:lnTo>
                    <a:pt x="73" y="824"/>
                  </a:lnTo>
                  <a:lnTo>
                    <a:pt x="76" y="827"/>
                  </a:lnTo>
                  <a:lnTo>
                    <a:pt x="83" y="832"/>
                  </a:lnTo>
                  <a:lnTo>
                    <a:pt x="90" y="839"/>
                  </a:lnTo>
                  <a:lnTo>
                    <a:pt x="97" y="846"/>
                  </a:lnTo>
                  <a:lnTo>
                    <a:pt x="102" y="853"/>
                  </a:lnTo>
                  <a:lnTo>
                    <a:pt x="104" y="862"/>
                  </a:lnTo>
                  <a:lnTo>
                    <a:pt x="106" y="872"/>
                  </a:lnTo>
                  <a:lnTo>
                    <a:pt x="106" y="883"/>
                  </a:lnTo>
                  <a:lnTo>
                    <a:pt x="104" y="895"/>
                  </a:lnTo>
                  <a:lnTo>
                    <a:pt x="104" y="900"/>
                  </a:lnTo>
                  <a:lnTo>
                    <a:pt x="102" y="900"/>
                  </a:lnTo>
                  <a:lnTo>
                    <a:pt x="99" y="905"/>
                  </a:lnTo>
                  <a:lnTo>
                    <a:pt x="92" y="909"/>
                  </a:lnTo>
                  <a:lnTo>
                    <a:pt x="90" y="912"/>
                  </a:lnTo>
                  <a:lnTo>
                    <a:pt x="88" y="917"/>
                  </a:lnTo>
                  <a:lnTo>
                    <a:pt x="83" y="921"/>
                  </a:lnTo>
                  <a:lnTo>
                    <a:pt x="83" y="926"/>
                  </a:lnTo>
                  <a:lnTo>
                    <a:pt x="80" y="931"/>
                  </a:lnTo>
                  <a:lnTo>
                    <a:pt x="83" y="938"/>
                  </a:lnTo>
                  <a:lnTo>
                    <a:pt x="85" y="940"/>
                  </a:lnTo>
                  <a:lnTo>
                    <a:pt x="90" y="945"/>
                  </a:lnTo>
                  <a:lnTo>
                    <a:pt x="95" y="950"/>
                  </a:lnTo>
                  <a:lnTo>
                    <a:pt x="97" y="952"/>
                  </a:lnTo>
                  <a:lnTo>
                    <a:pt x="99" y="957"/>
                  </a:lnTo>
                  <a:lnTo>
                    <a:pt x="102" y="961"/>
                  </a:lnTo>
                  <a:lnTo>
                    <a:pt x="104" y="966"/>
                  </a:lnTo>
                  <a:lnTo>
                    <a:pt x="102" y="966"/>
                  </a:lnTo>
                  <a:lnTo>
                    <a:pt x="102" y="969"/>
                  </a:lnTo>
                  <a:lnTo>
                    <a:pt x="102" y="973"/>
                  </a:lnTo>
                  <a:lnTo>
                    <a:pt x="97" y="978"/>
                  </a:lnTo>
                  <a:lnTo>
                    <a:pt x="92" y="983"/>
                  </a:lnTo>
                  <a:lnTo>
                    <a:pt x="88" y="987"/>
                  </a:lnTo>
                  <a:lnTo>
                    <a:pt x="83" y="992"/>
                  </a:lnTo>
                  <a:lnTo>
                    <a:pt x="78" y="995"/>
                  </a:lnTo>
                  <a:lnTo>
                    <a:pt x="76" y="997"/>
                  </a:lnTo>
                  <a:lnTo>
                    <a:pt x="76" y="999"/>
                  </a:lnTo>
                  <a:lnTo>
                    <a:pt x="71" y="1002"/>
                  </a:lnTo>
                  <a:lnTo>
                    <a:pt x="69" y="1004"/>
                  </a:lnTo>
                  <a:lnTo>
                    <a:pt x="64" y="1006"/>
                  </a:lnTo>
                  <a:lnTo>
                    <a:pt x="62" y="1006"/>
                  </a:lnTo>
                  <a:lnTo>
                    <a:pt x="54" y="1009"/>
                  </a:lnTo>
                  <a:lnTo>
                    <a:pt x="50" y="1009"/>
                  </a:lnTo>
                  <a:lnTo>
                    <a:pt x="45" y="1011"/>
                  </a:lnTo>
                  <a:lnTo>
                    <a:pt x="40" y="1013"/>
                  </a:lnTo>
                  <a:lnTo>
                    <a:pt x="38" y="1018"/>
                  </a:lnTo>
                  <a:lnTo>
                    <a:pt x="33" y="1021"/>
                  </a:lnTo>
                  <a:lnTo>
                    <a:pt x="33" y="1021"/>
                  </a:lnTo>
                  <a:lnTo>
                    <a:pt x="33" y="1021"/>
                  </a:lnTo>
                  <a:lnTo>
                    <a:pt x="33" y="1021"/>
                  </a:lnTo>
                  <a:lnTo>
                    <a:pt x="31" y="1023"/>
                  </a:lnTo>
                  <a:lnTo>
                    <a:pt x="29" y="1025"/>
                  </a:lnTo>
                  <a:lnTo>
                    <a:pt x="29" y="1025"/>
                  </a:lnTo>
                  <a:lnTo>
                    <a:pt x="36" y="1032"/>
                  </a:lnTo>
                  <a:lnTo>
                    <a:pt x="43" y="1037"/>
                  </a:lnTo>
                  <a:lnTo>
                    <a:pt x="50" y="1039"/>
                  </a:lnTo>
                  <a:lnTo>
                    <a:pt x="57" y="1042"/>
                  </a:lnTo>
                  <a:lnTo>
                    <a:pt x="66" y="1042"/>
                  </a:lnTo>
                  <a:lnTo>
                    <a:pt x="73" y="1039"/>
                  </a:lnTo>
                  <a:lnTo>
                    <a:pt x="83" y="1037"/>
                  </a:lnTo>
                  <a:lnTo>
                    <a:pt x="92" y="1032"/>
                  </a:lnTo>
                  <a:lnTo>
                    <a:pt x="97" y="1030"/>
                  </a:lnTo>
                  <a:lnTo>
                    <a:pt x="104" y="1028"/>
                  </a:lnTo>
                  <a:lnTo>
                    <a:pt x="111" y="1028"/>
                  </a:lnTo>
                  <a:lnTo>
                    <a:pt x="106" y="1039"/>
                  </a:lnTo>
                  <a:lnTo>
                    <a:pt x="102" y="1046"/>
                  </a:lnTo>
                  <a:lnTo>
                    <a:pt x="102" y="1056"/>
                  </a:lnTo>
                  <a:lnTo>
                    <a:pt x="99" y="1065"/>
                  </a:lnTo>
                  <a:lnTo>
                    <a:pt x="99" y="1077"/>
                  </a:lnTo>
                  <a:lnTo>
                    <a:pt x="99" y="1080"/>
                  </a:lnTo>
                  <a:lnTo>
                    <a:pt x="102" y="1082"/>
                  </a:lnTo>
                  <a:lnTo>
                    <a:pt x="104" y="1084"/>
                  </a:lnTo>
                  <a:lnTo>
                    <a:pt x="106" y="1087"/>
                  </a:lnTo>
                  <a:lnTo>
                    <a:pt x="111" y="1089"/>
                  </a:lnTo>
                  <a:lnTo>
                    <a:pt x="116" y="1091"/>
                  </a:lnTo>
                  <a:lnTo>
                    <a:pt x="121" y="1094"/>
                  </a:lnTo>
                  <a:lnTo>
                    <a:pt x="125" y="1094"/>
                  </a:lnTo>
                  <a:lnTo>
                    <a:pt x="132" y="1096"/>
                  </a:lnTo>
                  <a:lnTo>
                    <a:pt x="140" y="1096"/>
                  </a:lnTo>
                  <a:lnTo>
                    <a:pt x="147" y="1096"/>
                  </a:lnTo>
                  <a:lnTo>
                    <a:pt x="154" y="1096"/>
                  </a:lnTo>
                  <a:lnTo>
                    <a:pt x="161" y="1096"/>
                  </a:lnTo>
                  <a:lnTo>
                    <a:pt x="170" y="1098"/>
                  </a:lnTo>
                  <a:lnTo>
                    <a:pt x="175" y="1101"/>
                  </a:lnTo>
                  <a:lnTo>
                    <a:pt x="180" y="1103"/>
                  </a:lnTo>
                  <a:lnTo>
                    <a:pt x="182" y="1103"/>
                  </a:lnTo>
                  <a:lnTo>
                    <a:pt x="184" y="1106"/>
                  </a:lnTo>
                  <a:lnTo>
                    <a:pt x="189" y="1113"/>
                  </a:lnTo>
                  <a:lnTo>
                    <a:pt x="194" y="1120"/>
                  </a:lnTo>
                  <a:lnTo>
                    <a:pt x="199" y="1132"/>
                  </a:lnTo>
                  <a:lnTo>
                    <a:pt x="203" y="1141"/>
                  </a:lnTo>
                  <a:lnTo>
                    <a:pt x="210" y="1155"/>
                  </a:lnTo>
                  <a:lnTo>
                    <a:pt x="215" y="1153"/>
                  </a:lnTo>
                  <a:lnTo>
                    <a:pt x="220" y="1150"/>
                  </a:lnTo>
                  <a:lnTo>
                    <a:pt x="225" y="1148"/>
                  </a:lnTo>
                  <a:lnTo>
                    <a:pt x="232" y="1143"/>
                  </a:lnTo>
                  <a:lnTo>
                    <a:pt x="234" y="1139"/>
                  </a:lnTo>
                  <a:lnTo>
                    <a:pt x="236" y="1136"/>
                  </a:lnTo>
                  <a:lnTo>
                    <a:pt x="236" y="1134"/>
                  </a:lnTo>
                  <a:lnTo>
                    <a:pt x="239" y="1134"/>
                  </a:lnTo>
                  <a:lnTo>
                    <a:pt x="239" y="1132"/>
                  </a:lnTo>
                  <a:lnTo>
                    <a:pt x="241" y="1129"/>
                  </a:lnTo>
                  <a:lnTo>
                    <a:pt x="241" y="1127"/>
                  </a:lnTo>
                  <a:lnTo>
                    <a:pt x="243" y="1124"/>
                  </a:lnTo>
                  <a:lnTo>
                    <a:pt x="246" y="1120"/>
                  </a:lnTo>
                  <a:lnTo>
                    <a:pt x="251" y="1103"/>
                  </a:lnTo>
                  <a:lnTo>
                    <a:pt x="260" y="1087"/>
                  </a:lnTo>
                  <a:lnTo>
                    <a:pt x="269" y="1070"/>
                  </a:lnTo>
                  <a:lnTo>
                    <a:pt x="279" y="1056"/>
                  </a:lnTo>
                  <a:lnTo>
                    <a:pt x="284" y="1051"/>
                  </a:lnTo>
                  <a:lnTo>
                    <a:pt x="288" y="1046"/>
                  </a:lnTo>
                  <a:lnTo>
                    <a:pt x="293" y="1044"/>
                  </a:lnTo>
                  <a:lnTo>
                    <a:pt x="300" y="1042"/>
                  </a:lnTo>
                  <a:lnTo>
                    <a:pt x="305" y="1042"/>
                  </a:lnTo>
                  <a:lnTo>
                    <a:pt x="312" y="1042"/>
                  </a:lnTo>
                  <a:lnTo>
                    <a:pt x="317" y="1042"/>
                  </a:lnTo>
                  <a:lnTo>
                    <a:pt x="321" y="1044"/>
                  </a:lnTo>
                  <a:lnTo>
                    <a:pt x="324" y="1046"/>
                  </a:lnTo>
                  <a:lnTo>
                    <a:pt x="328" y="1051"/>
                  </a:lnTo>
                  <a:lnTo>
                    <a:pt x="331" y="1056"/>
                  </a:lnTo>
                  <a:lnTo>
                    <a:pt x="333" y="1061"/>
                  </a:lnTo>
                  <a:lnTo>
                    <a:pt x="333" y="1063"/>
                  </a:lnTo>
                  <a:lnTo>
                    <a:pt x="336" y="1065"/>
                  </a:lnTo>
                  <a:lnTo>
                    <a:pt x="340" y="1068"/>
                  </a:lnTo>
                  <a:lnTo>
                    <a:pt x="343" y="1068"/>
                  </a:lnTo>
                  <a:lnTo>
                    <a:pt x="350" y="1068"/>
                  </a:lnTo>
                  <a:lnTo>
                    <a:pt x="350" y="1068"/>
                  </a:lnTo>
                  <a:lnTo>
                    <a:pt x="350" y="1068"/>
                  </a:lnTo>
                  <a:lnTo>
                    <a:pt x="352" y="1068"/>
                  </a:lnTo>
                  <a:lnTo>
                    <a:pt x="352" y="1068"/>
                  </a:lnTo>
                  <a:lnTo>
                    <a:pt x="357" y="1068"/>
                  </a:lnTo>
                  <a:lnTo>
                    <a:pt x="364" y="1065"/>
                  </a:lnTo>
                  <a:lnTo>
                    <a:pt x="371" y="1063"/>
                  </a:lnTo>
                  <a:lnTo>
                    <a:pt x="378" y="1058"/>
                  </a:lnTo>
                  <a:lnTo>
                    <a:pt x="385" y="1056"/>
                  </a:lnTo>
                  <a:lnTo>
                    <a:pt x="392" y="1056"/>
                  </a:lnTo>
                  <a:lnTo>
                    <a:pt x="390" y="1058"/>
                  </a:lnTo>
                  <a:lnTo>
                    <a:pt x="390" y="1063"/>
                  </a:lnTo>
                  <a:lnTo>
                    <a:pt x="390" y="1065"/>
                  </a:lnTo>
                  <a:lnTo>
                    <a:pt x="390" y="1070"/>
                  </a:lnTo>
                  <a:lnTo>
                    <a:pt x="390" y="1077"/>
                  </a:lnTo>
                  <a:lnTo>
                    <a:pt x="390" y="1084"/>
                  </a:lnTo>
                  <a:lnTo>
                    <a:pt x="390" y="1091"/>
                  </a:lnTo>
                  <a:lnTo>
                    <a:pt x="392" y="1098"/>
                  </a:lnTo>
                  <a:lnTo>
                    <a:pt x="395" y="1103"/>
                  </a:lnTo>
                  <a:lnTo>
                    <a:pt x="397" y="1110"/>
                  </a:lnTo>
                  <a:lnTo>
                    <a:pt x="399" y="1115"/>
                  </a:lnTo>
                  <a:lnTo>
                    <a:pt x="404" y="1120"/>
                  </a:lnTo>
                  <a:lnTo>
                    <a:pt x="409" y="1124"/>
                  </a:lnTo>
                  <a:lnTo>
                    <a:pt x="411" y="1127"/>
                  </a:lnTo>
                  <a:lnTo>
                    <a:pt x="414" y="1129"/>
                  </a:lnTo>
                  <a:lnTo>
                    <a:pt x="414" y="1134"/>
                  </a:lnTo>
                  <a:lnTo>
                    <a:pt x="416" y="1139"/>
                  </a:lnTo>
                  <a:lnTo>
                    <a:pt x="418" y="1143"/>
                  </a:lnTo>
                  <a:lnTo>
                    <a:pt x="423" y="1146"/>
                  </a:lnTo>
                  <a:lnTo>
                    <a:pt x="425" y="1148"/>
                  </a:lnTo>
                  <a:lnTo>
                    <a:pt x="430" y="1148"/>
                  </a:lnTo>
                  <a:lnTo>
                    <a:pt x="437" y="1148"/>
                  </a:lnTo>
                  <a:lnTo>
                    <a:pt x="442" y="1146"/>
                  </a:lnTo>
                  <a:lnTo>
                    <a:pt x="449" y="1143"/>
                  </a:lnTo>
                  <a:lnTo>
                    <a:pt x="454" y="1141"/>
                  </a:lnTo>
                  <a:lnTo>
                    <a:pt x="461" y="1139"/>
                  </a:lnTo>
                  <a:lnTo>
                    <a:pt x="465" y="1139"/>
                  </a:lnTo>
                  <a:lnTo>
                    <a:pt x="473" y="1136"/>
                  </a:lnTo>
                  <a:lnTo>
                    <a:pt x="477" y="1136"/>
                  </a:lnTo>
                  <a:lnTo>
                    <a:pt x="480" y="1139"/>
                  </a:lnTo>
                  <a:lnTo>
                    <a:pt x="484" y="1139"/>
                  </a:lnTo>
                  <a:lnTo>
                    <a:pt x="487" y="1141"/>
                  </a:lnTo>
                  <a:lnTo>
                    <a:pt x="489" y="1143"/>
                  </a:lnTo>
                  <a:lnTo>
                    <a:pt x="491" y="1148"/>
                  </a:lnTo>
                  <a:lnTo>
                    <a:pt x="503" y="1150"/>
                  </a:lnTo>
                  <a:lnTo>
                    <a:pt x="515" y="1155"/>
                  </a:lnTo>
                  <a:lnTo>
                    <a:pt x="520" y="1155"/>
                  </a:lnTo>
                  <a:lnTo>
                    <a:pt x="525" y="1160"/>
                  </a:lnTo>
                  <a:lnTo>
                    <a:pt x="532" y="1165"/>
                  </a:lnTo>
                  <a:lnTo>
                    <a:pt x="534" y="1169"/>
                  </a:lnTo>
                  <a:lnTo>
                    <a:pt x="539" y="1174"/>
                  </a:lnTo>
                  <a:lnTo>
                    <a:pt x="539" y="1176"/>
                  </a:lnTo>
                  <a:lnTo>
                    <a:pt x="541" y="1179"/>
                  </a:lnTo>
                  <a:lnTo>
                    <a:pt x="546" y="1184"/>
                  </a:lnTo>
                  <a:lnTo>
                    <a:pt x="560" y="1195"/>
                  </a:lnTo>
                  <a:lnTo>
                    <a:pt x="569" y="1200"/>
                  </a:lnTo>
                  <a:lnTo>
                    <a:pt x="576" y="1205"/>
                  </a:lnTo>
                  <a:lnTo>
                    <a:pt x="579" y="1205"/>
                  </a:lnTo>
                  <a:lnTo>
                    <a:pt x="584" y="1207"/>
                  </a:lnTo>
                  <a:lnTo>
                    <a:pt x="588" y="1205"/>
                  </a:lnTo>
                  <a:lnTo>
                    <a:pt x="593" y="1205"/>
                  </a:lnTo>
                  <a:lnTo>
                    <a:pt x="593" y="1205"/>
                  </a:lnTo>
                  <a:lnTo>
                    <a:pt x="593" y="1202"/>
                  </a:lnTo>
                  <a:lnTo>
                    <a:pt x="593" y="1202"/>
                  </a:lnTo>
                  <a:lnTo>
                    <a:pt x="595" y="1202"/>
                  </a:lnTo>
                  <a:lnTo>
                    <a:pt x="598" y="1202"/>
                  </a:lnTo>
                  <a:lnTo>
                    <a:pt x="600" y="1200"/>
                  </a:lnTo>
                  <a:lnTo>
                    <a:pt x="600" y="1200"/>
                  </a:lnTo>
                  <a:lnTo>
                    <a:pt x="600" y="1200"/>
                  </a:lnTo>
                  <a:lnTo>
                    <a:pt x="602" y="1200"/>
                  </a:lnTo>
                  <a:lnTo>
                    <a:pt x="602" y="1200"/>
                  </a:lnTo>
                  <a:lnTo>
                    <a:pt x="605" y="1195"/>
                  </a:lnTo>
                  <a:lnTo>
                    <a:pt x="605" y="1195"/>
                  </a:lnTo>
                  <a:lnTo>
                    <a:pt x="605" y="1193"/>
                  </a:lnTo>
                  <a:lnTo>
                    <a:pt x="607" y="1193"/>
                  </a:lnTo>
                  <a:lnTo>
                    <a:pt x="607" y="1193"/>
                  </a:lnTo>
                  <a:lnTo>
                    <a:pt x="610" y="1191"/>
                  </a:lnTo>
                  <a:lnTo>
                    <a:pt x="610" y="1188"/>
                  </a:lnTo>
                  <a:lnTo>
                    <a:pt x="610" y="1186"/>
                  </a:lnTo>
                  <a:lnTo>
                    <a:pt x="610" y="1184"/>
                  </a:lnTo>
                  <a:lnTo>
                    <a:pt x="612" y="1179"/>
                  </a:lnTo>
                  <a:lnTo>
                    <a:pt x="610" y="1174"/>
                  </a:lnTo>
                  <a:lnTo>
                    <a:pt x="610" y="1169"/>
                  </a:lnTo>
                  <a:lnTo>
                    <a:pt x="610" y="1167"/>
                  </a:lnTo>
                  <a:lnTo>
                    <a:pt x="607" y="1153"/>
                  </a:lnTo>
                  <a:lnTo>
                    <a:pt x="607" y="1139"/>
                  </a:lnTo>
                  <a:lnTo>
                    <a:pt x="607" y="1132"/>
                  </a:lnTo>
                  <a:lnTo>
                    <a:pt x="607" y="1129"/>
                  </a:lnTo>
                  <a:lnTo>
                    <a:pt x="610" y="1124"/>
                  </a:lnTo>
                  <a:lnTo>
                    <a:pt x="612" y="1122"/>
                  </a:lnTo>
                  <a:lnTo>
                    <a:pt x="614" y="1117"/>
                  </a:lnTo>
                  <a:lnTo>
                    <a:pt x="617" y="1115"/>
                  </a:lnTo>
                  <a:lnTo>
                    <a:pt x="626" y="1113"/>
                  </a:lnTo>
                  <a:lnTo>
                    <a:pt x="631" y="1113"/>
                  </a:lnTo>
                  <a:lnTo>
                    <a:pt x="633" y="1115"/>
                  </a:lnTo>
                  <a:lnTo>
                    <a:pt x="647" y="1122"/>
                  </a:lnTo>
                  <a:lnTo>
                    <a:pt x="659" y="1127"/>
                  </a:lnTo>
                  <a:lnTo>
                    <a:pt x="673" y="1132"/>
                  </a:lnTo>
                  <a:lnTo>
                    <a:pt x="688" y="1134"/>
                  </a:lnTo>
                  <a:lnTo>
                    <a:pt x="690" y="1134"/>
                  </a:lnTo>
                  <a:lnTo>
                    <a:pt x="692" y="1134"/>
                  </a:lnTo>
                  <a:lnTo>
                    <a:pt x="695" y="1134"/>
                  </a:lnTo>
                  <a:lnTo>
                    <a:pt x="697" y="1132"/>
                  </a:lnTo>
                  <a:lnTo>
                    <a:pt x="699" y="1132"/>
                  </a:lnTo>
                  <a:lnTo>
                    <a:pt x="702" y="1129"/>
                  </a:lnTo>
                  <a:lnTo>
                    <a:pt x="702" y="1129"/>
                  </a:lnTo>
                  <a:lnTo>
                    <a:pt x="702" y="1129"/>
                  </a:lnTo>
                  <a:lnTo>
                    <a:pt x="702" y="1129"/>
                  </a:lnTo>
                  <a:lnTo>
                    <a:pt x="704" y="1127"/>
                  </a:lnTo>
                  <a:lnTo>
                    <a:pt x="706" y="1127"/>
                  </a:lnTo>
                  <a:lnTo>
                    <a:pt x="711" y="1127"/>
                  </a:lnTo>
                  <a:lnTo>
                    <a:pt x="711" y="1127"/>
                  </a:lnTo>
                  <a:lnTo>
                    <a:pt x="711" y="1127"/>
                  </a:lnTo>
                  <a:lnTo>
                    <a:pt x="713" y="1129"/>
                  </a:lnTo>
                  <a:lnTo>
                    <a:pt x="716" y="1129"/>
                  </a:lnTo>
                  <a:lnTo>
                    <a:pt x="721" y="1132"/>
                  </a:lnTo>
                  <a:lnTo>
                    <a:pt x="725" y="1132"/>
                  </a:lnTo>
                  <a:lnTo>
                    <a:pt x="732" y="1129"/>
                  </a:lnTo>
                  <a:lnTo>
                    <a:pt x="737" y="1129"/>
                  </a:lnTo>
                  <a:lnTo>
                    <a:pt x="742" y="1127"/>
                  </a:lnTo>
                  <a:lnTo>
                    <a:pt x="747" y="1122"/>
                  </a:lnTo>
                  <a:lnTo>
                    <a:pt x="754" y="1120"/>
                  </a:lnTo>
                  <a:lnTo>
                    <a:pt x="758" y="1115"/>
                  </a:lnTo>
                  <a:lnTo>
                    <a:pt x="761" y="1110"/>
                  </a:lnTo>
                  <a:lnTo>
                    <a:pt x="765" y="1108"/>
                  </a:lnTo>
                  <a:lnTo>
                    <a:pt x="770" y="1103"/>
                  </a:lnTo>
                  <a:lnTo>
                    <a:pt x="777" y="1098"/>
                  </a:lnTo>
                  <a:lnTo>
                    <a:pt x="773" y="1096"/>
                  </a:lnTo>
                  <a:lnTo>
                    <a:pt x="770" y="1091"/>
                  </a:lnTo>
                  <a:lnTo>
                    <a:pt x="770" y="1089"/>
                  </a:lnTo>
                  <a:lnTo>
                    <a:pt x="768" y="1084"/>
                  </a:lnTo>
                  <a:lnTo>
                    <a:pt x="768" y="1080"/>
                  </a:lnTo>
                  <a:lnTo>
                    <a:pt x="768" y="1075"/>
                  </a:lnTo>
                  <a:lnTo>
                    <a:pt x="770" y="1070"/>
                  </a:lnTo>
                  <a:lnTo>
                    <a:pt x="770" y="1063"/>
                  </a:lnTo>
                  <a:lnTo>
                    <a:pt x="775" y="1049"/>
                  </a:lnTo>
                  <a:lnTo>
                    <a:pt x="775" y="1044"/>
                  </a:lnTo>
                  <a:lnTo>
                    <a:pt x="777" y="1039"/>
                  </a:lnTo>
                  <a:lnTo>
                    <a:pt x="777" y="1030"/>
                  </a:lnTo>
                  <a:lnTo>
                    <a:pt x="773" y="1023"/>
                  </a:lnTo>
                  <a:lnTo>
                    <a:pt x="768" y="1016"/>
                  </a:lnTo>
                  <a:lnTo>
                    <a:pt x="763" y="1009"/>
                  </a:lnTo>
                  <a:lnTo>
                    <a:pt x="763" y="1004"/>
                  </a:lnTo>
                  <a:lnTo>
                    <a:pt x="761" y="1002"/>
                  </a:lnTo>
                  <a:lnTo>
                    <a:pt x="763" y="997"/>
                  </a:lnTo>
                  <a:lnTo>
                    <a:pt x="765" y="992"/>
                  </a:lnTo>
                  <a:lnTo>
                    <a:pt x="768" y="992"/>
                  </a:lnTo>
                  <a:lnTo>
                    <a:pt x="770" y="990"/>
                  </a:lnTo>
                  <a:lnTo>
                    <a:pt x="773" y="987"/>
                  </a:lnTo>
                  <a:lnTo>
                    <a:pt x="777" y="985"/>
                  </a:lnTo>
                  <a:lnTo>
                    <a:pt x="780" y="985"/>
                  </a:lnTo>
                  <a:lnTo>
                    <a:pt x="782" y="985"/>
                  </a:lnTo>
                  <a:lnTo>
                    <a:pt x="789" y="983"/>
                  </a:lnTo>
                  <a:lnTo>
                    <a:pt x="796" y="980"/>
                  </a:lnTo>
                  <a:lnTo>
                    <a:pt x="806" y="976"/>
                  </a:lnTo>
                  <a:lnTo>
                    <a:pt x="806" y="976"/>
                  </a:lnTo>
                  <a:lnTo>
                    <a:pt x="806" y="976"/>
                  </a:lnTo>
                  <a:lnTo>
                    <a:pt x="808" y="973"/>
                  </a:lnTo>
                  <a:lnTo>
                    <a:pt x="810" y="973"/>
                  </a:lnTo>
                  <a:lnTo>
                    <a:pt x="815" y="971"/>
                  </a:lnTo>
                  <a:lnTo>
                    <a:pt x="817" y="969"/>
                  </a:lnTo>
                  <a:lnTo>
                    <a:pt x="820" y="969"/>
                  </a:lnTo>
                  <a:lnTo>
                    <a:pt x="827" y="969"/>
                  </a:lnTo>
                  <a:lnTo>
                    <a:pt x="832" y="966"/>
                  </a:lnTo>
                  <a:lnTo>
                    <a:pt x="839" y="964"/>
                  </a:lnTo>
                  <a:lnTo>
                    <a:pt x="843" y="961"/>
                  </a:lnTo>
                  <a:lnTo>
                    <a:pt x="848" y="957"/>
                  </a:lnTo>
                  <a:lnTo>
                    <a:pt x="853" y="954"/>
                  </a:lnTo>
                  <a:lnTo>
                    <a:pt x="858" y="950"/>
                  </a:lnTo>
                  <a:lnTo>
                    <a:pt x="860" y="945"/>
                  </a:lnTo>
                  <a:lnTo>
                    <a:pt x="841" y="931"/>
                  </a:lnTo>
                  <a:lnTo>
                    <a:pt x="834" y="926"/>
                  </a:lnTo>
                  <a:lnTo>
                    <a:pt x="832" y="924"/>
                  </a:lnTo>
                  <a:lnTo>
                    <a:pt x="829" y="919"/>
                  </a:lnTo>
                  <a:lnTo>
                    <a:pt x="827" y="917"/>
                  </a:lnTo>
                  <a:lnTo>
                    <a:pt x="827" y="912"/>
                  </a:lnTo>
                  <a:lnTo>
                    <a:pt x="829" y="909"/>
                  </a:lnTo>
                  <a:lnTo>
                    <a:pt x="829" y="905"/>
                  </a:lnTo>
                  <a:lnTo>
                    <a:pt x="834" y="902"/>
                  </a:lnTo>
                  <a:lnTo>
                    <a:pt x="836" y="900"/>
                  </a:lnTo>
                  <a:lnTo>
                    <a:pt x="841" y="898"/>
                  </a:lnTo>
                  <a:lnTo>
                    <a:pt x="843" y="898"/>
                  </a:lnTo>
                  <a:lnTo>
                    <a:pt x="846" y="895"/>
                  </a:lnTo>
                  <a:lnTo>
                    <a:pt x="848" y="895"/>
                  </a:lnTo>
                  <a:lnTo>
                    <a:pt x="848" y="893"/>
                  </a:lnTo>
                  <a:lnTo>
                    <a:pt x="850" y="893"/>
                  </a:lnTo>
                  <a:lnTo>
                    <a:pt x="850" y="891"/>
                  </a:lnTo>
                  <a:lnTo>
                    <a:pt x="853" y="891"/>
                  </a:lnTo>
                  <a:lnTo>
                    <a:pt x="853" y="888"/>
                  </a:lnTo>
                  <a:lnTo>
                    <a:pt x="853" y="886"/>
                  </a:lnTo>
                  <a:lnTo>
                    <a:pt x="853" y="883"/>
                  </a:lnTo>
                  <a:lnTo>
                    <a:pt x="853" y="883"/>
                  </a:lnTo>
                  <a:lnTo>
                    <a:pt x="853" y="883"/>
                  </a:lnTo>
                  <a:lnTo>
                    <a:pt x="853" y="883"/>
                  </a:lnTo>
                  <a:lnTo>
                    <a:pt x="853" y="883"/>
                  </a:lnTo>
                  <a:lnTo>
                    <a:pt x="853" y="881"/>
                  </a:lnTo>
                  <a:lnTo>
                    <a:pt x="853" y="879"/>
                  </a:lnTo>
                  <a:lnTo>
                    <a:pt x="853" y="876"/>
                  </a:lnTo>
                  <a:lnTo>
                    <a:pt x="850" y="867"/>
                  </a:lnTo>
                  <a:lnTo>
                    <a:pt x="850" y="862"/>
                  </a:lnTo>
                  <a:lnTo>
                    <a:pt x="853" y="858"/>
                  </a:lnTo>
                  <a:lnTo>
                    <a:pt x="855" y="853"/>
                  </a:lnTo>
                  <a:lnTo>
                    <a:pt x="858" y="850"/>
                  </a:lnTo>
                  <a:lnTo>
                    <a:pt x="862" y="846"/>
                  </a:lnTo>
                  <a:lnTo>
                    <a:pt x="867" y="843"/>
                  </a:lnTo>
                  <a:lnTo>
                    <a:pt x="869" y="843"/>
                  </a:lnTo>
                  <a:lnTo>
                    <a:pt x="872" y="841"/>
                  </a:lnTo>
                  <a:lnTo>
                    <a:pt x="876" y="841"/>
                  </a:lnTo>
                  <a:lnTo>
                    <a:pt x="879" y="843"/>
                  </a:lnTo>
                  <a:lnTo>
                    <a:pt x="884" y="846"/>
                  </a:lnTo>
                  <a:lnTo>
                    <a:pt x="886" y="848"/>
                  </a:lnTo>
                  <a:lnTo>
                    <a:pt x="888" y="850"/>
                  </a:lnTo>
                  <a:lnTo>
                    <a:pt x="891" y="853"/>
                  </a:lnTo>
                  <a:lnTo>
                    <a:pt x="893" y="858"/>
                  </a:lnTo>
                  <a:lnTo>
                    <a:pt x="895" y="860"/>
                  </a:lnTo>
                  <a:lnTo>
                    <a:pt x="902" y="865"/>
                  </a:lnTo>
                  <a:lnTo>
                    <a:pt x="905" y="865"/>
                  </a:lnTo>
                  <a:lnTo>
                    <a:pt x="905" y="865"/>
                  </a:lnTo>
                  <a:lnTo>
                    <a:pt x="907" y="865"/>
                  </a:lnTo>
                  <a:lnTo>
                    <a:pt x="907" y="867"/>
                  </a:lnTo>
                  <a:lnTo>
                    <a:pt x="910" y="867"/>
                  </a:lnTo>
                  <a:lnTo>
                    <a:pt x="914" y="867"/>
                  </a:lnTo>
                  <a:lnTo>
                    <a:pt x="919" y="865"/>
                  </a:lnTo>
                  <a:lnTo>
                    <a:pt x="924" y="862"/>
                  </a:lnTo>
                  <a:lnTo>
                    <a:pt x="928" y="860"/>
                  </a:lnTo>
                  <a:lnTo>
                    <a:pt x="931" y="855"/>
                  </a:lnTo>
                  <a:lnTo>
                    <a:pt x="933" y="853"/>
                  </a:lnTo>
                  <a:lnTo>
                    <a:pt x="936" y="850"/>
                  </a:lnTo>
                  <a:lnTo>
                    <a:pt x="936" y="848"/>
                  </a:lnTo>
                  <a:lnTo>
                    <a:pt x="936" y="846"/>
                  </a:lnTo>
                  <a:lnTo>
                    <a:pt x="938" y="846"/>
                  </a:lnTo>
                  <a:lnTo>
                    <a:pt x="940" y="839"/>
                  </a:lnTo>
                  <a:lnTo>
                    <a:pt x="940" y="834"/>
                  </a:lnTo>
                  <a:lnTo>
                    <a:pt x="943" y="829"/>
                  </a:lnTo>
                  <a:lnTo>
                    <a:pt x="943" y="822"/>
                  </a:lnTo>
                  <a:lnTo>
                    <a:pt x="943" y="820"/>
                  </a:lnTo>
                  <a:lnTo>
                    <a:pt x="945" y="817"/>
                  </a:lnTo>
                  <a:lnTo>
                    <a:pt x="945" y="813"/>
                  </a:lnTo>
                  <a:lnTo>
                    <a:pt x="945" y="803"/>
                  </a:lnTo>
                  <a:lnTo>
                    <a:pt x="945" y="794"/>
                  </a:lnTo>
                  <a:lnTo>
                    <a:pt x="945" y="784"/>
                  </a:lnTo>
                  <a:lnTo>
                    <a:pt x="943" y="777"/>
                  </a:lnTo>
                  <a:lnTo>
                    <a:pt x="943" y="768"/>
                  </a:lnTo>
                  <a:lnTo>
                    <a:pt x="943" y="761"/>
                  </a:lnTo>
                  <a:lnTo>
                    <a:pt x="945" y="754"/>
                  </a:lnTo>
                  <a:lnTo>
                    <a:pt x="947" y="749"/>
                  </a:lnTo>
                  <a:lnTo>
                    <a:pt x="950" y="744"/>
                  </a:lnTo>
                  <a:lnTo>
                    <a:pt x="954" y="742"/>
                  </a:lnTo>
                  <a:lnTo>
                    <a:pt x="959" y="737"/>
                  </a:lnTo>
                  <a:lnTo>
                    <a:pt x="966" y="737"/>
                  </a:lnTo>
                  <a:lnTo>
                    <a:pt x="969" y="735"/>
                  </a:lnTo>
                  <a:lnTo>
                    <a:pt x="973" y="735"/>
                  </a:lnTo>
                  <a:lnTo>
                    <a:pt x="976" y="735"/>
                  </a:lnTo>
                  <a:lnTo>
                    <a:pt x="978" y="737"/>
                  </a:lnTo>
                  <a:lnTo>
                    <a:pt x="983" y="739"/>
                  </a:lnTo>
                  <a:lnTo>
                    <a:pt x="985" y="742"/>
                  </a:lnTo>
                  <a:lnTo>
                    <a:pt x="987" y="746"/>
                  </a:lnTo>
                  <a:lnTo>
                    <a:pt x="990" y="749"/>
                  </a:lnTo>
                  <a:lnTo>
                    <a:pt x="992" y="756"/>
                  </a:lnTo>
                  <a:lnTo>
                    <a:pt x="992" y="758"/>
                  </a:lnTo>
                  <a:lnTo>
                    <a:pt x="995" y="758"/>
                  </a:lnTo>
                  <a:lnTo>
                    <a:pt x="997" y="761"/>
                  </a:lnTo>
                  <a:lnTo>
                    <a:pt x="999" y="761"/>
                  </a:lnTo>
                  <a:lnTo>
                    <a:pt x="1004" y="761"/>
                  </a:lnTo>
                  <a:lnTo>
                    <a:pt x="1006" y="761"/>
                  </a:lnTo>
                  <a:lnTo>
                    <a:pt x="1016" y="758"/>
                  </a:lnTo>
                  <a:lnTo>
                    <a:pt x="1018" y="758"/>
                  </a:lnTo>
                  <a:lnTo>
                    <a:pt x="1023" y="756"/>
                  </a:lnTo>
                  <a:lnTo>
                    <a:pt x="1023" y="756"/>
                  </a:lnTo>
                  <a:lnTo>
                    <a:pt x="1025" y="756"/>
                  </a:lnTo>
                  <a:lnTo>
                    <a:pt x="1030" y="754"/>
                  </a:lnTo>
                  <a:lnTo>
                    <a:pt x="1032" y="754"/>
                  </a:lnTo>
                  <a:lnTo>
                    <a:pt x="1035" y="751"/>
                  </a:lnTo>
                  <a:lnTo>
                    <a:pt x="1037" y="749"/>
                  </a:lnTo>
                  <a:lnTo>
                    <a:pt x="1039" y="746"/>
                  </a:lnTo>
                  <a:lnTo>
                    <a:pt x="1039" y="744"/>
                  </a:lnTo>
                  <a:lnTo>
                    <a:pt x="1039" y="744"/>
                  </a:lnTo>
                  <a:lnTo>
                    <a:pt x="1039" y="742"/>
                  </a:lnTo>
                  <a:lnTo>
                    <a:pt x="1039" y="742"/>
                  </a:lnTo>
                  <a:lnTo>
                    <a:pt x="1042" y="742"/>
                  </a:lnTo>
                  <a:lnTo>
                    <a:pt x="1042" y="739"/>
                  </a:lnTo>
                  <a:lnTo>
                    <a:pt x="1044" y="735"/>
                  </a:lnTo>
                  <a:lnTo>
                    <a:pt x="1044" y="732"/>
                  </a:lnTo>
                  <a:lnTo>
                    <a:pt x="1044" y="730"/>
                  </a:lnTo>
                  <a:lnTo>
                    <a:pt x="1044" y="730"/>
                  </a:lnTo>
                  <a:lnTo>
                    <a:pt x="1044" y="728"/>
                  </a:lnTo>
                  <a:lnTo>
                    <a:pt x="1044" y="728"/>
                  </a:lnTo>
                  <a:lnTo>
                    <a:pt x="1044" y="725"/>
                  </a:lnTo>
                  <a:lnTo>
                    <a:pt x="1044" y="720"/>
                  </a:lnTo>
                  <a:lnTo>
                    <a:pt x="1044" y="713"/>
                  </a:lnTo>
                  <a:lnTo>
                    <a:pt x="1047" y="709"/>
                  </a:lnTo>
                  <a:lnTo>
                    <a:pt x="1056" y="692"/>
                  </a:lnTo>
                  <a:lnTo>
                    <a:pt x="1065" y="673"/>
                  </a:lnTo>
                  <a:lnTo>
                    <a:pt x="1068" y="669"/>
                  </a:lnTo>
                  <a:lnTo>
                    <a:pt x="1070" y="664"/>
                  </a:lnTo>
                  <a:lnTo>
                    <a:pt x="1073" y="657"/>
                  </a:lnTo>
                  <a:lnTo>
                    <a:pt x="1073" y="654"/>
                  </a:lnTo>
                  <a:lnTo>
                    <a:pt x="1068" y="652"/>
                  </a:lnTo>
                  <a:lnTo>
                    <a:pt x="1065" y="650"/>
                  </a:lnTo>
                  <a:lnTo>
                    <a:pt x="1061" y="647"/>
                  </a:lnTo>
                  <a:lnTo>
                    <a:pt x="1056" y="647"/>
                  </a:lnTo>
                  <a:lnTo>
                    <a:pt x="1051" y="645"/>
                  </a:lnTo>
                  <a:lnTo>
                    <a:pt x="1049" y="645"/>
                  </a:lnTo>
                  <a:lnTo>
                    <a:pt x="1047" y="640"/>
                  </a:lnTo>
                  <a:lnTo>
                    <a:pt x="1044" y="635"/>
                  </a:lnTo>
                  <a:lnTo>
                    <a:pt x="1042" y="631"/>
                  </a:lnTo>
                  <a:lnTo>
                    <a:pt x="1037" y="626"/>
                  </a:lnTo>
                  <a:lnTo>
                    <a:pt x="1035" y="624"/>
                  </a:lnTo>
                  <a:lnTo>
                    <a:pt x="1032" y="621"/>
                  </a:lnTo>
                  <a:lnTo>
                    <a:pt x="1030" y="619"/>
                  </a:lnTo>
                  <a:lnTo>
                    <a:pt x="1030" y="617"/>
                  </a:lnTo>
                  <a:lnTo>
                    <a:pt x="1025" y="600"/>
                  </a:lnTo>
                  <a:lnTo>
                    <a:pt x="1023" y="586"/>
                  </a:lnTo>
                  <a:lnTo>
                    <a:pt x="1016" y="567"/>
                  </a:lnTo>
                  <a:lnTo>
                    <a:pt x="1013" y="548"/>
                  </a:lnTo>
                  <a:lnTo>
                    <a:pt x="1013" y="543"/>
                  </a:lnTo>
                  <a:lnTo>
                    <a:pt x="1016" y="539"/>
                  </a:lnTo>
                  <a:lnTo>
                    <a:pt x="1021" y="531"/>
                  </a:lnTo>
                  <a:lnTo>
                    <a:pt x="1025" y="524"/>
                  </a:lnTo>
                  <a:lnTo>
                    <a:pt x="1037" y="510"/>
                  </a:lnTo>
                  <a:lnTo>
                    <a:pt x="1039" y="503"/>
                  </a:lnTo>
                  <a:lnTo>
                    <a:pt x="1044" y="498"/>
                  </a:lnTo>
                  <a:lnTo>
                    <a:pt x="1044" y="494"/>
                  </a:lnTo>
                  <a:lnTo>
                    <a:pt x="1049" y="491"/>
                  </a:lnTo>
                  <a:lnTo>
                    <a:pt x="1056" y="487"/>
                  </a:lnTo>
                  <a:lnTo>
                    <a:pt x="1058" y="484"/>
                  </a:lnTo>
                  <a:lnTo>
                    <a:pt x="1063" y="484"/>
                  </a:lnTo>
                  <a:lnTo>
                    <a:pt x="1068" y="484"/>
                  </a:lnTo>
                  <a:lnTo>
                    <a:pt x="1075" y="487"/>
                  </a:lnTo>
                  <a:lnTo>
                    <a:pt x="1084" y="489"/>
                  </a:lnTo>
                  <a:lnTo>
                    <a:pt x="1094" y="489"/>
                  </a:lnTo>
                  <a:lnTo>
                    <a:pt x="1106" y="489"/>
                  </a:lnTo>
                  <a:lnTo>
                    <a:pt x="1117" y="489"/>
                  </a:lnTo>
                  <a:lnTo>
                    <a:pt x="1127" y="487"/>
                  </a:lnTo>
                  <a:lnTo>
                    <a:pt x="1139" y="487"/>
                  </a:lnTo>
                  <a:lnTo>
                    <a:pt x="1150" y="487"/>
                  </a:lnTo>
                  <a:lnTo>
                    <a:pt x="1162" y="489"/>
                  </a:lnTo>
                  <a:lnTo>
                    <a:pt x="1172" y="491"/>
                  </a:lnTo>
                  <a:lnTo>
                    <a:pt x="1174" y="491"/>
                  </a:lnTo>
                  <a:lnTo>
                    <a:pt x="1174" y="491"/>
                  </a:lnTo>
                  <a:lnTo>
                    <a:pt x="1174" y="491"/>
                  </a:lnTo>
                  <a:lnTo>
                    <a:pt x="1179" y="494"/>
                  </a:lnTo>
                  <a:lnTo>
                    <a:pt x="1184" y="494"/>
                  </a:lnTo>
                  <a:lnTo>
                    <a:pt x="1188" y="494"/>
                  </a:lnTo>
                  <a:lnTo>
                    <a:pt x="1188" y="494"/>
                  </a:lnTo>
                  <a:lnTo>
                    <a:pt x="1191" y="494"/>
                  </a:lnTo>
                  <a:lnTo>
                    <a:pt x="1193" y="491"/>
                  </a:lnTo>
                  <a:lnTo>
                    <a:pt x="1195" y="491"/>
                  </a:lnTo>
                  <a:lnTo>
                    <a:pt x="1195" y="489"/>
                  </a:lnTo>
                  <a:lnTo>
                    <a:pt x="1195" y="489"/>
                  </a:lnTo>
                  <a:lnTo>
                    <a:pt x="1198" y="489"/>
                  </a:lnTo>
                  <a:lnTo>
                    <a:pt x="1198" y="489"/>
                  </a:lnTo>
                  <a:lnTo>
                    <a:pt x="1202" y="487"/>
                  </a:lnTo>
                  <a:lnTo>
                    <a:pt x="1205" y="484"/>
                  </a:lnTo>
                  <a:lnTo>
                    <a:pt x="1207" y="482"/>
                  </a:lnTo>
                  <a:lnTo>
                    <a:pt x="1212" y="477"/>
                  </a:lnTo>
                  <a:lnTo>
                    <a:pt x="1214" y="472"/>
                  </a:lnTo>
                  <a:lnTo>
                    <a:pt x="1217" y="468"/>
                  </a:lnTo>
                  <a:lnTo>
                    <a:pt x="1221" y="463"/>
                  </a:lnTo>
                  <a:lnTo>
                    <a:pt x="1226" y="458"/>
                  </a:lnTo>
                  <a:lnTo>
                    <a:pt x="1228" y="451"/>
                  </a:lnTo>
                  <a:lnTo>
                    <a:pt x="1231" y="449"/>
                  </a:lnTo>
                  <a:lnTo>
                    <a:pt x="1233" y="446"/>
                  </a:lnTo>
                  <a:lnTo>
                    <a:pt x="1238" y="442"/>
                  </a:lnTo>
                  <a:lnTo>
                    <a:pt x="1245" y="435"/>
                  </a:lnTo>
                  <a:lnTo>
                    <a:pt x="1254" y="430"/>
                  </a:lnTo>
                  <a:lnTo>
                    <a:pt x="1257" y="428"/>
                  </a:lnTo>
                  <a:lnTo>
                    <a:pt x="1257" y="425"/>
                  </a:lnTo>
                  <a:lnTo>
                    <a:pt x="1259" y="423"/>
                  </a:lnTo>
                  <a:lnTo>
                    <a:pt x="1259" y="420"/>
                  </a:lnTo>
                  <a:lnTo>
                    <a:pt x="1259" y="420"/>
                  </a:lnTo>
                  <a:lnTo>
                    <a:pt x="1259" y="420"/>
                  </a:lnTo>
                  <a:lnTo>
                    <a:pt x="1261" y="420"/>
                  </a:lnTo>
                  <a:lnTo>
                    <a:pt x="1261" y="418"/>
                  </a:lnTo>
                  <a:lnTo>
                    <a:pt x="1261" y="416"/>
                  </a:lnTo>
                  <a:lnTo>
                    <a:pt x="1261" y="416"/>
                  </a:lnTo>
                  <a:lnTo>
                    <a:pt x="1261" y="416"/>
                  </a:lnTo>
                  <a:lnTo>
                    <a:pt x="1261" y="413"/>
                  </a:lnTo>
                  <a:lnTo>
                    <a:pt x="1261" y="413"/>
                  </a:lnTo>
                  <a:lnTo>
                    <a:pt x="1261" y="413"/>
                  </a:lnTo>
                  <a:lnTo>
                    <a:pt x="1261" y="413"/>
                  </a:lnTo>
                  <a:lnTo>
                    <a:pt x="1261" y="409"/>
                  </a:lnTo>
                  <a:lnTo>
                    <a:pt x="1261" y="406"/>
                  </a:lnTo>
                  <a:lnTo>
                    <a:pt x="1259" y="399"/>
                  </a:lnTo>
                  <a:lnTo>
                    <a:pt x="1257" y="390"/>
                  </a:lnTo>
                  <a:lnTo>
                    <a:pt x="1254" y="385"/>
                  </a:lnTo>
                  <a:lnTo>
                    <a:pt x="1254" y="383"/>
                  </a:lnTo>
                  <a:lnTo>
                    <a:pt x="1252" y="378"/>
                  </a:lnTo>
                  <a:lnTo>
                    <a:pt x="1252" y="373"/>
                  </a:lnTo>
                  <a:lnTo>
                    <a:pt x="1247" y="366"/>
                  </a:lnTo>
                  <a:lnTo>
                    <a:pt x="1243" y="359"/>
                  </a:lnTo>
                  <a:lnTo>
                    <a:pt x="1240" y="354"/>
                  </a:lnTo>
                  <a:lnTo>
                    <a:pt x="1240" y="350"/>
                  </a:lnTo>
                  <a:lnTo>
                    <a:pt x="1240" y="345"/>
                  </a:lnTo>
                  <a:lnTo>
                    <a:pt x="1240" y="340"/>
                  </a:lnTo>
                  <a:lnTo>
                    <a:pt x="1243" y="331"/>
                  </a:lnTo>
                  <a:lnTo>
                    <a:pt x="1240" y="317"/>
                  </a:lnTo>
                  <a:lnTo>
                    <a:pt x="1238" y="305"/>
                  </a:lnTo>
                  <a:lnTo>
                    <a:pt x="1235" y="293"/>
                  </a:lnTo>
                  <a:lnTo>
                    <a:pt x="1231" y="281"/>
                  </a:lnTo>
                  <a:lnTo>
                    <a:pt x="1228" y="272"/>
                  </a:lnTo>
                  <a:lnTo>
                    <a:pt x="1226" y="265"/>
                  </a:lnTo>
                  <a:lnTo>
                    <a:pt x="1226" y="241"/>
                  </a:lnTo>
                  <a:lnTo>
                    <a:pt x="1226" y="222"/>
                  </a:lnTo>
                  <a:lnTo>
                    <a:pt x="1226" y="220"/>
                  </a:lnTo>
                  <a:lnTo>
                    <a:pt x="1228" y="217"/>
                  </a:lnTo>
                  <a:lnTo>
                    <a:pt x="1231" y="215"/>
                  </a:lnTo>
                  <a:lnTo>
                    <a:pt x="1233" y="215"/>
                  </a:lnTo>
                  <a:lnTo>
                    <a:pt x="1233" y="215"/>
                  </a:lnTo>
                  <a:lnTo>
                    <a:pt x="1238" y="213"/>
                  </a:lnTo>
                  <a:lnTo>
                    <a:pt x="1238" y="210"/>
                  </a:lnTo>
                  <a:lnTo>
                    <a:pt x="1240" y="210"/>
                  </a:lnTo>
                  <a:lnTo>
                    <a:pt x="1240" y="208"/>
                  </a:lnTo>
                  <a:lnTo>
                    <a:pt x="1240" y="208"/>
                  </a:lnTo>
                  <a:lnTo>
                    <a:pt x="1243" y="203"/>
                  </a:lnTo>
                  <a:lnTo>
                    <a:pt x="1245" y="198"/>
                  </a:lnTo>
                  <a:lnTo>
                    <a:pt x="1247" y="194"/>
                  </a:lnTo>
                  <a:lnTo>
                    <a:pt x="1250" y="191"/>
                  </a:lnTo>
                  <a:lnTo>
                    <a:pt x="1252" y="184"/>
                  </a:lnTo>
                  <a:lnTo>
                    <a:pt x="1254" y="179"/>
                  </a:lnTo>
                  <a:lnTo>
                    <a:pt x="1261" y="172"/>
                  </a:lnTo>
                  <a:lnTo>
                    <a:pt x="1266" y="168"/>
                  </a:lnTo>
                  <a:lnTo>
                    <a:pt x="1278" y="161"/>
                  </a:lnTo>
                  <a:lnTo>
                    <a:pt x="1287" y="156"/>
                  </a:lnTo>
                  <a:lnTo>
                    <a:pt x="1287" y="154"/>
                  </a:lnTo>
                  <a:lnTo>
                    <a:pt x="1290" y="151"/>
                  </a:lnTo>
                  <a:lnTo>
                    <a:pt x="1292" y="151"/>
                  </a:lnTo>
                  <a:lnTo>
                    <a:pt x="1292" y="149"/>
                  </a:lnTo>
                  <a:lnTo>
                    <a:pt x="1292" y="149"/>
                  </a:lnTo>
                  <a:lnTo>
                    <a:pt x="1295" y="144"/>
                  </a:lnTo>
                  <a:lnTo>
                    <a:pt x="1295" y="142"/>
                  </a:lnTo>
                  <a:lnTo>
                    <a:pt x="1292" y="135"/>
                  </a:lnTo>
                  <a:lnTo>
                    <a:pt x="1290" y="132"/>
                  </a:lnTo>
                  <a:lnTo>
                    <a:pt x="1290" y="130"/>
                  </a:lnTo>
                  <a:lnTo>
                    <a:pt x="1285" y="125"/>
                  </a:lnTo>
                  <a:lnTo>
                    <a:pt x="1285" y="123"/>
                  </a:lnTo>
                  <a:lnTo>
                    <a:pt x="1283" y="118"/>
                  </a:lnTo>
                  <a:lnTo>
                    <a:pt x="1280" y="80"/>
                  </a:lnTo>
                  <a:lnTo>
                    <a:pt x="1278" y="68"/>
                  </a:lnTo>
                  <a:lnTo>
                    <a:pt x="1276" y="59"/>
                  </a:lnTo>
                  <a:lnTo>
                    <a:pt x="1273" y="50"/>
                  </a:lnTo>
                  <a:lnTo>
                    <a:pt x="1271" y="40"/>
                  </a:lnTo>
                  <a:lnTo>
                    <a:pt x="1266" y="33"/>
                  </a:lnTo>
                  <a:lnTo>
                    <a:pt x="1259" y="26"/>
                  </a:lnTo>
                  <a:lnTo>
                    <a:pt x="1254" y="19"/>
                  </a:lnTo>
                  <a:lnTo>
                    <a:pt x="1247" y="14"/>
                  </a:lnTo>
                  <a:lnTo>
                    <a:pt x="1245" y="12"/>
                  </a:lnTo>
                  <a:lnTo>
                    <a:pt x="1243" y="9"/>
                  </a:lnTo>
                  <a:lnTo>
                    <a:pt x="1240" y="7"/>
                  </a:lnTo>
                  <a:lnTo>
                    <a:pt x="1240" y="5"/>
                  </a:lnTo>
                  <a:lnTo>
                    <a:pt x="1238" y="5"/>
                  </a:lnTo>
                  <a:lnTo>
                    <a:pt x="1238" y="2"/>
                  </a:lnTo>
                  <a:lnTo>
                    <a:pt x="1235" y="0"/>
                  </a:lnTo>
                  <a:lnTo>
                    <a:pt x="1238" y="0"/>
                  </a:lnTo>
                  <a:lnTo>
                    <a:pt x="1219" y="5"/>
                  </a:lnTo>
                  <a:lnTo>
                    <a:pt x="1212" y="7"/>
                  </a:lnTo>
                  <a:lnTo>
                    <a:pt x="1205" y="14"/>
                  </a:lnTo>
                  <a:lnTo>
                    <a:pt x="1184" y="35"/>
                  </a:lnTo>
                  <a:lnTo>
                    <a:pt x="1167" y="59"/>
                  </a:lnTo>
                  <a:lnTo>
                    <a:pt x="1162" y="66"/>
                  </a:lnTo>
                  <a:lnTo>
                    <a:pt x="1160" y="68"/>
                  </a:lnTo>
                  <a:lnTo>
                    <a:pt x="1158" y="71"/>
                  </a:lnTo>
                  <a:lnTo>
                    <a:pt x="1143" y="80"/>
                  </a:lnTo>
                  <a:lnTo>
                    <a:pt x="1132" y="90"/>
                  </a:lnTo>
                  <a:lnTo>
                    <a:pt x="1117" y="97"/>
                  </a:lnTo>
                  <a:lnTo>
                    <a:pt x="1101" y="106"/>
                  </a:lnTo>
                  <a:lnTo>
                    <a:pt x="1084" y="116"/>
                  </a:lnTo>
                  <a:lnTo>
                    <a:pt x="1068" y="125"/>
                  </a:lnTo>
                  <a:lnTo>
                    <a:pt x="1056" y="135"/>
                  </a:lnTo>
                  <a:lnTo>
                    <a:pt x="1044" y="146"/>
                  </a:lnTo>
                  <a:lnTo>
                    <a:pt x="1039" y="151"/>
                  </a:lnTo>
                  <a:lnTo>
                    <a:pt x="1037" y="154"/>
                  </a:lnTo>
                  <a:lnTo>
                    <a:pt x="1035" y="154"/>
                  </a:lnTo>
                  <a:lnTo>
                    <a:pt x="1032" y="156"/>
                  </a:lnTo>
                  <a:lnTo>
                    <a:pt x="1032" y="156"/>
                  </a:lnTo>
                  <a:lnTo>
                    <a:pt x="1025" y="161"/>
                  </a:lnTo>
                  <a:lnTo>
                    <a:pt x="1021" y="161"/>
                  </a:lnTo>
                  <a:lnTo>
                    <a:pt x="1016" y="163"/>
                  </a:lnTo>
                  <a:lnTo>
                    <a:pt x="1011" y="163"/>
                  </a:lnTo>
                  <a:lnTo>
                    <a:pt x="1006" y="165"/>
                  </a:lnTo>
                  <a:lnTo>
                    <a:pt x="1004" y="165"/>
                  </a:lnTo>
                  <a:lnTo>
                    <a:pt x="995" y="168"/>
                  </a:lnTo>
                  <a:lnTo>
                    <a:pt x="983" y="170"/>
                  </a:lnTo>
                  <a:lnTo>
                    <a:pt x="978" y="170"/>
                  </a:lnTo>
                  <a:lnTo>
                    <a:pt x="973" y="170"/>
                  </a:lnTo>
                  <a:lnTo>
                    <a:pt x="933" y="177"/>
                  </a:lnTo>
                  <a:lnTo>
                    <a:pt x="895" y="184"/>
                  </a:lnTo>
                  <a:lnTo>
                    <a:pt x="891" y="187"/>
                  </a:lnTo>
                  <a:lnTo>
                    <a:pt x="886" y="187"/>
                  </a:lnTo>
                  <a:lnTo>
                    <a:pt x="876" y="191"/>
                  </a:lnTo>
                  <a:lnTo>
                    <a:pt x="872" y="191"/>
                  </a:lnTo>
                  <a:lnTo>
                    <a:pt x="867" y="191"/>
                  </a:lnTo>
                  <a:lnTo>
                    <a:pt x="858" y="194"/>
                  </a:lnTo>
                  <a:lnTo>
                    <a:pt x="853" y="196"/>
                  </a:lnTo>
                  <a:lnTo>
                    <a:pt x="848" y="198"/>
                  </a:lnTo>
                  <a:lnTo>
                    <a:pt x="841" y="203"/>
                  </a:lnTo>
                  <a:lnTo>
                    <a:pt x="834" y="213"/>
                  </a:lnTo>
                  <a:lnTo>
                    <a:pt x="832" y="215"/>
                  </a:lnTo>
                  <a:lnTo>
                    <a:pt x="829" y="220"/>
                  </a:lnTo>
                  <a:lnTo>
                    <a:pt x="822" y="224"/>
                  </a:lnTo>
                  <a:lnTo>
                    <a:pt x="817" y="229"/>
                  </a:lnTo>
                  <a:lnTo>
                    <a:pt x="810" y="234"/>
                  </a:lnTo>
                  <a:lnTo>
                    <a:pt x="803" y="241"/>
                  </a:lnTo>
                  <a:lnTo>
                    <a:pt x="801" y="241"/>
                  </a:lnTo>
                  <a:lnTo>
                    <a:pt x="799" y="243"/>
                  </a:lnTo>
                  <a:lnTo>
                    <a:pt x="799" y="243"/>
                  </a:lnTo>
                  <a:lnTo>
                    <a:pt x="796" y="243"/>
                  </a:lnTo>
                  <a:lnTo>
                    <a:pt x="794" y="246"/>
                  </a:lnTo>
                  <a:lnTo>
                    <a:pt x="791" y="248"/>
                  </a:lnTo>
                  <a:lnTo>
                    <a:pt x="791" y="248"/>
                  </a:lnTo>
                  <a:lnTo>
                    <a:pt x="789" y="248"/>
                  </a:lnTo>
                  <a:lnTo>
                    <a:pt x="787" y="250"/>
                  </a:lnTo>
                  <a:lnTo>
                    <a:pt x="782" y="250"/>
                  </a:lnTo>
                  <a:lnTo>
                    <a:pt x="777" y="253"/>
                  </a:lnTo>
                  <a:lnTo>
                    <a:pt x="775" y="253"/>
                  </a:lnTo>
                  <a:lnTo>
                    <a:pt x="765" y="255"/>
                  </a:lnTo>
                  <a:lnTo>
                    <a:pt x="761" y="255"/>
                  </a:lnTo>
                  <a:lnTo>
                    <a:pt x="758" y="255"/>
                  </a:lnTo>
                  <a:lnTo>
                    <a:pt x="756" y="255"/>
                  </a:lnTo>
                  <a:lnTo>
                    <a:pt x="749" y="255"/>
                  </a:lnTo>
                  <a:lnTo>
                    <a:pt x="742" y="255"/>
                  </a:lnTo>
                  <a:lnTo>
                    <a:pt x="732" y="255"/>
                  </a:lnTo>
                  <a:lnTo>
                    <a:pt x="728" y="255"/>
                  </a:lnTo>
                  <a:lnTo>
                    <a:pt x="723" y="255"/>
                  </a:lnTo>
                  <a:lnTo>
                    <a:pt x="721" y="253"/>
                  </a:lnTo>
                  <a:lnTo>
                    <a:pt x="718" y="250"/>
                  </a:lnTo>
                  <a:lnTo>
                    <a:pt x="713" y="248"/>
                  </a:lnTo>
                  <a:lnTo>
                    <a:pt x="711" y="243"/>
                  </a:lnTo>
                  <a:lnTo>
                    <a:pt x="711" y="236"/>
                  </a:lnTo>
                  <a:lnTo>
                    <a:pt x="709" y="234"/>
                  </a:lnTo>
                  <a:lnTo>
                    <a:pt x="711" y="229"/>
                  </a:lnTo>
                  <a:lnTo>
                    <a:pt x="709" y="227"/>
                  </a:lnTo>
                  <a:lnTo>
                    <a:pt x="709" y="224"/>
                  </a:lnTo>
                  <a:lnTo>
                    <a:pt x="706" y="222"/>
                  </a:lnTo>
                  <a:lnTo>
                    <a:pt x="704" y="220"/>
                  </a:lnTo>
                  <a:lnTo>
                    <a:pt x="699" y="215"/>
                  </a:lnTo>
                  <a:lnTo>
                    <a:pt x="692" y="215"/>
                  </a:lnTo>
                  <a:lnTo>
                    <a:pt x="690" y="213"/>
                  </a:lnTo>
                  <a:lnTo>
                    <a:pt x="685" y="213"/>
                  </a:lnTo>
                  <a:lnTo>
                    <a:pt x="673" y="210"/>
                  </a:lnTo>
                  <a:lnTo>
                    <a:pt x="664" y="210"/>
                  </a:lnTo>
                  <a:lnTo>
                    <a:pt x="654" y="213"/>
                  </a:lnTo>
                  <a:lnTo>
                    <a:pt x="645" y="215"/>
                  </a:lnTo>
                  <a:lnTo>
                    <a:pt x="633" y="217"/>
                  </a:lnTo>
                  <a:lnTo>
                    <a:pt x="624" y="222"/>
                  </a:lnTo>
                  <a:lnTo>
                    <a:pt x="614" y="224"/>
                  </a:lnTo>
                  <a:lnTo>
                    <a:pt x="602" y="229"/>
                  </a:lnTo>
                  <a:lnTo>
                    <a:pt x="602" y="205"/>
                  </a:lnTo>
                  <a:lnTo>
                    <a:pt x="605" y="182"/>
                  </a:lnTo>
                  <a:lnTo>
                    <a:pt x="605" y="172"/>
                  </a:lnTo>
                  <a:lnTo>
                    <a:pt x="607" y="151"/>
                  </a:lnTo>
                  <a:lnTo>
                    <a:pt x="607" y="130"/>
                  </a:lnTo>
                  <a:lnTo>
                    <a:pt x="607" y="120"/>
                  </a:lnTo>
                  <a:lnTo>
                    <a:pt x="605" y="109"/>
                  </a:lnTo>
                  <a:lnTo>
                    <a:pt x="602" y="99"/>
                  </a:lnTo>
                  <a:lnTo>
                    <a:pt x="600" y="90"/>
                  </a:lnTo>
                  <a:lnTo>
                    <a:pt x="600" y="85"/>
                  </a:lnTo>
                  <a:lnTo>
                    <a:pt x="598" y="83"/>
                  </a:lnTo>
                  <a:lnTo>
                    <a:pt x="591" y="78"/>
                  </a:lnTo>
                  <a:lnTo>
                    <a:pt x="588" y="76"/>
                  </a:lnTo>
                  <a:lnTo>
                    <a:pt x="584" y="73"/>
                  </a:lnTo>
                  <a:lnTo>
                    <a:pt x="579" y="73"/>
                  </a:lnTo>
                  <a:lnTo>
                    <a:pt x="574" y="73"/>
                  </a:lnTo>
                  <a:lnTo>
                    <a:pt x="569" y="73"/>
                  </a:lnTo>
                  <a:lnTo>
                    <a:pt x="567" y="71"/>
                  </a:lnTo>
                  <a:lnTo>
                    <a:pt x="567" y="71"/>
                  </a:lnTo>
                  <a:lnTo>
                    <a:pt x="562" y="71"/>
                  </a:lnTo>
                  <a:lnTo>
                    <a:pt x="560" y="71"/>
                  </a:lnTo>
                  <a:lnTo>
                    <a:pt x="560" y="71"/>
                  </a:lnTo>
                  <a:lnTo>
                    <a:pt x="536" y="64"/>
                  </a:lnTo>
                  <a:lnTo>
                    <a:pt x="513" y="57"/>
                  </a:lnTo>
                  <a:lnTo>
                    <a:pt x="508" y="54"/>
                  </a:lnTo>
                  <a:lnTo>
                    <a:pt x="503" y="52"/>
                  </a:lnTo>
                  <a:lnTo>
                    <a:pt x="501" y="50"/>
                  </a:lnTo>
                  <a:lnTo>
                    <a:pt x="491" y="40"/>
                  </a:lnTo>
                  <a:lnTo>
                    <a:pt x="482" y="33"/>
                  </a:lnTo>
                  <a:lnTo>
                    <a:pt x="475" y="26"/>
                  </a:lnTo>
                  <a:lnTo>
                    <a:pt x="470" y="21"/>
                  </a:lnTo>
                  <a:lnTo>
                    <a:pt x="463" y="14"/>
                  </a:lnTo>
                  <a:lnTo>
                    <a:pt x="456" y="9"/>
                  </a:lnTo>
                  <a:lnTo>
                    <a:pt x="449" y="7"/>
                  </a:lnTo>
                  <a:lnTo>
                    <a:pt x="439" y="5"/>
                  </a:lnTo>
                  <a:lnTo>
                    <a:pt x="432" y="2"/>
                  </a:lnTo>
                  <a:lnTo>
                    <a:pt x="423" y="0"/>
                  </a:lnTo>
                  <a:lnTo>
                    <a:pt x="414" y="0"/>
                  </a:lnTo>
                  <a:lnTo>
                    <a:pt x="359" y="0"/>
                  </a:lnTo>
                  <a:lnTo>
                    <a:pt x="333" y="2"/>
                  </a:lnTo>
                  <a:lnTo>
                    <a:pt x="307" y="5"/>
                  </a:lnTo>
                  <a:lnTo>
                    <a:pt x="300" y="7"/>
                  </a:lnTo>
                  <a:lnTo>
                    <a:pt x="293" y="9"/>
                  </a:lnTo>
                  <a:lnTo>
                    <a:pt x="293" y="9"/>
                  </a:lnTo>
                  <a:close/>
                </a:path>
              </a:pathLst>
            </a:custGeom>
            <a:solidFill>
              <a:schemeClr val="bg2"/>
            </a:solidFill>
            <a:ln w="9525">
              <a:solidFill>
                <a:schemeClr val="bg1"/>
              </a:solidFill>
              <a:round/>
              <a:headEnd/>
              <a:tailEnd/>
            </a:ln>
          </p:spPr>
          <p:txBody>
            <a:bodyPr/>
            <a:lstStyle/>
            <a:p>
              <a:pPr>
                <a:defRPr/>
              </a:pPr>
              <a:endParaRPr lang="en-US" dirty="0">
                <a:solidFill>
                  <a:schemeClr val="bg1"/>
                </a:solidFill>
              </a:endParaRPr>
            </a:p>
          </p:txBody>
        </p:sp>
        <p:sp>
          <p:nvSpPr>
            <p:cNvPr id="94" name="Freeform 149">
              <a:extLst>
                <a:ext uri="{FF2B5EF4-FFF2-40B4-BE49-F238E27FC236}">
                  <a16:creationId xmlns:a16="http://schemas.microsoft.com/office/drawing/2014/main" id="{80F2F73C-5AA9-4B93-AE5F-0D2EE940CDA1}"/>
                </a:ext>
              </a:extLst>
            </p:cNvPr>
            <p:cNvSpPr>
              <a:spLocks/>
            </p:cNvSpPr>
            <p:nvPr/>
          </p:nvSpPr>
          <p:spPr bwMode="auto">
            <a:xfrm>
              <a:off x="9747740" y="7067503"/>
              <a:ext cx="1083275" cy="753435"/>
            </a:xfrm>
            <a:custGeom>
              <a:avLst/>
              <a:gdLst/>
              <a:ahLst/>
              <a:cxnLst>
                <a:cxn ang="0">
                  <a:pos x="846" y="35"/>
                </a:cxn>
                <a:cxn ang="0">
                  <a:pos x="737" y="120"/>
                </a:cxn>
                <a:cxn ang="0">
                  <a:pos x="693" y="163"/>
                </a:cxn>
                <a:cxn ang="0">
                  <a:pos x="563" y="127"/>
                </a:cxn>
                <a:cxn ang="0">
                  <a:pos x="577" y="2"/>
                </a:cxn>
                <a:cxn ang="0">
                  <a:pos x="445" y="33"/>
                </a:cxn>
                <a:cxn ang="0">
                  <a:pos x="411" y="61"/>
                </a:cxn>
                <a:cxn ang="0">
                  <a:pos x="411" y="139"/>
                </a:cxn>
                <a:cxn ang="0">
                  <a:pos x="423" y="224"/>
                </a:cxn>
                <a:cxn ang="0">
                  <a:pos x="409" y="245"/>
                </a:cxn>
                <a:cxn ang="0">
                  <a:pos x="369" y="245"/>
                </a:cxn>
                <a:cxn ang="0">
                  <a:pos x="265" y="179"/>
                </a:cxn>
                <a:cxn ang="0">
                  <a:pos x="234" y="205"/>
                </a:cxn>
                <a:cxn ang="0">
                  <a:pos x="282" y="335"/>
                </a:cxn>
                <a:cxn ang="0">
                  <a:pos x="227" y="399"/>
                </a:cxn>
                <a:cxn ang="0">
                  <a:pos x="225" y="496"/>
                </a:cxn>
                <a:cxn ang="0">
                  <a:pos x="248" y="600"/>
                </a:cxn>
                <a:cxn ang="0">
                  <a:pos x="241" y="621"/>
                </a:cxn>
                <a:cxn ang="0">
                  <a:pos x="182" y="680"/>
                </a:cxn>
                <a:cxn ang="0">
                  <a:pos x="114" y="678"/>
                </a:cxn>
                <a:cxn ang="0">
                  <a:pos x="8" y="722"/>
                </a:cxn>
                <a:cxn ang="0">
                  <a:pos x="38" y="836"/>
                </a:cxn>
                <a:cxn ang="0">
                  <a:pos x="154" y="852"/>
                </a:cxn>
                <a:cxn ang="0">
                  <a:pos x="232" y="904"/>
                </a:cxn>
                <a:cxn ang="0">
                  <a:pos x="277" y="949"/>
                </a:cxn>
                <a:cxn ang="0">
                  <a:pos x="308" y="994"/>
                </a:cxn>
                <a:cxn ang="0">
                  <a:pos x="350" y="963"/>
                </a:cxn>
                <a:cxn ang="0">
                  <a:pos x="419" y="987"/>
                </a:cxn>
                <a:cxn ang="0">
                  <a:pos x="435" y="994"/>
                </a:cxn>
                <a:cxn ang="0">
                  <a:pos x="508" y="987"/>
                </a:cxn>
                <a:cxn ang="0">
                  <a:pos x="643" y="1004"/>
                </a:cxn>
                <a:cxn ang="0">
                  <a:pos x="704" y="982"/>
                </a:cxn>
                <a:cxn ang="0">
                  <a:pos x="749" y="999"/>
                </a:cxn>
                <a:cxn ang="0">
                  <a:pos x="744" y="1011"/>
                </a:cxn>
                <a:cxn ang="0">
                  <a:pos x="808" y="1041"/>
                </a:cxn>
                <a:cxn ang="0">
                  <a:pos x="948" y="985"/>
                </a:cxn>
                <a:cxn ang="0">
                  <a:pos x="997" y="1006"/>
                </a:cxn>
                <a:cxn ang="0">
                  <a:pos x="1070" y="937"/>
                </a:cxn>
                <a:cxn ang="0">
                  <a:pos x="1146" y="914"/>
                </a:cxn>
                <a:cxn ang="0">
                  <a:pos x="1224" y="886"/>
                </a:cxn>
                <a:cxn ang="0">
                  <a:pos x="1269" y="857"/>
                </a:cxn>
                <a:cxn ang="0">
                  <a:pos x="1314" y="857"/>
                </a:cxn>
                <a:cxn ang="0">
                  <a:pos x="1361" y="805"/>
                </a:cxn>
                <a:cxn ang="0">
                  <a:pos x="1321" y="715"/>
                </a:cxn>
                <a:cxn ang="0">
                  <a:pos x="1349" y="593"/>
                </a:cxn>
                <a:cxn ang="0">
                  <a:pos x="1363" y="522"/>
                </a:cxn>
                <a:cxn ang="0">
                  <a:pos x="1250" y="491"/>
                </a:cxn>
                <a:cxn ang="0">
                  <a:pos x="1274" y="404"/>
                </a:cxn>
                <a:cxn ang="0">
                  <a:pos x="1215" y="302"/>
                </a:cxn>
                <a:cxn ang="0">
                  <a:pos x="1266" y="245"/>
                </a:cxn>
                <a:cxn ang="0">
                  <a:pos x="1205" y="163"/>
                </a:cxn>
                <a:cxn ang="0">
                  <a:pos x="1181" y="120"/>
                </a:cxn>
                <a:cxn ang="0">
                  <a:pos x="1146" y="189"/>
                </a:cxn>
                <a:cxn ang="0">
                  <a:pos x="1113" y="219"/>
                </a:cxn>
                <a:cxn ang="0">
                  <a:pos x="1073" y="182"/>
                </a:cxn>
                <a:cxn ang="0">
                  <a:pos x="1035" y="215"/>
                </a:cxn>
                <a:cxn ang="0">
                  <a:pos x="1009" y="255"/>
                </a:cxn>
                <a:cxn ang="0">
                  <a:pos x="933" y="229"/>
                </a:cxn>
                <a:cxn ang="0">
                  <a:pos x="912" y="186"/>
                </a:cxn>
                <a:cxn ang="0">
                  <a:pos x="943" y="134"/>
                </a:cxn>
                <a:cxn ang="0">
                  <a:pos x="926" y="75"/>
                </a:cxn>
              </a:cxnLst>
              <a:rect l="0" t="0" r="r" b="b"/>
              <a:pathLst>
                <a:path w="1373" h="1044">
                  <a:moveTo>
                    <a:pt x="926" y="70"/>
                  </a:moveTo>
                  <a:lnTo>
                    <a:pt x="926" y="63"/>
                  </a:lnTo>
                  <a:lnTo>
                    <a:pt x="926" y="56"/>
                  </a:lnTo>
                  <a:lnTo>
                    <a:pt x="924" y="49"/>
                  </a:lnTo>
                  <a:lnTo>
                    <a:pt x="922" y="42"/>
                  </a:lnTo>
                  <a:lnTo>
                    <a:pt x="917" y="37"/>
                  </a:lnTo>
                  <a:lnTo>
                    <a:pt x="912" y="33"/>
                  </a:lnTo>
                  <a:lnTo>
                    <a:pt x="907" y="30"/>
                  </a:lnTo>
                  <a:lnTo>
                    <a:pt x="900" y="28"/>
                  </a:lnTo>
                  <a:lnTo>
                    <a:pt x="891" y="26"/>
                  </a:lnTo>
                  <a:lnTo>
                    <a:pt x="881" y="23"/>
                  </a:lnTo>
                  <a:lnTo>
                    <a:pt x="874" y="23"/>
                  </a:lnTo>
                  <a:lnTo>
                    <a:pt x="865" y="23"/>
                  </a:lnTo>
                  <a:lnTo>
                    <a:pt x="858" y="28"/>
                  </a:lnTo>
                  <a:lnTo>
                    <a:pt x="853" y="30"/>
                  </a:lnTo>
                  <a:lnTo>
                    <a:pt x="846" y="35"/>
                  </a:lnTo>
                  <a:lnTo>
                    <a:pt x="841" y="42"/>
                  </a:lnTo>
                  <a:lnTo>
                    <a:pt x="839" y="52"/>
                  </a:lnTo>
                  <a:lnTo>
                    <a:pt x="834" y="56"/>
                  </a:lnTo>
                  <a:lnTo>
                    <a:pt x="830" y="61"/>
                  </a:lnTo>
                  <a:lnTo>
                    <a:pt x="825" y="66"/>
                  </a:lnTo>
                  <a:lnTo>
                    <a:pt x="822" y="66"/>
                  </a:lnTo>
                  <a:lnTo>
                    <a:pt x="820" y="68"/>
                  </a:lnTo>
                  <a:lnTo>
                    <a:pt x="808" y="73"/>
                  </a:lnTo>
                  <a:lnTo>
                    <a:pt x="799" y="78"/>
                  </a:lnTo>
                  <a:lnTo>
                    <a:pt x="789" y="80"/>
                  </a:lnTo>
                  <a:lnTo>
                    <a:pt x="775" y="89"/>
                  </a:lnTo>
                  <a:lnTo>
                    <a:pt x="761" y="99"/>
                  </a:lnTo>
                  <a:lnTo>
                    <a:pt x="754" y="106"/>
                  </a:lnTo>
                  <a:lnTo>
                    <a:pt x="749" y="111"/>
                  </a:lnTo>
                  <a:lnTo>
                    <a:pt x="744" y="115"/>
                  </a:lnTo>
                  <a:lnTo>
                    <a:pt x="737" y="120"/>
                  </a:lnTo>
                  <a:lnTo>
                    <a:pt x="730" y="125"/>
                  </a:lnTo>
                  <a:lnTo>
                    <a:pt x="726" y="132"/>
                  </a:lnTo>
                  <a:lnTo>
                    <a:pt x="721" y="139"/>
                  </a:lnTo>
                  <a:lnTo>
                    <a:pt x="719" y="146"/>
                  </a:lnTo>
                  <a:lnTo>
                    <a:pt x="719" y="146"/>
                  </a:lnTo>
                  <a:lnTo>
                    <a:pt x="716" y="146"/>
                  </a:lnTo>
                  <a:lnTo>
                    <a:pt x="716" y="148"/>
                  </a:lnTo>
                  <a:lnTo>
                    <a:pt x="716" y="148"/>
                  </a:lnTo>
                  <a:lnTo>
                    <a:pt x="716" y="151"/>
                  </a:lnTo>
                  <a:lnTo>
                    <a:pt x="714" y="153"/>
                  </a:lnTo>
                  <a:lnTo>
                    <a:pt x="714" y="153"/>
                  </a:lnTo>
                  <a:lnTo>
                    <a:pt x="711" y="156"/>
                  </a:lnTo>
                  <a:lnTo>
                    <a:pt x="707" y="158"/>
                  </a:lnTo>
                  <a:lnTo>
                    <a:pt x="702" y="160"/>
                  </a:lnTo>
                  <a:lnTo>
                    <a:pt x="697" y="163"/>
                  </a:lnTo>
                  <a:lnTo>
                    <a:pt x="693" y="163"/>
                  </a:lnTo>
                  <a:lnTo>
                    <a:pt x="688" y="163"/>
                  </a:lnTo>
                  <a:lnTo>
                    <a:pt x="681" y="163"/>
                  </a:lnTo>
                  <a:lnTo>
                    <a:pt x="674" y="163"/>
                  </a:lnTo>
                  <a:lnTo>
                    <a:pt x="671" y="163"/>
                  </a:lnTo>
                  <a:lnTo>
                    <a:pt x="667" y="163"/>
                  </a:lnTo>
                  <a:lnTo>
                    <a:pt x="624" y="156"/>
                  </a:lnTo>
                  <a:lnTo>
                    <a:pt x="584" y="151"/>
                  </a:lnTo>
                  <a:lnTo>
                    <a:pt x="579" y="148"/>
                  </a:lnTo>
                  <a:lnTo>
                    <a:pt x="577" y="148"/>
                  </a:lnTo>
                  <a:lnTo>
                    <a:pt x="572" y="146"/>
                  </a:lnTo>
                  <a:lnTo>
                    <a:pt x="567" y="144"/>
                  </a:lnTo>
                  <a:lnTo>
                    <a:pt x="565" y="141"/>
                  </a:lnTo>
                  <a:lnTo>
                    <a:pt x="563" y="139"/>
                  </a:lnTo>
                  <a:lnTo>
                    <a:pt x="563" y="137"/>
                  </a:lnTo>
                  <a:lnTo>
                    <a:pt x="563" y="132"/>
                  </a:lnTo>
                  <a:lnTo>
                    <a:pt x="563" y="127"/>
                  </a:lnTo>
                  <a:lnTo>
                    <a:pt x="563" y="122"/>
                  </a:lnTo>
                  <a:lnTo>
                    <a:pt x="565" y="120"/>
                  </a:lnTo>
                  <a:lnTo>
                    <a:pt x="567" y="113"/>
                  </a:lnTo>
                  <a:lnTo>
                    <a:pt x="572" y="106"/>
                  </a:lnTo>
                  <a:lnTo>
                    <a:pt x="577" y="99"/>
                  </a:lnTo>
                  <a:lnTo>
                    <a:pt x="579" y="89"/>
                  </a:lnTo>
                  <a:lnTo>
                    <a:pt x="582" y="82"/>
                  </a:lnTo>
                  <a:lnTo>
                    <a:pt x="584" y="75"/>
                  </a:lnTo>
                  <a:lnTo>
                    <a:pt x="586" y="66"/>
                  </a:lnTo>
                  <a:lnTo>
                    <a:pt x="586" y="59"/>
                  </a:lnTo>
                  <a:lnTo>
                    <a:pt x="589" y="49"/>
                  </a:lnTo>
                  <a:lnTo>
                    <a:pt x="589" y="37"/>
                  </a:lnTo>
                  <a:lnTo>
                    <a:pt x="586" y="26"/>
                  </a:lnTo>
                  <a:lnTo>
                    <a:pt x="584" y="14"/>
                  </a:lnTo>
                  <a:lnTo>
                    <a:pt x="579" y="4"/>
                  </a:lnTo>
                  <a:lnTo>
                    <a:pt x="577" y="2"/>
                  </a:lnTo>
                  <a:lnTo>
                    <a:pt x="574" y="2"/>
                  </a:lnTo>
                  <a:lnTo>
                    <a:pt x="570" y="0"/>
                  </a:lnTo>
                  <a:lnTo>
                    <a:pt x="534" y="2"/>
                  </a:lnTo>
                  <a:lnTo>
                    <a:pt x="518" y="4"/>
                  </a:lnTo>
                  <a:lnTo>
                    <a:pt x="501" y="7"/>
                  </a:lnTo>
                  <a:lnTo>
                    <a:pt x="494" y="9"/>
                  </a:lnTo>
                  <a:lnTo>
                    <a:pt x="489" y="11"/>
                  </a:lnTo>
                  <a:lnTo>
                    <a:pt x="485" y="14"/>
                  </a:lnTo>
                  <a:lnTo>
                    <a:pt x="482" y="16"/>
                  </a:lnTo>
                  <a:lnTo>
                    <a:pt x="480" y="19"/>
                  </a:lnTo>
                  <a:lnTo>
                    <a:pt x="463" y="26"/>
                  </a:lnTo>
                  <a:lnTo>
                    <a:pt x="459" y="28"/>
                  </a:lnTo>
                  <a:lnTo>
                    <a:pt x="456" y="28"/>
                  </a:lnTo>
                  <a:lnTo>
                    <a:pt x="454" y="30"/>
                  </a:lnTo>
                  <a:lnTo>
                    <a:pt x="452" y="30"/>
                  </a:lnTo>
                  <a:lnTo>
                    <a:pt x="445" y="33"/>
                  </a:lnTo>
                  <a:lnTo>
                    <a:pt x="440" y="35"/>
                  </a:lnTo>
                  <a:lnTo>
                    <a:pt x="435" y="37"/>
                  </a:lnTo>
                  <a:lnTo>
                    <a:pt x="433" y="40"/>
                  </a:lnTo>
                  <a:lnTo>
                    <a:pt x="430" y="40"/>
                  </a:lnTo>
                  <a:lnTo>
                    <a:pt x="428" y="42"/>
                  </a:lnTo>
                  <a:lnTo>
                    <a:pt x="426" y="42"/>
                  </a:lnTo>
                  <a:lnTo>
                    <a:pt x="426" y="42"/>
                  </a:lnTo>
                  <a:lnTo>
                    <a:pt x="426" y="42"/>
                  </a:lnTo>
                  <a:lnTo>
                    <a:pt x="426" y="42"/>
                  </a:lnTo>
                  <a:lnTo>
                    <a:pt x="423" y="42"/>
                  </a:lnTo>
                  <a:lnTo>
                    <a:pt x="416" y="42"/>
                  </a:lnTo>
                  <a:lnTo>
                    <a:pt x="414" y="44"/>
                  </a:lnTo>
                  <a:lnTo>
                    <a:pt x="411" y="49"/>
                  </a:lnTo>
                  <a:lnTo>
                    <a:pt x="411" y="54"/>
                  </a:lnTo>
                  <a:lnTo>
                    <a:pt x="411" y="56"/>
                  </a:lnTo>
                  <a:lnTo>
                    <a:pt x="411" y="61"/>
                  </a:lnTo>
                  <a:lnTo>
                    <a:pt x="409" y="63"/>
                  </a:lnTo>
                  <a:lnTo>
                    <a:pt x="404" y="68"/>
                  </a:lnTo>
                  <a:lnTo>
                    <a:pt x="402" y="75"/>
                  </a:lnTo>
                  <a:lnTo>
                    <a:pt x="400" y="80"/>
                  </a:lnTo>
                  <a:lnTo>
                    <a:pt x="397" y="85"/>
                  </a:lnTo>
                  <a:lnTo>
                    <a:pt x="395" y="94"/>
                  </a:lnTo>
                  <a:lnTo>
                    <a:pt x="393" y="99"/>
                  </a:lnTo>
                  <a:lnTo>
                    <a:pt x="393" y="104"/>
                  </a:lnTo>
                  <a:lnTo>
                    <a:pt x="393" y="108"/>
                  </a:lnTo>
                  <a:lnTo>
                    <a:pt x="395" y="113"/>
                  </a:lnTo>
                  <a:lnTo>
                    <a:pt x="395" y="118"/>
                  </a:lnTo>
                  <a:lnTo>
                    <a:pt x="397" y="122"/>
                  </a:lnTo>
                  <a:lnTo>
                    <a:pt x="402" y="130"/>
                  </a:lnTo>
                  <a:lnTo>
                    <a:pt x="407" y="134"/>
                  </a:lnTo>
                  <a:lnTo>
                    <a:pt x="409" y="139"/>
                  </a:lnTo>
                  <a:lnTo>
                    <a:pt x="411" y="139"/>
                  </a:lnTo>
                  <a:lnTo>
                    <a:pt x="411" y="141"/>
                  </a:lnTo>
                  <a:lnTo>
                    <a:pt x="409" y="144"/>
                  </a:lnTo>
                  <a:lnTo>
                    <a:pt x="409" y="148"/>
                  </a:lnTo>
                  <a:lnTo>
                    <a:pt x="407" y="151"/>
                  </a:lnTo>
                  <a:lnTo>
                    <a:pt x="404" y="156"/>
                  </a:lnTo>
                  <a:lnTo>
                    <a:pt x="402" y="165"/>
                  </a:lnTo>
                  <a:lnTo>
                    <a:pt x="402" y="172"/>
                  </a:lnTo>
                  <a:lnTo>
                    <a:pt x="402" y="182"/>
                  </a:lnTo>
                  <a:lnTo>
                    <a:pt x="404" y="189"/>
                  </a:lnTo>
                  <a:lnTo>
                    <a:pt x="407" y="198"/>
                  </a:lnTo>
                  <a:lnTo>
                    <a:pt x="409" y="200"/>
                  </a:lnTo>
                  <a:lnTo>
                    <a:pt x="411" y="205"/>
                  </a:lnTo>
                  <a:lnTo>
                    <a:pt x="419" y="215"/>
                  </a:lnTo>
                  <a:lnTo>
                    <a:pt x="421" y="219"/>
                  </a:lnTo>
                  <a:lnTo>
                    <a:pt x="421" y="222"/>
                  </a:lnTo>
                  <a:lnTo>
                    <a:pt x="423" y="224"/>
                  </a:lnTo>
                  <a:lnTo>
                    <a:pt x="421" y="229"/>
                  </a:lnTo>
                  <a:lnTo>
                    <a:pt x="421" y="229"/>
                  </a:lnTo>
                  <a:lnTo>
                    <a:pt x="421" y="229"/>
                  </a:lnTo>
                  <a:lnTo>
                    <a:pt x="421" y="229"/>
                  </a:lnTo>
                  <a:lnTo>
                    <a:pt x="421" y="231"/>
                  </a:lnTo>
                  <a:lnTo>
                    <a:pt x="421" y="233"/>
                  </a:lnTo>
                  <a:lnTo>
                    <a:pt x="419" y="236"/>
                  </a:lnTo>
                  <a:lnTo>
                    <a:pt x="419" y="238"/>
                  </a:lnTo>
                  <a:lnTo>
                    <a:pt x="416" y="241"/>
                  </a:lnTo>
                  <a:lnTo>
                    <a:pt x="416" y="241"/>
                  </a:lnTo>
                  <a:lnTo>
                    <a:pt x="416" y="241"/>
                  </a:lnTo>
                  <a:lnTo>
                    <a:pt x="416" y="241"/>
                  </a:lnTo>
                  <a:lnTo>
                    <a:pt x="414" y="243"/>
                  </a:lnTo>
                  <a:lnTo>
                    <a:pt x="414" y="245"/>
                  </a:lnTo>
                  <a:lnTo>
                    <a:pt x="409" y="245"/>
                  </a:lnTo>
                  <a:lnTo>
                    <a:pt x="409" y="245"/>
                  </a:lnTo>
                  <a:lnTo>
                    <a:pt x="409" y="245"/>
                  </a:lnTo>
                  <a:lnTo>
                    <a:pt x="409" y="245"/>
                  </a:lnTo>
                  <a:lnTo>
                    <a:pt x="407" y="248"/>
                  </a:lnTo>
                  <a:lnTo>
                    <a:pt x="407" y="248"/>
                  </a:lnTo>
                  <a:lnTo>
                    <a:pt x="404" y="248"/>
                  </a:lnTo>
                  <a:lnTo>
                    <a:pt x="404" y="248"/>
                  </a:lnTo>
                  <a:lnTo>
                    <a:pt x="404" y="248"/>
                  </a:lnTo>
                  <a:lnTo>
                    <a:pt x="402" y="248"/>
                  </a:lnTo>
                  <a:lnTo>
                    <a:pt x="397" y="248"/>
                  </a:lnTo>
                  <a:lnTo>
                    <a:pt x="395" y="248"/>
                  </a:lnTo>
                  <a:lnTo>
                    <a:pt x="395" y="248"/>
                  </a:lnTo>
                  <a:lnTo>
                    <a:pt x="395" y="248"/>
                  </a:lnTo>
                  <a:lnTo>
                    <a:pt x="395" y="250"/>
                  </a:lnTo>
                  <a:lnTo>
                    <a:pt x="390" y="248"/>
                  </a:lnTo>
                  <a:lnTo>
                    <a:pt x="388" y="248"/>
                  </a:lnTo>
                  <a:lnTo>
                    <a:pt x="369" y="245"/>
                  </a:lnTo>
                  <a:lnTo>
                    <a:pt x="355" y="241"/>
                  </a:lnTo>
                  <a:lnTo>
                    <a:pt x="350" y="241"/>
                  </a:lnTo>
                  <a:lnTo>
                    <a:pt x="345" y="238"/>
                  </a:lnTo>
                  <a:lnTo>
                    <a:pt x="341" y="236"/>
                  </a:lnTo>
                  <a:lnTo>
                    <a:pt x="338" y="233"/>
                  </a:lnTo>
                  <a:lnTo>
                    <a:pt x="326" y="222"/>
                  </a:lnTo>
                  <a:lnTo>
                    <a:pt x="322" y="215"/>
                  </a:lnTo>
                  <a:lnTo>
                    <a:pt x="319" y="210"/>
                  </a:lnTo>
                  <a:lnTo>
                    <a:pt x="315" y="203"/>
                  </a:lnTo>
                  <a:lnTo>
                    <a:pt x="312" y="196"/>
                  </a:lnTo>
                  <a:lnTo>
                    <a:pt x="308" y="184"/>
                  </a:lnTo>
                  <a:lnTo>
                    <a:pt x="305" y="179"/>
                  </a:lnTo>
                  <a:lnTo>
                    <a:pt x="303" y="179"/>
                  </a:lnTo>
                  <a:lnTo>
                    <a:pt x="291" y="177"/>
                  </a:lnTo>
                  <a:lnTo>
                    <a:pt x="277" y="179"/>
                  </a:lnTo>
                  <a:lnTo>
                    <a:pt x="265" y="179"/>
                  </a:lnTo>
                  <a:lnTo>
                    <a:pt x="256" y="184"/>
                  </a:lnTo>
                  <a:lnTo>
                    <a:pt x="241" y="189"/>
                  </a:lnTo>
                  <a:lnTo>
                    <a:pt x="241" y="191"/>
                  </a:lnTo>
                  <a:lnTo>
                    <a:pt x="244" y="191"/>
                  </a:lnTo>
                  <a:lnTo>
                    <a:pt x="248" y="191"/>
                  </a:lnTo>
                  <a:lnTo>
                    <a:pt x="248" y="193"/>
                  </a:lnTo>
                  <a:lnTo>
                    <a:pt x="248" y="193"/>
                  </a:lnTo>
                  <a:lnTo>
                    <a:pt x="246" y="196"/>
                  </a:lnTo>
                  <a:lnTo>
                    <a:pt x="244" y="198"/>
                  </a:lnTo>
                  <a:lnTo>
                    <a:pt x="244" y="198"/>
                  </a:lnTo>
                  <a:lnTo>
                    <a:pt x="244" y="198"/>
                  </a:lnTo>
                  <a:lnTo>
                    <a:pt x="244" y="198"/>
                  </a:lnTo>
                  <a:lnTo>
                    <a:pt x="241" y="198"/>
                  </a:lnTo>
                  <a:lnTo>
                    <a:pt x="241" y="200"/>
                  </a:lnTo>
                  <a:lnTo>
                    <a:pt x="237" y="200"/>
                  </a:lnTo>
                  <a:lnTo>
                    <a:pt x="234" y="205"/>
                  </a:lnTo>
                  <a:lnTo>
                    <a:pt x="241" y="210"/>
                  </a:lnTo>
                  <a:lnTo>
                    <a:pt x="246" y="217"/>
                  </a:lnTo>
                  <a:lnTo>
                    <a:pt x="253" y="224"/>
                  </a:lnTo>
                  <a:lnTo>
                    <a:pt x="258" y="231"/>
                  </a:lnTo>
                  <a:lnTo>
                    <a:pt x="260" y="241"/>
                  </a:lnTo>
                  <a:lnTo>
                    <a:pt x="263" y="250"/>
                  </a:lnTo>
                  <a:lnTo>
                    <a:pt x="265" y="259"/>
                  </a:lnTo>
                  <a:lnTo>
                    <a:pt x="267" y="271"/>
                  </a:lnTo>
                  <a:lnTo>
                    <a:pt x="270" y="309"/>
                  </a:lnTo>
                  <a:lnTo>
                    <a:pt x="272" y="314"/>
                  </a:lnTo>
                  <a:lnTo>
                    <a:pt x="272" y="316"/>
                  </a:lnTo>
                  <a:lnTo>
                    <a:pt x="277" y="321"/>
                  </a:lnTo>
                  <a:lnTo>
                    <a:pt x="277" y="323"/>
                  </a:lnTo>
                  <a:lnTo>
                    <a:pt x="279" y="326"/>
                  </a:lnTo>
                  <a:lnTo>
                    <a:pt x="282" y="333"/>
                  </a:lnTo>
                  <a:lnTo>
                    <a:pt x="282" y="335"/>
                  </a:lnTo>
                  <a:lnTo>
                    <a:pt x="279" y="340"/>
                  </a:lnTo>
                  <a:lnTo>
                    <a:pt x="279" y="340"/>
                  </a:lnTo>
                  <a:lnTo>
                    <a:pt x="279" y="342"/>
                  </a:lnTo>
                  <a:lnTo>
                    <a:pt x="277" y="342"/>
                  </a:lnTo>
                  <a:lnTo>
                    <a:pt x="274" y="345"/>
                  </a:lnTo>
                  <a:lnTo>
                    <a:pt x="274" y="347"/>
                  </a:lnTo>
                  <a:lnTo>
                    <a:pt x="265" y="352"/>
                  </a:lnTo>
                  <a:lnTo>
                    <a:pt x="253" y="359"/>
                  </a:lnTo>
                  <a:lnTo>
                    <a:pt x="248" y="363"/>
                  </a:lnTo>
                  <a:lnTo>
                    <a:pt x="241" y="370"/>
                  </a:lnTo>
                  <a:lnTo>
                    <a:pt x="239" y="375"/>
                  </a:lnTo>
                  <a:lnTo>
                    <a:pt x="237" y="382"/>
                  </a:lnTo>
                  <a:lnTo>
                    <a:pt x="234" y="385"/>
                  </a:lnTo>
                  <a:lnTo>
                    <a:pt x="232" y="389"/>
                  </a:lnTo>
                  <a:lnTo>
                    <a:pt x="230" y="394"/>
                  </a:lnTo>
                  <a:lnTo>
                    <a:pt x="227" y="399"/>
                  </a:lnTo>
                  <a:lnTo>
                    <a:pt x="227" y="399"/>
                  </a:lnTo>
                  <a:lnTo>
                    <a:pt x="227" y="401"/>
                  </a:lnTo>
                  <a:lnTo>
                    <a:pt x="225" y="401"/>
                  </a:lnTo>
                  <a:lnTo>
                    <a:pt x="225" y="404"/>
                  </a:lnTo>
                  <a:lnTo>
                    <a:pt x="220" y="406"/>
                  </a:lnTo>
                  <a:lnTo>
                    <a:pt x="220" y="406"/>
                  </a:lnTo>
                  <a:lnTo>
                    <a:pt x="218" y="406"/>
                  </a:lnTo>
                  <a:lnTo>
                    <a:pt x="215" y="408"/>
                  </a:lnTo>
                  <a:lnTo>
                    <a:pt x="213" y="411"/>
                  </a:lnTo>
                  <a:lnTo>
                    <a:pt x="213" y="413"/>
                  </a:lnTo>
                  <a:lnTo>
                    <a:pt x="213" y="432"/>
                  </a:lnTo>
                  <a:lnTo>
                    <a:pt x="213" y="456"/>
                  </a:lnTo>
                  <a:lnTo>
                    <a:pt x="215" y="463"/>
                  </a:lnTo>
                  <a:lnTo>
                    <a:pt x="218" y="472"/>
                  </a:lnTo>
                  <a:lnTo>
                    <a:pt x="222" y="484"/>
                  </a:lnTo>
                  <a:lnTo>
                    <a:pt x="225" y="496"/>
                  </a:lnTo>
                  <a:lnTo>
                    <a:pt x="227" y="508"/>
                  </a:lnTo>
                  <a:lnTo>
                    <a:pt x="230" y="522"/>
                  </a:lnTo>
                  <a:lnTo>
                    <a:pt x="227" y="531"/>
                  </a:lnTo>
                  <a:lnTo>
                    <a:pt x="227" y="536"/>
                  </a:lnTo>
                  <a:lnTo>
                    <a:pt x="227" y="541"/>
                  </a:lnTo>
                  <a:lnTo>
                    <a:pt x="227" y="545"/>
                  </a:lnTo>
                  <a:lnTo>
                    <a:pt x="230" y="550"/>
                  </a:lnTo>
                  <a:lnTo>
                    <a:pt x="234" y="557"/>
                  </a:lnTo>
                  <a:lnTo>
                    <a:pt x="239" y="564"/>
                  </a:lnTo>
                  <a:lnTo>
                    <a:pt x="239" y="569"/>
                  </a:lnTo>
                  <a:lnTo>
                    <a:pt x="241" y="574"/>
                  </a:lnTo>
                  <a:lnTo>
                    <a:pt x="241" y="576"/>
                  </a:lnTo>
                  <a:lnTo>
                    <a:pt x="244" y="581"/>
                  </a:lnTo>
                  <a:lnTo>
                    <a:pt x="246" y="590"/>
                  </a:lnTo>
                  <a:lnTo>
                    <a:pt x="248" y="597"/>
                  </a:lnTo>
                  <a:lnTo>
                    <a:pt x="248" y="600"/>
                  </a:lnTo>
                  <a:lnTo>
                    <a:pt x="248" y="604"/>
                  </a:lnTo>
                  <a:lnTo>
                    <a:pt x="248" y="604"/>
                  </a:lnTo>
                  <a:lnTo>
                    <a:pt x="248" y="604"/>
                  </a:lnTo>
                  <a:lnTo>
                    <a:pt x="248" y="604"/>
                  </a:lnTo>
                  <a:lnTo>
                    <a:pt x="248" y="607"/>
                  </a:lnTo>
                  <a:lnTo>
                    <a:pt x="248" y="607"/>
                  </a:lnTo>
                  <a:lnTo>
                    <a:pt x="248" y="607"/>
                  </a:lnTo>
                  <a:lnTo>
                    <a:pt x="248" y="609"/>
                  </a:lnTo>
                  <a:lnTo>
                    <a:pt x="248" y="611"/>
                  </a:lnTo>
                  <a:lnTo>
                    <a:pt x="246" y="611"/>
                  </a:lnTo>
                  <a:lnTo>
                    <a:pt x="246" y="611"/>
                  </a:lnTo>
                  <a:lnTo>
                    <a:pt x="246" y="611"/>
                  </a:lnTo>
                  <a:lnTo>
                    <a:pt x="246" y="614"/>
                  </a:lnTo>
                  <a:lnTo>
                    <a:pt x="244" y="616"/>
                  </a:lnTo>
                  <a:lnTo>
                    <a:pt x="244" y="619"/>
                  </a:lnTo>
                  <a:lnTo>
                    <a:pt x="241" y="621"/>
                  </a:lnTo>
                  <a:lnTo>
                    <a:pt x="232" y="626"/>
                  </a:lnTo>
                  <a:lnTo>
                    <a:pt x="225" y="633"/>
                  </a:lnTo>
                  <a:lnTo>
                    <a:pt x="220" y="637"/>
                  </a:lnTo>
                  <a:lnTo>
                    <a:pt x="218" y="640"/>
                  </a:lnTo>
                  <a:lnTo>
                    <a:pt x="215" y="642"/>
                  </a:lnTo>
                  <a:lnTo>
                    <a:pt x="213" y="649"/>
                  </a:lnTo>
                  <a:lnTo>
                    <a:pt x="208" y="654"/>
                  </a:lnTo>
                  <a:lnTo>
                    <a:pt x="204" y="659"/>
                  </a:lnTo>
                  <a:lnTo>
                    <a:pt x="201" y="663"/>
                  </a:lnTo>
                  <a:lnTo>
                    <a:pt x="199" y="668"/>
                  </a:lnTo>
                  <a:lnTo>
                    <a:pt x="194" y="673"/>
                  </a:lnTo>
                  <a:lnTo>
                    <a:pt x="192" y="675"/>
                  </a:lnTo>
                  <a:lnTo>
                    <a:pt x="189" y="678"/>
                  </a:lnTo>
                  <a:lnTo>
                    <a:pt x="185" y="680"/>
                  </a:lnTo>
                  <a:lnTo>
                    <a:pt x="185" y="680"/>
                  </a:lnTo>
                  <a:lnTo>
                    <a:pt x="182" y="680"/>
                  </a:lnTo>
                  <a:lnTo>
                    <a:pt x="182" y="680"/>
                  </a:lnTo>
                  <a:lnTo>
                    <a:pt x="182" y="682"/>
                  </a:lnTo>
                  <a:lnTo>
                    <a:pt x="180" y="682"/>
                  </a:lnTo>
                  <a:lnTo>
                    <a:pt x="178" y="685"/>
                  </a:lnTo>
                  <a:lnTo>
                    <a:pt x="175" y="685"/>
                  </a:lnTo>
                  <a:lnTo>
                    <a:pt x="175" y="685"/>
                  </a:lnTo>
                  <a:lnTo>
                    <a:pt x="171" y="685"/>
                  </a:lnTo>
                  <a:lnTo>
                    <a:pt x="166" y="685"/>
                  </a:lnTo>
                  <a:lnTo>
                    <a:pt x="161" y="682"/>
                  </a:lnTo>
                  <a:lnTo>
                    <a:pt x="161" y="682"/>
                  </a:lnTo>
                  <a:lnTo>
                    <a:pt x="161" y="682"/>
                  </a:lnTo>
                  <a:lnTo>
                    <a:pt x="159" y="682"/>
                  </a:lnTo>
                  <a:lnTo>
                    <a:pt x="149" y="680"/>
                  </a:lnTo>
                  <a:lnTo>
                    <a:pt x="137" y="678"/>
                  </a:lnTo>
                  <a:lnTo>
                    <a:pt x="126" y="678"/>
                  </a:lnTo>
                  <a:lnTo>
                    <a:pt x="114" y="678"/>
                  </a:lnTo>
                  <a:lnTo>
                    <a:pt x="104" y="680"/>
                  </a:lnTo>
                  <a:lnTo>
                    <a:pt x="93" y="680"/>
                  </a:lnTo>
                  <a:lnTo>
                    <a:pt x="81" y="680"/>
                  </a:lnTo>
                  <a:lnTo>
                    <a:pt x="71" y="680"/>
                  </a:lnTo>
                  <a:lnTo>
                    <a:pt x="62" y="678"/>
                  </a:lnTo>
                  <a:lnTo>
                    <a:pt x="55" y="675"/>
                  </a:lnTo>
                  <a:lnTo>
                    <a:pt x="50" y="675"/>
                  </a:lnTo>
                  <a:lnTo>
                    <a:pt x="45" y="675"/>
                  </a:lnTo>
                  <a:lnTo>
                    <a:pt x="43" y="678"/>
                  </a:lnTo>
                  <a:lnTo>
                    <a:pt x="36" y="682"/>
                  </a:lnTo>
                  <a:lnTo>
                    <a:pt x="31" y="685"/>
                  </a:lnTo>
                  <a:lnTo>
                    <a:pt x="31" y="689"/>
                  </a:lnTo>
                  <a:lnTo>
                    <a:pt x="26" y="694"/>
                  </a:lnTo>
                  <a:lnTo>
                    <a:pt x="24" y="701"/>
                  </a:lnTo>
                  <a:lnTo>
                    <a:pt x="12" y="715"/>
                  </a:lnTo>
                  <a:lnTo>
                    <a:pt x="8" y="722"/>
                  </a:lnTo>
                  <a:lnTo>
                    <a:pt x="3" y="730"/>
                  </a:lnTo>
                  <a:lnTo>
                    <a:pt x="0" y="734"/>
                  </a:lnTo>
                  <a:lnTo>
                    <a:pt x="0" y="739"/>
                  </a:lnTo>
                  <a:lnTo>
                    <a:pt x="3" y="758"/>
                  </a:lnTo>
                  <a:lnTo>
                    <a:pt x="10" y="777"/>
                  </a:lnTo>
                  <a:lnTo>
                    <a:pt x="12" y="791"/>
                  </a:lnTo>
                  <a:lnTo>
                    <a:pt x="17" y="808"/>
                  </a:lnTo>
                  <a:lnTo>
                    <a:pt x="17" y="810"/>
                  </a:lnTo>
                  <a:lnTo>
                    <a:pt x="19" y="812"/>
                  </a:lnTo>
                  <a:lnTo>
                    <a:pt x="22" y="815"/>
                  </a:lnTo>
                  <a:lnTo>
                    <a:pt x="24" y="817"/>
                  </a:lnTo>
                  <a:lnTo>
                    <a:pt x="29" y="822"/>
                  </a:lnTo>
                  <a:lnTo>
                    <a:pt x="31" y="826"/>
                  </a:lnTo>
                  <a:lnTo>
                    <a:pt x="34" y="831"/>
                  </a:lnTo>
                  <a:lnTo>
                    <a:pt x="36" y="836"/>
                  </a:lnTo>
                  <a:lnTo>
                    <a:pt x="38" y="836"/>
                  </a:lnTo>
                  <a:lnTo>
                    <a:pt x="43" y="838"/>
                  </a:lnTo>
                  <a:lnTo>
                    <a:pt x="48" y="838"/>
                  </a:lnTo>
                  <a:lnTo>
                    <a:pt x="52" y="841"/>
                  </a:lnTo>
                  <a:lnTo>
                    <a:pt x="55" y="843"/>
                  </a:lnTo>
                  <a:lnTo>
                    <a:pt x="60" y="845"/>
                  </a:lnTo>
                  <a:lnTo>
                    <a:pt x="60" y="841"/>
                  </a:lnTo>
                  <a:lnTo>
                    <a:pt x="62" y="838"/>
                  </a:lnTo>
                  <a:lnTo>
                    <a:pt x="67" y="836"/>
                  </a:lnTo>
                  <a:lnTo>
                    <a:pt x="71" y="836"/>
                  </a:lnTo>
                  <a:lnTo>
                    <a:pt x="88" y="841"/>
                  </a:lnTo>
                  <a:lnTo>
                    <a:pt x="107" y="845"/>
                  </a:lnTo>
                  <a:lnTo>
                    <a:pt x="123" y="848"/>
                  </a:lnTo>
                  <a:lnTo>
                    <a:pt x="142" y="848"/>
                  </a:lnTo>
                  <a:lnTo>
                    <a:pt x="149" y="848"/>
                  </a:lnTo>
                  <a:lnTo>
                    <a:pt x="152" y="850"/>
                  </a:lnTo>
                  <a:lnTo>
                    <a:pt x="154" y="852"/>
                  </a:lnTo>
                  <a:lnTo>
                    <a:pt x="166" y="864"/>
                  </a:lnTo>
                  <a:lnTo>
                    <a:pt x="178" y="878"/>
                  </a:lnTo>
                  <a:lnTo>
                    <a:pt x="189" y="895"/>
                  </a:lnTo>
                  <a:lnTo>
                    <a:pt x="194" y="902"/>
                  </a:lnTo>
                  <a:lnTo>
                    <a:pt x="199" y="911"/>
                  </a:lnTo>
                  <a:lnTo>
                    <a:pt x="199" y="907"/>
                  </a:lnTo>
                  <a:lnTo>
                    <a:pt x="201" y="904"/>
                  </a:lnTo>
                  <a:lnTo>
                    <a:pt x="204" y="902"/>
                  </a:lnTo>
                  <a:lnTo>
                    <a:pt x="206" y="900"/>
                  </a:lnTo>
                  <a:lnTo>
                    <a:pt x="208" y="897"/>
                  </a:lnTo>
                  <a:lnTo>
                    <a:pt x="211" y="897"/>
                  </a:lnTo>
                  <a:lnTo>
                    <a:pt x="215" y="897"/>
                  </a:lnTo>
                  <a:lnTo>
                    <a:pt x="218" y="900"/>
                  </a:lnTo>
                  <a:lnTo>
                    <a:pt x="222" y="900"/>
                  </a:lnTo>
                  <a:lnTo>
                    <a:pt x="227" y="902"/>
                  </a:lnTo>
                  <a:lnTo>
                    <a:pt x="232" y="904"/>
                  </a:lnTo>
                  <a:lnTo>
                    <a:pt x="234" y="909"/>
                  </a:lnTo>
                  <a:lnTo>
                    <a:pt x="237" y="914"/>
                  </a:lnTo>
                  <a:lnTo>
                    <a:pt x="239" y="919"/>
                  </a:lnTo>
                  <a:lnTo>
                    <a:pt x="241" y="926"/>
                  </a:lnTo>
                  <a:lnTo>
                    <a:pt x="241" y="933"/>
                  </a:lnTo>
                  <a:lnTo>
                    <a:pt x="244" y="937"/>
                  </a:lnTo>
                  <a:lnTo>
                    <a:pt x="246" y="942"/>
                  </a:lnTo>
                  <a:lnTo>
                    <a:pt x="248" y="947"/>
                  </a:lnTo>
                  <a:lnTo>
                    <a:pt x="253" y="952"/>
                  </a:lnTo>
                  <a:lnTo>
                    <a:pt x="258" y="952"/>
                  </a:lnTo>
                  <a:lnTo>
                    <a:pt x="260" y="952"/>
                  </a:lnTo>
                  <a:lnTo>
                    <a:pt x="267" y="949"/>
                  </a:lnTo>
                  <a:lnTo>
                    <a:pt x="274" y="949"/>
                  </a:lnTo>
                  <a:lnTo>
                    <a:pt x="274" y="949"/>
                  </a:lnTo>
                  <a:lnTo>
                    <a:pt x="274" y="949"/>
                  </a:lnTo>
                  <a:lnTo>
                    <a:pt x="277" y="949"/>
                  </a:lnTo>
                  <a:lnTo>
                    <a:pt x="277" y="949"/>
                  </a:lnTo>
                  <a:lnTo>
                    <a:pt x="282" y="949"/>
                  </a:lnTo>
                  <a:lnTo>
                    <a:pt x="289" y="949"/>
                  </a:lnTo>
                  <a:lnTo>
                    <a:pt x="293" y="949"/>
                  </a:lnTo>
                  <a:lnTo>
                    <a:pt x="298" y="952"/>
                  </a:lnTo>
                  <a:lnTo>
                    <a:pt x="300" y="954"/>
                  </a:lnTo>
                  <a:lnTo>
                    <a:pt x="303" y="959"/>
                  </a:lnTo>
                  <a:lnTo>
                    <a:pt x="305" y="963"/>
                  </a:lnTo>
                  <a:lnTo>
                    <a:pt x="305" y="968"/>
                  </a:lnTo>
                  <a:lnTo>
                    <a:pt x="305" y="975"/>
                  </a:lnTo>
                  <a:lnTo>
                    <a:pt x="305" y="982"/>
                  </a:lnTo>
                  <a:lnTo>
                    <a:pt x="305" y="987"/>
                  </a:lnTo>
                  <a:lnTo>
                    <a:pt x="303" y="992"/>
                  </a:lnTo>
                  <a:lnTo>
                    <a:pt x="303" y="997"/>
                  </a:lnTo>
                  <a:lnTo>
                    <a:pt x="305" y="994"/>
                  </a:lnTo>
                  <a:lnTo>
                    <a:pt x="308" y="994"/>
                  </a:lnTo>
                  <a:lnTo>
                    <a:pt x="308" y="994"/>
                  </a:lnTo>
                  <a:lnTo>
                    <a:pt x="312" y="994"/>
                  </a:lnTo>
                  <a:lnTo>
                    <a:pt x="315" y="992"/>
                  </a:lnTo>
                  <a:lnTo>
                    <a:pt x="315" y="992"/>
                  </a:lnTo>
                  <a:lnTo>
                    <a:pt x="317" y="992"/>
                  </a:lnTo>
                  <a:lnTo>
                    <a:pt x="322" y="989"/>
                  </a:lnTo>
                  <a:lnTo>
                    <a:pt x="326" y="987"/>
                  </a:lnTo>
                  <a:lnTo>
                    <a:pt x="329" y="987"/>
                  </a:lnTo>
                  <a:lnTo>
                    <a:pt x="333" y="982"/>
                  </a:lnTo>
                  <a:lnTo>
                    <a:pt x="336" y="982"/>
                  </a:lnTo>
                  <a:lnTo>
                    <a:pt x="338" y="980"/>
                  </a:lnTo>
                  <a:lnTo>
                    <a:pt x="338" y="980"/>
                  </a:lnTo>
                  <a:lnTo>
                    <a:pt x="341" y="978"/>
                  </a:lnTo>
                  <a:lnTo>
                    <a:pt x="343" y="973"/>
                  </a:lnTo>
                  <a:lnTo>
                    <a:pt x="348" y="968"/>
                  </a:lnTo>
                  <a:lnTo>
                    <a:pt x="350" y="963"/>
                  </a:lnTo>
                  <a:lnTo>
                    <a:pt x="355" y="961"/>
                  </a:lnTo>
                  <a:lnTo>
                    <a:pt x="359" y="961"/>
                  </a:lnTo>
                  <a:lnTo>
                    <a:pt x="376" y="961"/>
                  </a:lnTo>
                  <a:lnTo>
                    <a:pt x="376" y="968"/>
                  </a:lnTo>
                  <a:lnTo>
                    <a:pt x="378" y="973"/>
                  </a:lnTo>
                  <a:lnTo>
                    <a:pt x="381" y="985"/>
                  </a:lnTo>
                  <a:lnTo>
                    <a:pt x="383" y="987"/>
                  </a:lnTo>
                  <a:lnTo>
                    <a:pt x="383" y="987"/>
                  </a:lnTo>
                  <a:lnTo>
                    <a:pt x="409" y="989"/>
                  </a:lnTo>
                  <a:lnTo>
                    <a:pt x="409" y="989"/>
                  </a:lnTo>
                  <a:lnTo>
                    <a:pt x="411" y="989"/>
                  </a:lnTo>
                  <a:lnTo>
                    <a:pt x="414" y="989"/>
                  </a:lnTo>
                  <a:lnTo>
                    <a:pt x="416" y="989"/>
                  </a:lnTo>
                  <a:lnTo>
                    <a:pt x="416" y="989"/>
                  </a:lnTo>
                  <a:lnTo>
                    <a:pt x="419" y="987"/>
                  </a:lnTo>
                  <a:lnTo>
                    <a:pt x="419" y="987"/>
                  </a:lnTo>
                  <a:lnTo>
                    <a:pt x="419" y="985"/>
                  </a:lnTo>
                  <a:lnTo>
                    <a:pt x="421" y="985"/>
                  </a:lnTo>
                  <a:lnTo>
                    <a:pt x="421" y="982"/>
                  </a:lnTo>
                  <a:lnTo>
                    <a:pt x="421" y="982"/>
                  </a:lnTo>
                  <a:lnTo>
                    <a:pt x="423" y="980"/>
                  </a:lnTo>
                  <a:lnTo>
                    <a:pt x="426" y="978"/>
                  </a:lnTo>
                  <a:lnTo>
                    <a:pt x="428" y="978"/>
                  </a:lnTo>
                  <a:lnTo>
                    <a:pt x="430" y="978"/>
                  </a:lnTo>
                  <a:lnTo>
                    <a:pt x="430" y="980"/>
                  </a:lnTo>
                  <a:lnTo>
                    <a:pt x="430" y="982"/>
                  </a:lnTo>
                  <a:lnTo>
                    <a:pt x="430" y="985"/>
                  </a:lnTo>
                  <a:lnTo>
                    <a:pt x="433" y="992"/>
                  </a:lnTo>
                  <a:lnTo>
                    <a:pt x="433" y="992"/>
                  </a:lnTo>
                  <a:lnTo>
                    <a:pt x="433" y="994"/>
                  </a:lnTo>
                  <a:lnTo>
                    <a:pt x="435" y="994"/>
                  </a:lnTo>
                  <a:lnTo>
                    <a:pt x="435" y="994"/>
                  </a:lnTo>
                  <a:lnTo>
                    <a:pt x="435" y="994"/>
                  </a:lnTo>
                  <a:lnTo>
                    <a:pt x="445" y="994"/>
                  </a:lnTo>
                  <a:lnTo>
                    <a:pt x="449" y="992"/>
                  </a:lnTo>
                  <a:lnTo>
                    <a:pt x="454" y="992"/>
                  </a:lnTo>
                  <a:lnTo>
                    <a:pt x="470" y="989"/>
                  </a:lnTo>
                  <a:lnTo>
                    <a:pt x="473" y="992"/>
                  </a:lnTo>
                  <a:lnTo>
                    <a:pt x="478" y="992"/>
                  </a:lnTo>
                  <a:lnTo>
                    <a:pt x="485" y="997"/>
                  </a:lnTo>
                  <a:lnTo>
                    <a:pt x="489" y="997"/>
                  </a:lnTo>
                  <a:lnTo>
                    <a:pt x="496" y="997"/>
                  </a:lnTo>
                  <a:lnTo>
                    <a:pt x="499" y="994"/>
                  </a:lnTo>
                  <a:lnTo>
                    <a:pt x="504" y="992"/>
                  </a:lnTo>
                  <a:lnTo>
                    <a:pt x="506" y="989"/>
                  </a:lnTo>
                  <a:lnTo>
                    <a:pt x="506" y="989"/>
                  </a:lnTo>
                  <a:lnTo>
                    <a:pt x="506" y="989"/>
                  </a:lnTo>
                  <a:lnTo>
                    <a:pt x="508" y="987"/>
                  </a:lnTo>
                  <a:lnTo>
                    <a:pt x="515" y="980"/>
                  </a:lnTo>
                  <a:lnTo>
                    <a:pt x="520" y="978"/>
                  </a:lnTo>
                  <a:lnTo>
                    <a:pt x="525" y="975"/>
                  </a:lnTo>
                  <a:lnTo>
                    <a:pt x="532" y="973"/>
                  </a:lnTo>
                  <a:lnTo>
                    <a:pt x="539" y="973"/>
                  </a:lnTo>
                  <a:lnTo>
                    <a:pt x="563" y="975"/>
                  </a:lnTo>
                  <a:lnTo>
                    <a:pt x="591" y="978"/>
                  </a:lnTo>
                  <a:lnTo>
                    <a:pt x="591" y="978"/>
                  </a:lnTo>
                  <a:lnTo>
                    <a:pt x="596" y="980"/>
                  </a:lnTo>
                  <a:lnTo>
                    <a:pt x="607" y="989"/>
                  </a:lnTo>
                  <a:lnTo>
                    <a:pt x="615" y="994"/>
                  </a:lnTo>
                  <a:lnTo>
                    <a:pt x="622" y="999"/>
                  </a:lnTo>
                  <a:lnTo>
                    <a:pt x="626" y="1001"/>
                  </a:lnTo>
                  <a:lnTo>
                    <a:pt x="631" y="1001"/>
                  </a:lnTo>
                  <a:lnTo>
                    <a:pt x="636" y="1001"/>
                  </a:lnTo>
                  <a:lnTo>
                    <a:pt x="643" y="1004"/>
                  </a:lnTo>
                  <a:lnTo>
                    <a:pt x="643" y="1001"/>
                  </a:lnTo>
                  <a:lnTo>
                    <a:pt x="645" y="1001"/>
                  </a:lnTo>
                  <a:lnTo>
                    <a:pt x="645" y="999"/>
                  </a:lnTo>
                  <a:lnTo>
                    <a:pt x="648" y="999"/>
                  </a:lnTo>
                  <a:lnTo>
                    <a:pt x="652" y="992"/>
                  </a:lnTo>
                  <a:lnTo>
                    <a:pt x="657" y="987"/>
                  </a:lnTo>
                  <a:lnTo>
                    <a:pt x="664" y="982"/>
                  </a:lnTo>
                  <a:lnTo>
                    <a:pt x="671" y="982"/>
                  </a:lnTo>
                  <a:lnTo>
                    <a:pt x="676" y="982"/>
                  </a:lnTo>
                  <a:lnTo>
                    <a:pt x="678" y="982"/>
                  </a:lnTo>
                  <a:lnTo>
                    <a:pt x="683" y="982"/>
                  </a:lnTo>
                  <a:lnTo>
                    <a:pt x="685" y="982"/>
                  </a:lnTo>
                  <a:lnTo>
                    <a:pt x="690" y="982"/>
                  </a:lnTo>
                  <a:lnTo>
                    <a:pt x="697" y="982"/>
                  </a:lnTo>
                  <a:lnTo>
                    <a:pt x="700" y="982"/>
                  </a:lnTo>
                  <a:lnTo>
                    <a:pt x="704" y="982"/>
                  </a:lnTo>
                  <a:lnTo>
                    <a:pt x="709" y="982"/>
                  </a:lnTo>
                  <a:lnTo>
                    <a:pt x="711" y="982"/>
                  </a:lnTo>
                  <a:lnTo>
                    <a:pt x="716" y="982"/>
                  </a:lnTo>
                  <a:lnTo>
                    <a:pt x="721" y="980"/>
                  </a:lnTo>
                  <a:lnTo>
                    <a:pt x="728" y="980"/>
                  </a:lnTo>
                  <a:lnTo>
                    <a:pt x="733" y="978"/>
                  </a:lnTo>
                  <a:lnTo>
                    <a:pt x="737" y="978"/>
                  </a:lnTo>
                  <a:lnTo>
                    <a:pt x="740" y="980"/>
                  </a:lnTo>
                  <a:lnTo>
                    <a:pt x="742" y="980"/>
                  </a:lnTo>
                  <a:lnTo>
                    <a:pt x="744" y="982"/>
                  </a:lnTo>
                  <a:lnTo>
                    <a:pt x="747" y="985"/>
                  </a:lnTo>
                  <a:lnTo>
                    <a:pt x="749" y="989"/>
                  </a:lnTo>
                  <a:lnTo>
                    <a:pt x="749" y="994"/>
                  </a:lnTo>
                  <a:lnTo>
                    <a:pt x="749" y="994"/>
                  </a:lnTo>
                  <a:lnTo>
                    <a:pt x="749" y="994"/>
                  </a:lnTo>
                  <a:lnTo>
                    <a:pt x="749" y="999"/>
                  </a:lnTo>
                  <a:lnTo>
                    <a:pt x="747" y="1001"/>
                  </a:lnTo>
                  <a:lnTo>
                    <a:pt x="747" y="1004"/>
                  </a:lnTo>
                  <a:lnTo>
                    <a:pt x="744" y="1011"/>
                  </a:lnTo>
                  <a:lnTo>
                    <a:pt x="749" y="1004"/>
                  </a:lnTo>
                  <a:lnTo>
                    <a:pt x="752" y="999"/>
                  </a:lnTo>
                  <a:lnTo>
                    <a:pt x="752" y="997"/>
                  </a:lnTo>
                  <a:lnTo>
                    <a:pt x="754" y="994"/>
                  </a:lnTo>
                  <a:lnTo>
                    <a:pt x="756" y="994"/>
                  </a:lnTo>
                  <a:lnTo>
                    <a:pt x="759" y="989"/>
                  </a:lnTo>
                  <a:lnTo>
                    <a:pt x="761" y="987"/>
                  </a:lnTo>
                  <a:lnTo>
                    <a:pt x="763" y="985"/>
                  </a:lnTo>
                  <a:lnTo>
                    <a:pt x="766" y="982"/>
                  </a:lnTo>
                  <a:lnTo>
                    <a:pt x="759" y="992"/>
                  </a:lnTo>
                  <a:lnTo>
                    <a:pt x="754" y="1001"/>
                  </a:lnTo>
                  <a:lnTo>
                    <a:pt x="749" y="1006"/>
                  </a:lnTo>
                  <a:lnTo>
                    <a:pt x="744" y="1011"/>
                  </a:lnTo>
                  <a:lnTo>
                    <a:pt x="744" y="1015"/>
                  </a:lnTo>
                  <a:lnTo>
                    <a:pt x="744" y="1020"/>
                  </a:lnTo>
                  <a:lnTo>
                    <a:pt x="744" y="1025"/>
                  </a:lnTo>
                  <a:lnTo>
                    <a:pt x="747" y="1030"/>
                  </a:lnTo>
                  <a:lnTo>
                    <a:pt x="747" y="1032"/>
                  </a:lnTo>
                  <a:lnTo>
                    <a:pt x="749" y="1034"/>
                  </a:lnTo>
                  <a:lnTo>
                    <a:pt x="749" y="1037"/>
                  </a:lnTo>
                  <a:lnTo>
                    <a:pt x="752" y="1037"/>
                  </a:lnTo>
                  <a:lnTo>
                    <a:pt x="761" y="1039"/>
                  </a:lnTo>
                  <a:lnTo>
                    <a:pt x="770" y="1041"/>
                  </a:lnTo>
                  <a:lnTo>
                    <a:pt x="778" y="1044"/>
                  </a:lnTo>
                  <a:lnTo>
                    <a:pt x="782" y="1044"/>
                  </a:lnTo>
                  <a:lnTo>
                    <a:pt x="787" y="1044"/>
                  </a:lnTo>
                  <a:lnTo>
                    <a:pt x="796" y="1044"/>
                  </a:lnTo>
                  <a:lnTo>
                    <a:pt x="804" y="1041"/>
                  </a:lnTo>
                  <a:lnTo>
                    <a:pt x="808" y="1041"/>
                  </a:lnTo>
                  <a:lnTo>
                    <a:pt x="813" y="1039"/>
                  </a:lnTo>
                  <a:lnTo>
                    <a:pt x="820" y="1037"/>
                  </a:lnTo>
                  <a:lnTo>
                    <a:pt x="825" y="1034"/>
                  </a:lnTo>
                  <a:lnTo>
                    <a:pt x="827" y="1032"/>
                  </a:lnTo>
                  <a:lnTo>
                    <a:pt x="830" y="1032"/>
                  </a:lnTo>
                  <a:lnTo>
                    <a:pt x="853" y="1018"/>
                  </a:lnTo>
                  <a:lnTo>
                    <a:pt x="877" y="1001"/>
                  </a:lnTo>
                  <a:lnTo>
                    <a:pt x="893" y="992"/>
                  </a:lnTo>
                  <a:lnTo>
                    <a:pt x="905" y="985"/>
                  </a:lnTo>
                  <a:lnTo>
                    <a:pt x="910" y="982"/>
                  </a:lnTo>
                  <a:lnTo>
                    <a:pt x="917" y="980"/>
                  </a:lnTo>
                  <a:lnTo>
                    <a:pt x="924" y="978"/>
                  </a:lnTo>
                  <a:lnTo>
                    <a:pt x="929" y="980"/>
                  </a:lnTo>
                  <a:lnTo>
                    <a:pt x="936" y="980"/>
                  </a:lnTo>
                  <a:lnTo>
                    <a:pt x="943" y="982"/>
                  </a:lnTo>
                  <a:lnTo>
                    <a:pt x="948" y="985"/>
                  </a:lnTo>
                  <a:lnTo>
                    <a:pt x="955" y="987"/>
                  </a:lnTo>
                  <a:lnTo>
                    <a:pt x="962" y="992"/>
                  </a:lnTo>
                  <a:lnTo>
                    <a:pt x="964" y="997"/>
                  </a:lnTo>
                  <a:lnTo>
                    <a:pt x="967" y="1001"/>
                  </a:lnTo>
                  <a:lnTo>
                    <a:pt x="969" y="1004"/>
                  </a:lnTo>
                  <a:lnTo>
                    <a:pt x="971" y="1006"/>
                  </a:lnTo>
                  <a:lnTo>
                    <a:pt x="974" y="1008"/>
                  </a:lnTo>
                  <a:lnTo>
                    <a:pt x="981" y="1013"/>
                  </a:lnTo>
                  <a:lnTo>
                    <a:pt x="985" y="1015"/>
                  </a:lnTo>
                  <a:lnTo>
                    <a:pt x="990" y="1015"/>
                  </a:lnTo>
                  <a:lnTo>
                    <a:pt x="992" y="1013"/>
                  </a:lnTo>
                  <a:lnTo>
                    <a:pt x="992" y="1013"/>
                  </a:lnTo>
                  <a:lnTo>
                    <a:pt x="995" y="1011"/>
                  </a:lnTo>
                  <a:lnTo>
                    <a:pt x="995" y="1008"/>
                  </a:lnTo>
                  <a:lnTo>
                    <a:pt x="997" y="1006"/>
                  </a:lnTo>
                  <a:lnTo>
                    <a:pt x="997" y="1006"/>
                  </a:lnTo>
                  <a:lnTo>
                    <a:pt x="997" y="1006"/>
                  </a:lnTo>
                  <a:lnTo>
                    <a:pt x="1000" y="1001"/>
                  </a:lnTo>
                  <a:lnTo>
                    <a:pt x="1002" y="994"/>
                  </a:lnTo>
                  <a:lnTo>
                    <a:pt x="1004" y="985"/>
                  </a:lnTo>
                  <a:lnTo>
                    <a:pt x="1007" y="978"/>
                  </a:lnTo>
                  <a:lnTo>
                    <a:pt x="1011" y="968"/>
                  </a:lnTo>
                  <a:lnTo>
                    <a:pt x="1016" y="959"/>
                  </a:lnTo>
                  <a:lnTo>
                    <a:pt x="1021" y="954"/>
                  </a:lnTo>
                  <a:lnTo>
                    <a:pt x="1026" y="949"/>
                  </a:lnTo>
                  <a:lnTo>
                    <a:pt x="1030" y="945"/>
                  </a:lnTo>
                  <a:lnTo>
                    <a:pt x="1035" y="942"/>
                  </a:lnTo>
                  <a:lnTo>
                    <a:pt x="1042" y="940"/>
                  </a:lnTo>
                  <a:lnTo>
                    <a:pt x="1049" y="937"/>
                  </a:lnTo>
                  <a:lnTo>
                    <a:pt x="1059" y="937"/>
                  </a:lnTo>
                  <a:lnTo>
                    <a:pt x="1066" y="937"/>
                  </a:lnTo>
                  <a:lnTo>
                    <a:pt x="1070" y="937"/>
                  </a:lnTo>
                  <a:lnTo>
                    <a:pt x="1078" y="937"/>
                  </a:lnTo>
                  <a:lnTo>
                    <a:pt x="1087" y="937"/>
                  </a:lnTo>
                  <a:lnTo>
                    <a:pt x="1122" y="928"/>
                  </a:lnTo>
                  <a:lnTo>
                    <a:pt x="1125" y="926"/>
                  </a:lnTo>
                  <a:lnTo>
                    <a:pt x="1129" y="926"/>
                  </a:lnTo>
                  <a:lnTo>
                    <a:pt x="1132" y="923"/>
                  </a:lnTo>
                  <a:lnTo>
                    <a:pt x="1134" y="923"/>
                  </a:lnTo>
                  <a:lnTo>
                    <a:pt x="1137" y="921"/>
                  </a:lnTo>
                  <a:lnTo>
                    <a:pt x="1139" y="919"/>
                  </a:lnTo>
                  <a:lnTo>
                    <a:pt x="1139" y="919"/>
                  </a:lnTo>
                  <a:lnTo>
                    <a:pt x="1139" y="919"/>
                  </a:lnTo>
                  <a:lnTo>
                    <a:pt x="1139" y="919"/>
                  </a:lnTo>
                  <a:lnTo>
                    <a:pt x="1144" y="916"/>
                  </a:lnTo>
                  <a:lnTo>
                    <a:pt x="1146" y="914"/>
                  </a:lnTo>
                  <a:lnTo>
                    <a:pt x="1146" y="914"/>
                  </a:lnTo>
                  <a:lnTo>
                    <a:pt x="1146" y="914"/>
                  </a:lnTo>
                  <a:lnTo>
                    <a:pt x="1148" y="914"/>
                  </a:lnTo>
                  <a:lnTo>
                    <a:pt x="1148" y="914"/>
                  </a:lnTo>
                  <a:lnTo>
                    <a:pt x="1153" y="909"/>
                  </a:lnTo>
                  <a:lnTo>
                    <a:pt x="1163" y="902"/>
                  </a:lnTo>
                  <a:lnTo>
                    <a:pt x="1170" y="895"/>
                  </a:lnTo>
                  <a:lnTo>
                    <a:pt x="1174" y="890"/>
                  </a:lnTo>
                  <a:lnTo>
                    <a:pt x="1179" y="888"/>
                  </a:lnTo>
                  <a:lnTo>
                    <a:pt x="1181" y="888"/>
                  </a:lnTo>
                  <a:lnTo>
                    <a:pt x="1191" y="886"/>
                  </a:lnTo>
                  <a:lnTo>
                    <a:pt x="1200" y="886"/>
                  </a:lnTo>
                  <a:lnTo>
                    <a:pt x="1215" y="888"/>
                  </a:lnTo>
                  <a:lnTo>
                    <a:pt x="1219" y="886"/>
                  </a:lnTo>
                  <a:lnTo>
                    <a:pt x="1219" y="886"/>
                  </a:lnTo>
                  <a:lnTo>
                    <a:pt x="1222" y="886"/>
                  </a:lnTo>
                  <a:lnTo>
                    <a:pt x="1222" y="886"/>
                  </a:lnTo>
                  <a:lnTo>
                    <a:pt x="1224" y="886"/>
                  </a:lnTo>
                  <a:lnTo>
                    <a:pt x="1226" y="886"/>
                  </a:lnTo>
                  <a:lnTo>
                    <a:pt x="1241" y="883"/>
                  </a:lnTo>
                  <a:lnTo>
                    <a:pt x="1243" y="883"/>
                  </a:lnTo>
                  <a:lnTo>
                    <a:pt x="1245" y="883"/>
                  </a:lnTo>
                  <a:lnTo>
                    <a:pt x="1248" y="881"/>
                  </a:lnTo>
                  <a:lnTo>
                    <a:pt x="1255" y="878"/>
                  </a:lnTo>
                  <a:lnTo>
                    <a:pt x="1257" y="876"/>
                  </a:lnTo>
                  <a:lnTo>
                    <a:pt x="1259" y="876"/>
                  </a:lnTo>
                  <a:lnTo>
                    <a:pt x="1264" y="871"/>
                  </a:lnTo>
                  <a:lnTo>
                    <a:pt x="1264" y="869"/>
                  </a:lnTo>
                  <a:lnTo>
                    <a:pt x="1264" y="869"/>
                  </a:lnTo>
                  <a:lnTo>
                    <a:pt x="1264" y="867"/>
                  </a:lnTo>
                  <a:lnTo>
                    <a:pt x="1266" y="867"/>
                  </a:lnTo>
                  <a:lnTo>
                    <a:pt x="1266" y="867"/>
                  </a:lnTo>
                  <a:lnTo>
                    <a:pt x="1269" y="862"/>
                  </a:lnTo>
                  <a:lnTo>
                    <a:pt x="1269" y="857"/>
                  </a:lnTo>
                  <a:lnTo>
                    <a:pt x="1269" y="855"/>
                  </a:lnTo>
                  <a:lnTo>
                    <a:pt x="1269" y="848"/>
                  </a:lnTo>
                  <a:lnTo>
                    <a:pt x="1274" y="852"/>
                  </a:lnTo>
                  <a:lnTo>
                    <a:pt x="1278" y="855"/>
                  </a:lnTo>
                  <a:lnTo>
                    <a:pt x="1283" y="857"/>
                  </a:lnTo>
                  <a:lnTo>
                    <a:pt x="1290" y="857"/>
                  </a:lnTo>
                  <a:lnTo>
                    <a:pt x="1292" y="855"/>
                  </a:lnTo>
                  <a:lnTo>
                    <a:pt x="1297" y="857"/>
                  </a:lnTo>
                  <a:lnTo>
                    <a:pt x="1300" y="857"/>
                  </a:lnTo>
                  <a:lnTo>
                    <a:pt x="1302" y="860"/>
                  </a:lnTo>
                  <a:lnTo>
                    <a:pt x="1304" y="860"/>
                  </a:lnTo>
                  <a:lnTo>
                    <a:pt x="1307" y="862"/>
                  </a:lnTo>
                  <a:lnTo>
                    <a:pt x="1311" y="860"/>
                  </a:lnTo>
                  <a:lnTo>
                    <a:pt x="1314" y="860"/>
                  </a:lnTo>
                  <a:lnTo>
                    <a:pt x="1314" y="857"/>
                  </a:lnTo>
                  <a:lnTo>
                    <a:pt x="1314" y="857"/>
                  </a:lnTo>
                  <a:lnTo>
                    <a:pt x="1316" y="855"/>
                  </a:lnTo>
                  <a:lnTo>
                    <a:pt x="1318" y="852"/>
                  </a:lnTo>
                  <a:lnTo>
                    <a:pt x="1318" y="850"/>
                  </a:lnTo>
                  <a:lnTo>
                    <a:pt x="1318" y="848"/>
                  </a:lnTo>
                  <a:lnTo>
                    <a:pt x="1318" y="848"/>
                  </a:lnTo>
                  <a:lnTo>
                    <a:pt x="1321" y="848"/>
                  </a:lnTo>
                  <a:lnTo>
                    <a:pt x="1321" y="848"/>
                  </a:lnTo>
                  <a:lnTo>
                    <a:pt x="1323" y="841"/>
                  </a:lnTo>
                  <a:lnTo>
                    <a:pt x="1326" y="836"/>
                  </a:lnTo>
                  <a:lnTo>
                    <a:pt x="1328" y="831"/>
                  </a:lnTo>
                  <a:lnTo>
                    <a:pt x="1333" y="826"/>
                  </a:lnTo>
                  <a:lnTo>
                    <a:pt x="1340" y="822"/>
                  </a:lnTo>
                  <a:lnTo>
                    <a:pt x="1344" y="817"/>
                  </a:lnTo>
                  <a:lnTo>
                    <a:pt x="1354" y="812"/>
                  </a:lnTo>
                  <a:lnTo>
                    <a:pt x="1356" y="810"/>
                  </a:lnTo>
                  <a:lnTo>
                    <a:pt x="1361" y="805"/>
                  </a:lnTo>
                  <a:lnTo>
                    <a:pt x="1366" y="798"/>
                  </a:lnTo>
                  <a:lnTo>
                    <a:pt x="1370" y="791"/>
                  </a:lnTo>
                  <a:lnTo>
                    <a:pt x="1373" y="784"/>
                  </a:lnTo>
                  <a:lnTo>
                    <a:pt x="1373" y="779"/>
                  </a:lnTo>
                  <a:lnTo>
                    <a:pt x="1373" y="774"/>
                  </a:lnTo>
                  <a:lnTo>
                    <a:pt x="1368" y="767"/>
                  </a:lnTo>
                  <a:lnTo>
                    <a:pt x="1366" y="763"/>
                  </a:lnTo>
                  <a:lnTo>
                    <a:pt x="1359" y="760"/>
                  </a:lnTo>
                  <a:lnTo>
                    <a:pt x="1347" y="751"/>
                  </a:lnTo>
                  <a:lnTo>
                    <a:pt x="1342" y="748"/>
                  </a:lnTo>
                  <a:lnTo>
                    <a:pt x="1337" y="746"/>
                  </a:lnTo>
                  <a:lnTo>
                    <a:pt x="1333" y="741"/>
                  </a:lnTo>
                  <a:lnTo>
                    <a:pt x="1328" y="737"/>
                  </a:lnTo>
                  <a:lnTo>
                    <a:pt x="1326" y="734"/>
                  </a:lnTo>
                  <a:lnTo>
                    <a:pt x="1326" y="730"/>
                  </a:lnTo>
                  <a:lnTo>
                    <a:pt x="1321" y="715"/>
                  </a:lnTo>
                  <a:lnTo>
                    <a:pt x="1321" y="701"/>
                  </a:lnTo>
                  <a:lnTo>
                    <a:pt x="1321" y="687"/>
                  </a:lnTo>
                  <a:lnTo>
                    <a:pt x="1326" y="673"/>
                  </a:lnTo>
                  <a:lnTo>
                    <a:pt x="1333" y="661"/>
                  </a:lnTo>
                  <a:lnTo>
                    <a:pt x="1340" y="649"/>
                  </a:lnTo>
                  <a:lnTo>
                    <a:pt x="1352" y="637"/>
                  </a:lnTo>
                  <a:lnTo>
                    <a:pt x="1366" y="626"/>
                  </a:lnTo>
                  <a:lnTo>
                    <a:pt x="1363" y="626"/>
                  </a:lnTo>
                  <a:lnTo>
                    <a:pt x="1356" y="626"/>
                  </a:lnTo>
                  <a:lnTo>
                    <a:pt x="1354" y="623"/>
                  </a:lnTo>
                  <a:lnTo>
                    <a:pt x="1354" y="623"/>
                  </a:lnTo>
                  <a:lnTo>
                    <a:pt x="1352" y="621"/>
                  </a:lnTo>
                  <a:lnTo>
                    <a:pt x="1352" y="619"/>
                  </a:lnTo>
                  <a:lnTo>
                    <a:pt x="1349" y="609"/>
                  </a:lnTo>
                  <a:lnTo>
                    <a:pt x="1349" y="600"/>
                  </a:lnTo>
                  <a:lnTo>
                    <a:pt x="1349" y="593"/>
                  </a:lnTo>
                  <a:lnTo>
                    <a:pt x="1352" y="585"/>
                  </a:lnTo>
                  <a:lnTo>
                    <a:pt x="1352" y="578"/>
                  </a:lnTo>
                  <a:lnTo>
                    <a:pt x="1356" y="574"/>
                  </a:lnTo>
                  <a:lnTo>
                    <a:pt x="1359" y="569"/>
                  </a:lnTo>
                  <a:lnTo>
                    <a:pt x="1366" y="564"/>
                  </a:lnTo>
                  <a:lnTo>
                    <a:pt x="1366" y="562"/>
                  </a:lnTo>
                  <a:lnTo>
                    <a:pt x="1366" y="562"/>
                  </a:lnTo>
                  <a:lnTo>
                    <a:pt x="1366" y="562"/>
                  </a:lnTo>
                  <a:lnTo>
                    <a:pt x="1366" y="562"/>
                  </a:lnTo>
                  <a:lnTo>
                    <a:pt x="1368" y="559"/>
                  </a:lnTo>
                  <a:lnTo>
                    <a:pt x="1368" y="557"/>
                  </a:lnTo>
                  <a:lnTo>
                    <a:pt x="1368" y="555"/>
                  </a:lnTo>
                  <a:lnTo>
                    <a:pt x="1368" y="548"/>
                  </a:lnTo>
                  <a:lnTo>
                    <a:pt x="1368" y="543"/>
                  </a:lnTo>
                  <a:lnTo>
                    <a:pt x="1368" y="531"/>
                  </a:lnTo>
                  <a:lnTo>
                    <a:pt x="1363" y="522"/>
                  </a:lnTo>
                  <a:lnTo>
                    <a:pt x="1361" y="517"/>
                  </a:lnTo>
                  <a:lnTo>
                    <a:pt x="1361" y="512"/>
                  </a:lnTo>
                  <a:lnTo>
                    <a:pt x="1354" y="505"/>
                  </a:lnTo>
                  <a:lnTo>
                    <a:pt x="1349" y="500"/>
                  </a:lnTo>
                  <a:lnTo>
                    <a:pt x="1347" y="498"/>
                  </a:lnTo>
                  <a:lnTo>
                    <a:pt x="1342" y="496"/>
                  </a:lnTo>
                  <a:lnTo>
                    <a:pt x="1337" y="493"/>
                  </a:lnTo>
                  <a:lnTo>
                    <a:pt x="1328" y="489"/>
                  </a:lnTo>
                  <a:lnTo>
                    <a:pt x="1316" y="484"/>
                  </a:lnTo>
                  <a:lnTo>
                    <a:pt x="1307" y="482"/>
                  </a:lnTo>
                  <a:lnTo>
                    <a:pt x="1297" y="482"/>
                  </a:lnTo>
                  <a:lnTo>
                    <a:pt x="1288" y="482"/>
                  </a:lnTo>
                  <a:lnTo>
                    <a:pt x="1278" y="482"/>
                  </a:lnTo>
                  <a:lnTo>
                    <a:pt x="1269" y="484"/>
                  </a:lnTo>
                  <a:lnTo>
                    <a:pt x="1259" y="486"/>
                  </a:lnTo>
                  <a:lnTo>
                    <a:pt x="1250" y="491"/>
                  </a:lnTo>
                  <a:lnTo>
                    <a:pt x="1255" y="484"/>
                  </a:lnTo>
                  <a:lnTo>
                    <a:pt x="1257" y="479"/>
                  </a:lnTo>
                  <a:lnTo>
                    <a:pt x="1259" y="477"/>
                  </a:lnTo>
                  <a:lnTo>
                    <a:pt x="1264" y="470"/>
                  </a:lnTo>
                  <a:lnTo>
                    <a:pt x="1266" y="465"/>
                  </a:lnTo>
                  <a:lnTo>
                    <a:pt x="1266" y="463"/>
                  </a:lnTo>
                  <a:lnTo>
                    <a:pt x="1269" y="463"/>
                  </a:lnTo>
                  <a:lnTo>
                    <a:pt x="1269" y="463"/>
                  </a:lnTo>
                  <a:lnTo>
                    <a:pt x="1271" y="453"/>
                  </a:lnTo>
                  <a:lnTo>
                    <a:pt x="1276" y="446"/>
                  </a:lnTo>
                  <a:lnTo>
                    <a:pt x="1276" y="437"/>
                  </a:lnTo>
                  <a:lnTo>
                    <a:pt x="1278" y="427"/>
                  </a:lnTo>
                  <a:lnTo>
                    <a:pt x="1278" y="420"/>
                  </a:lnTo>
                  <a:lnTo>
                    <a:pt x="1278" y="415"/>
                  </a:lnTo>
                  <a:lnTo>
                    <a:pt x="1276" y="408"/>
                  </a:lnTo>
                  <a:lnTo>
                    <a:pt x="1274" y="404"/>
                  </a:lnTo>
                  <a:lnTo>
                    <a:pt x="1269" y="399"/>
                  </a:lnTo>
                  <a:lnTo>
                    <a:pt x="1266" y="394"/>
                  </a:lnTo>
                  <a:lnTo>
                    <a:pt x="1264" y="387"/>
                  </a:lnTo>
                  <a:lnTo>
                    <a:pt x="1259" y="382"/>
                  </a:lnTo>
                  <a:lnTo>
                    <a:pt x="1257" y="378"/>
                  </a:lnTo>
                  <a:lnTo>
                    <a:pt x="1252" y="375"/>
                  </a:lnTo>
                  <a:lnTo>
                    <a:pt x="1245" y="370"/>
                  </a:lnTo>
                  <a:lnTo>
                    <a:pt x="1241" y="368"/>
                  </a:lnTo>
                  <a:lnTo>
                    <a:pt x="1233" y="361"/>
                  </a:lnTo>
                  <a:lnTo>
                    <a:pt x="1229" y="354"/>
                  </a:lnTo>
                  <a:lnTo>
                    <a:pt x="1222" y="347"/>
                  </a:lnTo>
                  <a:lnTo>
                    <a:pt x="1219" y="337"/>
                  </a:lnTo>
                  <a:lnTo>
                    <a:pt x="1217" y="330"/>
                  </a:lnTo>
                  <a:lnTo>
                    <a:pt x="1215" y="321"/>
                  </a:lnTo>
                  <a:lnTo>
                    <a:pt x="1212" y="311"/>
                  </a:lnTo>
                  <a:lnTo>
                    <a:pt x="1215" y="302"/>
                  </a:lnTo>
                  <a:lnTo>
                    <a:pt x="1215" y="300"/>
                  </a:lnTo>
                  <a:lnTo>
                    <a:pt x="1215" y="295"/>
                  </a:lnTo>
                  <a:lnTo>
                    <a:pt x="1217" y="293"/>
                  </a:lnTo>
                  <a:lnTo>
                    <a:pt x="1222" y="290"/>
                  </a:lnTo>
                  <a:lnTo>
                    <a:pt x="1224" y="288"/>
                  </a:lnTo>
                  <a:lnTo>
                    <a:pt x="1226" y="288"/>
                  </a:lnTo>
                  <a:lnTo>
                    <a:pt x="1233" y="285"/>
                  </a:lnTo>
                  <a:lnTo>
                    <a:pt x="1233" y="283"/>
                  </a:lnTo>
                  <a:lnTo>
                    <a:pt x="1236" y="283"/>
                  </a:lnTo>
                  <a:lnTo>
                    <a:pt x="1238" y="281"/>
                  </a:lnTo>
                  <a:lnTo>
                    <a:pt x="1243" y="276"/>
                  </a:lnTo>
                  <a:lnTo>
                    <a:pt x="1250" y="269"/>
                  </a:lnTo>
                  <a:lnTo>
                    <a:pt x="1255" y="264"/>
                  </a:lnTo>
                  <a:lnTo>
                    <a:pt x="1259" y="257"/>
                  </a:lnTo>
                  <a:lnTo>
                    <a:pt x="1262" y="252"/>
                  </a:lnTo>
                  <a:lnTo>
                    <a:pt x="1266" y="245"/>
                  </a:lnTo>
                  <a:lnTo>
                    <a:pt x="1269" y="238"/>
                  </a:lnTo>
                  <a:lnTo>
                    <a:pt x="1269" y="231"/>
                  </a:lnTo>
                  <a:lnTo>
                    <a:pt x="1271" y="224"/>
                  </a:lnTo>
                  <a:lnTo>
                    <a:pt x="1269" y="217"/>
                  </a:lnTo>
                  <a:lnTo>
                    <a:pt x="1269" y="210"/>
                  </a:lnTo>
                  <a:lnTo>
                    <a:pt x="1266" y="203"/>
                  </a:lnTo>
                  <a:lnTo>
                    <a:pt x="1264" y="196"/>
                  </a:lnTo>
                  <a:lnTo>
                    <a:pt x="1262" y="191"/>
                  </a:lnTo>
                  <a:lnTo>
                    <a:pt x="1259" y="184"/>
                  </a:lnTo>
                  <a:lnTo>
                    <a:pt x="1255" y="179"/>
                  </a:lnTo>
                  <a:lnTo>
                    <a:pt x="1250" y="177"/>
                  </a:lnTo>
                  <a:lnTo>
                    <a:pt x="1238" y="172"/>
                  </a:lnTo>
                  <a:lnTo>
                    <a:pt x="1229" y="170"/>
                  </a:lnTo>
                  <a:lnTo>
                    <a:pt x="1219" y="165"/>
                  </a:lnTo>
                  <a:lnTo>
                    <a:pt x="1207" y="163"/>
                  </a:lnTo>
                  <a:lnTo>
                    <a:pt x="1205" y="163"/>
                  </a:lnTo>
                  <a:lnTo>
                    <a:pt x="1205" y="160"/>
                  </a:lnTo>
                  <a:lnTo>
                    <a:pt x="1203" y="160"/>
                  </a:lnTo>
                  <a:lnTo>
                    <a:pt x="1200" y="158"/>
                  </a:lnTo>
                  <a:lnTo>
                    <a:pt x="1198" y="158"/>
                  </a:lnTo>
                  <a:lnTo>
                    <a:pt x="1193" y="151"/>
                  </a:lnTo>
                  <a:lnTo>
                    <a:pt x="1189" y="146"/>
                  </a:lnTo>
                  <a:lnTo>
                    <a:pt x="1189" y="144"/>
                  </a:lnTo>
                  <a:lnTo>
                    <a:pt x="1189" y="139"/>
                  </a:lnTo>
                  <a:lnTo>
                    <a:pt x="1189" y="134"/>
                  </a:lnTo>
                  <a:lnTo>
                    <a:pt x="1189" y="130"/>
                  </a:lnTo>
                  <a:lnTo>
                    <a:pt x="1189" y="127"/>
                  </a:lnTo>
                  <a:lnTo>
                    <a:pt x="1186" y="125"/>
                  </a:lnTo>
                  <a:lnTo>
                    <a:pt x="1186" y="122"/>
                  </a:lnTo>
                  <a:lnTo>
                    <a:pt x="1184" y="120"/>
                  </a:lnTo>
                  <a:lnTo>
                    <a:pt x="1184" y="120"/>
                  </a:lnTo>
                  <a:lnTo>
                    <a:pt x="1181" y="120"/>
                  </a:lnTo>
                  <a:lnTo>
                    <a:pt x="1179" y="120"/>
                  </a:lnTo>
                  <a:lnTo>
                    <a:pt x="1172" y="120"/>
                  </a:lnTo>
                  <a:lnTo>
                    <a:pt x="1167" y="125"/>
                  </a:lnTo>
                  <a:lnTo>
                    <a:pt x="1163" y="127"/>
                  </a:lnTo>
                  <a:lnTo>
                    <a:pt x="1158" y="132"/>
                  </a:lnTo>
                  <a:lnTo>
                    <a:pt x="1155" y="139"/>
                  </a:lnTo>
                  <a:lnTo>
                    <a:pt x="1153" y="146"/>
                  </a:lnTo>
                  <a:lnTo>
                    <a:pt x="1153" y="153"/>
                  </a:lnTo>
                  <a:lnTo>
                    <a:pt x="1153" y="163"/>
                  </a:lnTo>
                  <a:lnTo>
                    <a:pt x="1153" y="170"/>
                  </a:lnTo>
                  <a:lnTo>
                    <a:pt x="1151" y="172"/>
                  </a:lnTo>
                  <a:lnTo>
                    <a:pt x="1151" y="177"/>
                  </a:lnTo>
                  <a:lnTo>
                    <a:pt x="1148" y="184"/>
                  </a:lnTo>
                  <a:lnTo>
                    <a:pt x="1148" y="186"/>
                  </a:lnTo>
                  <a:lnTo>
                    <a:pt x="1146" y="186"/>
                  </a:lnTo>
                  <a:lnTo>
                    <a:pt x="1146" y="189"/>
                  </a:lnTo>
                  <a:lnTo>
                    <a:pt x="1144" y="191"/>
                  </a:lnTo>
                  <a:lnTo>
                    <a:pt x="1144" y="191"/>
                  </a:lnTo>
                  <a:lnTo>
                    <a:pt x="1141" y="193"/>
                  </a:lnTo>
                  <a:lnTo>
                    <a:pt x="1139" y="196"/>
                  </a:lnTo>
                  <a:lnTo>
                    <a:pt x="1137" y="198"/>
                  </a:lnTo>
                  <a:lnTo>
                    <a:pt x="1137" y="198"/>
                  </a:lnTo>
                  <a:lnTo>
                    <a:pt x="1129" y="203"/>
                  </a:lnTo>
                  <a:lnTo>
                    <a:pt x="1129" y="203"/>
                  </a:lnTo>
                  <a:lnTo>
                    <a:pt x="1127" y="203"/>
                  </a:lnTo>
                  <a:lnTo>
                    <a:pt x="1125" y="205"/>
                  </a:lnTo>
                  <a:lnTo>
                    <a:pt x="1120" y="207"/>
                  </a:lnTo>
                  <a:lnTo>
                    <a:pt x="1118" y="212"/>
                  </a:lnTo>
                  <a:lnTo>
                    <a:pt x="1115" y="215"/>
                  </a:lnTo>
                  <a:lnTo>
                    <a:pt x="1115" y="217"/>
                  </a:lnTo>
                  <a:lnTo>
                    <a:pt x="1115" y="219"/>
                  </a:lnTo>
                  <a:lnTo>
                    <a:pt x="1113" y="219"/>
                  </a:lnTo>
                  <a:lnTo>
                    <a:pt x="1113" y="219"/>
                  </a:lnTo>
                  <a:lnTo>
                    <a:pt x="1111" y="222"/>
                  </a:lnTo>
                  <a:lnTo>
                    <a:pt x="1108" y="222"/>
                  </a:lnTo>
                  <a:lnTo>
                    <a:pt x="1106" y="219"/>
                  </a:lnTo>
                  <a:lnTo>
                    <a:pt x="1101" y="217"/>
                  </a:lnTo>
                  <a:lnTo>
                    <a:pt x="1099" y="217"/>
                  </a:lnTo>
                  <a:lnTo>
                    <a:pt x="1099" y="215"/>
                  </a:lnTo>
                  <a:lnTo>
                    <a:pt x="1099" y="215"/>
                  </a:lnTo>
                  <a:lnTo>
                    <a:pt x="1094" y="210"/>
                  </a:lnTo>
                  <a:lnTo>
                    <a:pt x="1092" y="205"/>
                  </a:lnTo>
                  <a:lnTo>
                    <a:pt x="1089" y="198"/>
                  </a:lnTo>
                  <a:lnTo>
                    <a:pt x="1087" y="196"/>
                  </a:lnTo>
                  <a:lnTo>
                    <a:pt x="1087" y="193"/>
                  </a:lnTo>
                  <a:lnTo>
                    <a:pt x="1080" y="191"/>
                  </a:lnTo>
                  <a:lnTo>
                    <a:pt x="1075" y="189"/>
                  </a:lnTo>
                  <a:lnTo>
                    <a:pt x="1073" y="182"/>
                  </a:lnTo>
                  <a:lnTo>
                    <a:pt x="1070" y="179"/>
                  </a:lnTo>
                  <a:lnTo>
                    <a:pt x="1068" y="174"/>
                  </a:lnTo>
                  <a:lnTo>
                    <a:pt x="1066" y="172"/>
                  </a:lnTo>
                  <a:lnTo>
                    <a:pt x="1061" y="170"/>
                  </a:lnTo>
                  <a:lnTo>
                    <a:pt x="1059" y="170"/>
                  </a:lnTo>
                  <a:lnTo>
                    <a:pt x="1056" y="167"/>
                  </a:lnTo>
                  <a:lnTo>
                    <a:pt x="1052" y="170"/>
                  </a:lnTo>
                  <a:lnTo>
                    <a:pt x="1044" y="177"/>
                  </a:lnTo>
                  <a:lnTo>
                    <a:pt x="1042" y="179"/>
                  </a:lnTo>
                  <a:lnTo>
                    <a:pt x="1040" y="184"/>
                  </a:lnTo>
                  <a:lnTo>
                    <a:pt x="1035" y="193"/>
                  </a:lnTo>
                  <a:lnTo>
                    <a:pt x="1033" y="200"/>
                  </a:lnTo>
                  <a:lnTo>
                    <a:pt x="1033" y="205"/>
                  </a:lnTo>
                  <a:lnTo>
                    <a:pt x="1033" y="207"/>
                  </a:lnTo>
                  <a:lnTo>
                    <a:pt x="1033" y="210"/>
                  </a:lnTo>
                  <a:lnTo>
                    <a:pt x="1035" y="215"/>
                  </a:lnTo>
                  <a:lnTo>
                    <a:pt x="1040" y="217"/>
                  </a:lnTo>
                  <a:lnTo>
                    <a:pt x="1047" y="222"/>
                  </a:lnTo>
                  <a:lnTo>
                    <a:pt x="1052" y="229"/>
                  </a:lnTo>
                  <a:lnTo>
                    <a:pt x="1056" y="236"/>
                  </a:lnTo>
                  <a:lnTo>
                    <a:pt x="1059" y="243"/>
                  </a:lnTo>
                  <a:lnTo>
                    <a:pt x="1061" y="250"/>
                  </a:lnTo>
                  <a:lnTo>
                    <a:pt x="1061" y="259"/>
                  </a:lnTo>
                  <a:lnTo>
                    <a:pt x="1061" y="269"/>
                  </a:lnTo>
                  <a:lnTo>
                    <a:pt x="1059" y="281"/>
                  </a:lnTo>
                  <a:lnTo>
                    <a:pt x="1049" y="281"/>
                  </a:lnTo>
                  <a:lnTo>
                    <a:pt x="1042" y="278"/>
                  </a:lnTo>
                  <a:lnTo>
                    <a:pt x="1033" y="276"/>
                  </a:lnTo>
                  <a:lnTo>
                    <a:pt x="1026" y="271"/>
                  </a:lnTo>
                  <a:lnTo>
                    <a:pt x="1021" y="267"/>
                  </a:lnTo>
                  <a:lnTo>
                    <a:pt x="1014" y="262"/>
                  </a:lnTo>
                  <a:lnTo>
                    <a:pt x="1009" y="255"/>
                  </a:lnTo>
                  <a:lnTo>
                    <a:pt x="1007" y="248"/>
                  </a:lnTo>
                  <a:lnTo>
                    <a:pt x="1002" y="238"/>
                  </a:lnTo>
                  <a:lnTo>
                    <a:pt x="997" y="231"/>
                  </a:lnTo>
                  <a:lnTo>
                    <a:pt x="995" y="229"/>
                  </a:lnTo>
                  <a:lnTo>
                    <a:pt x="990" y="226"/>
                  </a:lnTo>
                  <a:lnTo>
                    <a:pt x="985" y="222"/>
                  </a:lnTo>
                  <a:lnTo>
                    <a:pt x="978" y="219"/>
                  </a:lnTo>
                  <a:lnTo>
                    <a:pt x="971" y="217"/>
                  </a:lnTo>
                  <a:lnTo>
                    <a:pt x="964" y="217"/>
                  </a:lnTo>
                  <a:lnTo>
                    <a:pt x="957" y="219"/>
                  </a:lnTo>
                  <a:lnTo>
                    <a:pt x="952" y="219"/>
                  </a:lnTo>
                  <a:lnTo>
                    <a:pt x="948" y="222"/>
                  </a:lnTo>
                  <a:lnTo>
                    <a:pt x="941" y="226"/>
                  </a:lnTo>
                  <a:lnTo>
                    <a:pt x="938" y="226"/>
                  </a:lnTo>
                  <a:lnTo>
                    <a:pt x="936" y="229"/>
                  </a:lnTo>
                  <a:lnTo>
                    <a:pt x="933" y="229"/>
                  </a:lnTo>
                  <a:lnTo>
                    <a:pt x="912" y="229"/>
                  </a:lnTo>
                  <a:lnTo>
                    <a:pt x="891" y="231"/>
                  </a:lnTo>
                  <a:lnTo>
                    <a:pt x="848" y="231"/>
                  </a:lnTo>
                  <a:lnTo>
                    <a:pt x="853" y="222"/>
                  </a:lnTo>
                  <a:lnTo>
                    <a:pt x="855" y="212"/>
                  </a:lnTo>
                  <a:lnTo>
                    <a:pt x="860" y="205"/>
                  </a:lnTo>
                  <a:lnTo>
                    <a:pt x="867" y="200"/>
                  </a:lnTo>
                  <a:lnTo>
                    <a:pt x="874" y="196"/>
                  </a:lnTo>
                  <a:lnTo>
                    <a:pt x="881" y="191"/>
                  </a:lnTo>
                  <a:lnTo>
                    <a:pt x="889" y="189"/>
                  </a:lnTo>
                  <a:lnTo>
                    <a:pt x="898" y="189"/>
                  </a:lnTo>
                  <a:lnTo>
                    <a:pt x="903" y="189"/>
                  </a:lnTo>
                  <a:lnTo>
                    <a:pt x="905" y="189"/>
                  </a:lnTo>
                  <a:lnTo>
                    <a:pt x="905" y="189"/>
                  </a:lnTo>
                  <a:lnTo>
                    <a:pt x="907" y="189"/>
                  </a:lnTo>
                  <a:lnTo>
                    <a:pt x="912" y="186"/>
                  </a:lnTo>
                  <a:lnTo>
                    <a:pt x="917" y="186"/>
                  </a:lnTo>
                  <a:lnTo>
                    <a:pt x="919" y="184"/>
                  </a:lnTo>
                  <a:lnTo>
                    <a:pt x="922" y="182"/>
                  </a:lnTo>
                  <a:lnTo>
                    <a:pt x="924" y="179"/>
                  </a:lnTo>
                  <a:lnTo>
                    <a:pt x="924" y="177"/>
                  </a:lnTo>
                  <a:lnTo>
                    <a:pt x="924" y="174"/>
                  </a:lnTo>
                  <a:lnTo>
                    <a:pt x="926" y="165"/>
                  </a:lnTo>
                  <a:lnTo>
                    <a:pt x="926" y="160"/>
                  </a:lnTo>
                  <a:lnTo>
                    <a:pt x="926" y="156"/>
                  </a:lnTo>
                  <a:lnTo>
                    <a:pt x="926" y="151"/>
                  </a:lnTo>
                  <a:lnTo>
                    <a:pt x="926" y="148"/>
                  </a:lnTo>
                  <a:lnTo>
                    <a:pt x="929" y="141"/>
                  </a:lnTo>
                  <a:lnTo>
                    <a:pt x="933" y="139"/>
                  </a:lnTo>
                  <a:lnTo>
                    <a:pt x="938" y="137"/>
                  </a:lnTo>
                  <a:lnTo>
                    <a:pt x="943" y="134"/>
                  </a:lnTo>
                  <a:lnTo>
                    <a:pt x="943" y="134"/>
                  </a:lnTo>
                  <a:lnTo>
                    <a:pt x="945" y="132"/>
                  </a:lnTo>
                  <a:lnTo>
                    <a:pt x="945" y="132"/>
                  </a:lnTo>
                  <a:lnTo>
                    <a:pt x="950" y="130"/>
                  </a:lnTo>
                  <a:lnTo>
                    <a:pt x="952" y="125"/>
                  </a:lnTo>
                  <a:lnTo>
                    <a:pt x="952" y="122"/>
                  </a:lnTo>
                  <a:lnTo>
                    <a:pt x="955" y="120"/>
                  </a:lnTo>
                  <a:lnTo>
                    <a:pt x="955" y="115"/>
                  </a:lnTo>
                  <a:lnTo>
                    <a:pt x="955" y="113"/>
                  </a:lnTo>
                  <a:lnTo>
                    <a:pt x="952" y="108"/>
                  </a:lnTo>
                  <a:lnTo>
                    <a:pt x="952" y="104"/>
                  </a:lnTo>
                  <a:lnTo>
                    <a:pt x="948" y="94"/>
                  </a:lnTo>
                  <a:lnTo>
                    <a:pt x="941" y="87"/>
                  </a:lnTo>
                  <a:lnTo>
                    <a:pt x="936" y="82"/>
                  </a:lnTo>
                  <a:lnTo>
                    <a:pt x="929" y="80"/>
                  </a:lnTo>
                  <a:lnTo>
                    <a:pt x="929" y="78"/>
                  </a:lnTo>
                  <a:lnTo>
                    <a:pt x="926" y="75"/>
                  </a:lnTo>
                  <a:lnTo>
                    <a:pt x="926" y="73"/>
                  </a:lnTo>
                  <a:lnTo>
                    <a:pt x="926" y="70"/>
                  </a:lnTo>
                  <a:lnTo>
                    <a:pt x="926" y="70"/>
                  </a:lnTo>
                  <a:close/>
                </a:path>
              </a:pathLst>
            </a:custGeom>
            <a:solidFill>
              <a:schemeClr val="bg2"/>
            </a:solidFill>
            <a:ln w="9525">
              <a:solidFill>
                <a:schemeClr val="bg1"/>
              </a:solidFill>
              <a:round/>
              <a:headEnd/>
              <a:tailEnd/>
            </a:ln>
          </p:spPr>
          <p:txBody>
            <a:bodyPr/>
            <a:lstStyle/>
            <a:p>
              <a:pPr>
                <a:defRPr/>
              </a:pPr>
              <a:endParaRPr lang="nl-BE" dirty="0">
                <a:solidFill>
                  <a:schemeClr val="bg1"/>
                </a:solidFill>
              </a:endParaRPr>
            </a:p>
          </p:txBody>
        </p:sp>
        <p:sp>
          <p:nvSpPr>
            <p:cNvPr id="95" name="Freeform 150">
              <a:extLst>
                <a:ext uri="{FF2B5EF4-FFF2-40B4-BE49-F238E27FC236}">
                  <a16:creationId xmlns:a16="http://schemas.microsoft.com/office/drawing/2014/main" id="{9EA51F5D-D555-4A2A-A9BF-5EDED8D818BB}"/>
                </a:ext>
              </a:extLst>
            </p:cNvPr>
            <p:cNvSpPr>
              <a:spLocks noEditPoints="1"/>
            </p:cNvSpPr>
            <p:nvPr/>
          </p:nvSpPr>
          <p:spPr bwMode="auto">
            <a:xfrm>
              <a:off x="9335744" y="7671257"/>
              <a:ext cx="1359037" cy="628867"/>
            </a:xfrm>
            <a:custGeom>
              <a:avLst/>
              <a:gdLst/>
              <a:ahLst/>
              <a:cxnLst>
                <a:cxn ang="0">
                  <a:pos x="1271" y="198"/>
                </a:cxn>
                <a:cxn ang="0">
                  <a:pos x="1250" y="144"/>
                </a:cxn>
                <a:cxn ang="0">
                  <a:pos x="1165" y="165"/>
                </a:cxn>
                <a:cxn ang="0">
                  <a:pos x="1028" y="153"/>
                </a:cxn>
                <a:cxn ang="0">
                  <a:pos x="952" y="144"/>
                </a:cxn>
                <a:cxn ang="0">
                  <a:pos x="900" y="137"/>
                </a:cxn>
                <a:cxn ang="0">
                  <a:pos x="830" y="158"/>
                </a:cxn>
                <a:cxn ang="0">
                  <a:pos x="796" y="113"/>
                </a:cxn>
                <a:cxn ang="0">
                  <a:pos x="728" y="64"/>
                </a:cxn>
                <a:cxn ang="0">
                  <a:pos x="582" y="9"/>
                </a:cxn>
                <a:cxn ang="0">
                  <a:pos x="548" y="99"/>
                </a:cxn>
                <a:cxn ang="0">
                  <a:pos x="496" y="101"/>
                </a:cxn>
                <a:cxn ang="0">
                  <a:pos x="454" y="172"/>
                </a:cxn>
                <a:cxn ang="0">
                  <a:pos x="414" y="220"/>
                </a:cxn>
                <a:cxn ang="0">
                  <a:pos x="362" y="234"/>
                </a:cxn>
                <a:cxn ang="0">
                  <a:pos x="338" y="264"/>
                </a:cxn>
                <a:cxn ang="0">
                  <a:pos x="315" y="331"/>
                </a:cxn>
                <a:cxn ang="0">
                  <a:pos x="284" y="399"/>
                </a:cxn>
                <a:cxn ang="0">
                  <a:pos x="234" y="487"/>
                </a:cxn>
                <a:cxn ang="0">
                  <a:pos x="168" y="482"/>
                </a:cxn>
                <a:cxn ang="0">
                  <a:pos x="119" y="546"/>
                </a:cxn>
                <a:cxn ang="0">
                  <a:pos x="85" y="560"/>
                </a:cxn>
                <a:cxn ang="0">
                  <a:pos x="12" y="524"/>
                </a:cxn>
                <a:cxn ang="0">
                  <a:pos x="55" y="616"/>
                </a:cxn>
                <a:cxn ang="0">
                  <a:pos x="173" y="621"/>
                </a:cxn>
                <a:cxn ang="0">
                  <a:pos x="244" y="626"/>
                </a:cxn>
                <a:cxn ang="0">
                  <a:pos x="322" y="650"/>
                </a:cxn>
                <a:cxn ang="0">
                  <a:pos x="407" y="683"/>
                </a:cxn>
                <a:cxn ang="0">
                  <a:pos x="537" y="716"/>
                </a:cxn>
                <a:cxn ang="0">
                  <a:pos x="685" y="640"/>
                </a:cxn>
                <a:cxn ang="0">
                  <a:pos x="834" y="678"/>
                </a:cxn>
                <a:cxn ang="0">
                  <a:pos x="976" y="657"/>
                </a:cxn>
                <a:cxn ang="0">
                  <a:pos x="1007" y="588"/>
                </a:cxn>
                <a:cxn ang="0">
                  <a:pos x="1174" y="640"/>
                </a:cxn>
                <a:cxn ang="0">
                  <a:pos x="1326" y="753"/>
                </a:cxn>
                <a:cxn ang="0">
                  <a:pos x="1463" y="777"/>
                </a:cxn>
                <a:cxn ang="0">
                  <a:pos x="1467" y="860"/>
                </a:cxn>
                <a:cxn ang="0">
                  <a:pos x="1552" y="853"/>
                </a:cxn>
                <a:cxn ang="0">
                  <a:pos x="1559" y="782"/>
                </a:cxn>
                <a:cxn ang="0">
                  <a:pos x="1597" y="709"/>
                </a:cxn>
                <a:cxn ang="0">
                  <a:pos x="1630" y="671"/>
                </a:cxn>
                <a:cxn ang="0">
                  <a:pos x="1597" y="616"/>
                </a:cxn>
                <a:cxn ang="0">
                  <a:pos x="1677" y="524"/>
                </a:cxn>
                <a:cxn ang="0">
                  <a:pos x="1673" y="453"/>
                </a:cxn>
                <a:cxn ang="0">
                  <a:pos x="1569" y="425"/>
                </a:cxn>
                <a:cxn ang="0">
                  <a:pos x="1585" y="352"/>
                </a:cxn>
                <a:cxn ang="0">
                  <a:pos x="1644" y="298"/>
                </a:cxn>
                <a:cxn ang="0">
                  <a:pos x="1654" y="267"/>
                </a:cxn>
                <a:cxn ang="0">
                  <a:pos x="1720" y="231"/>
                </a:cxn>
                <a:cxn ang="0">
                  <a:pos x="1623" y="175"/>
                </a:cxn>
                <a:cxn ang="0">
                  <a:pos x="1559" y="220"/>
                </a:cxn>
                <a:cxn ang="0">
                  <a:pos x="1514" y="177"/>
                </a:cxn>
                <a:cxn ang="0">
                  <a:pos x="513" y="437"/>
                </a:cxn>
                <a:cxn ang="0">
                  <a:pos x="603" y="366"/>
                </a:cxn>
                <a:cxn ang="0">
                  <a:pos x="770" y="335"/>
                </a:cxn>
                <a:cxn ang="0">
                  <a:pos x="742" y="413"/>
                </a:cxn>
                <a:cxn ang="0">
                  <a:pos x="792" y="470"/>
                </a:cxn>
                <a:cxn ang="0">
                  <a:pos x="752" y="572"/>
                </a:cxn>
                <a:cxn ang="0">
                  <a:pos x="659" y="579"/>
                </a:cxn>
                <a:cxn ang="0">
                  <a:pos x="563" y="505"/>
                </a:cxn>
              </a:cxnLst>
              <a:rect l="0" t="0" r="r" b="b"/>
              <a:pathLst>
                <a:path w="1722" h="872">
                  <a:moveTo>
                    <a:pt x="1427" y="149"/>
                  </a:moveTo>
                  <a:lnTo>
                    <a:pt x="1415" y="156"/>
                  </a:lnTo>
                  <a:lnTo>
                    <a:pt x="1399" y="165"/>
                  </a:lnTo>
                  <a:lnTo>
                    <a:pt x="1375" y="182"/>
                  </a:lnTo>
                  <a:lnTo>
                    <a:pt x="1352" y="196"/>
                  </a:lnTo>
                  <a:lnTo>
                    <a:pt x="1349" y="196"/>
                  </a:lnTo>
                  <a:lnTo>
                    <a:pt x="1347" y="198"/>
                  </a:lnTo>
                  <a:lnTo>
                    <a:pt x="1342" y="201"/>
                  </a:lnTo>
                  <a:lnTo>
                    <a:pt x="1335" y="203"/>
                  </a:lnTo>
                  <a:lnTo>
                    <a:pt x="1330" y="205"/>
                  </a:lnTo>
                  <a:lnTo>
                    <a:pt x="1326" y="205"/>
                  </a:lnTo>
                  <a:lnTo>
                    <a:pt x="1318" y="208"/>
                  </a:lnTo>
                  <a:lnTo>
                    <a:pt x="1309" y="208"/>
                  </a:lnTo>
                  <a:lnTo>
                    <a:pt x="1304" y="208"/>
                  </a:lnTo>
                  <a:lnTo>
                    <a:pt x="1300" y="208"/>
                  </a:lnTo>
                  <a:lnTo>
                    <a:pt x="1292" y="205"/>
                  </a:lnTo>
                  <a:lnTo>
                    <a:pt x="1283" y="203"/>
                  </a:lnTo>
                  <a:lnTo>
                    <a:pt x="1274" y="201"/>
                  </a:lnTo>
                  <a:lnTo>
                    <a:pt x="1271" y="201"/>
                  </a:lnTo>
                  <a:lnTo>
                    <a:pt x="1271" y="198"/>
                  </a:lnTo>
                  <a:lnTo>
                    <a:pt x="1269" y="196"/>
                  </a:lnTo>
                  <a:lnTo>
                    <a:pt x="1269" y="194"/>
                  </a:lnTo>
                  <a:lnTo>
                    <a:pt x="1266" y="189"/>
                  </a:lnTo>
                  <a:lnTo>
                    <a:pt x="1266" y="184"/>
                  </a:lnTo>
                  <a:lnTo>
                    <a:pt x="1266" y="179"/>
                  </a:lnTo>
                  <a:lnTo>
                    <a:pt x="1266" y="175"/>
                  </a:lnTo>
                  <a:lnTo>
                    <a:pt x="1269" y="168"/>
                  </a:lnTo>
                  <a:lnTo>
                    <a:pt x="1269" y="165"/>
                  </a:lnTo>
                  <a:lnTo>
                    <a:pt x="1271" y="163"/>
                  </a:lnTo>
                  <a:lnTo>
                    <a:pt x="1271" y="158"/>
                  </a:lnTo>
                  <a:lnTo>
                    <a:pt x="1271" y="158"/>
                  </a:lnTo>
                  <a:lnTo>
                    <a:pt x="1271" y="158"/>
                  </a:lnTo>
                  <a:lnTo>
                    <a:pt x="1271" y="153"/>
                  </a:lnTo>
                  <a:lnTo>
                    <a:pt x="1269" y="149"/>
                  </a:lnTo>
                  <a:lnTo>
                    <a:pt x="1266" y="146"/>
                  </a:lnTo>
                  <a:lnTo>
                    <a:pt x="1264" y="144"/>
                  </a:lnTo>
                  <a:lnTo>
                    <a:pt x="1262" y="144"/>
                  </a:lnTo>
                  <a:lnTo>
                    <a:pt x="1259" y="142"/>
                  </a:lnTo>
                  <a:lnTo>
                    <a:pt x="1255" y="142"/>
                  </a:lnTo>
                  <a:lnTo>
                    <a:pt x="1250" y="144"/>
                  </a:lnTo>
                  <a:lnTo>
                    <a:pt x="1243" y="144"/>
                  </a:lnTo>
                  <a:lnTo>
                    <a:pt x="1238" y="146"/>
                  </a:lnTo>
                  <a:lnTo>
                    <a:pt x="1233" y="146"/>
                  </a:lnTo>
                  <a:lnTo>
                    <a:pt x="1231" y="146"/>
                  </a:lnTo>
                  <a:lnTo>
                    <a:pt x="1226" y="146"/>
                  </a:lnTo>
                  <a:lnTo>
                    <a:pt x="1222" y="146"/>
                  </a:lnTo>
                  <a:lnTo>
                    <a:pt x="1219" y="146"/>
                  </a:lnTo>
                  <a:lnTo>
                    <a:pt x="1212" y="146"/>
                  </a:lnTo>
                  <a:lnTo>
                    <a:pt x="1207" y="146"/>
                  </a:lnTo>
                  <a:lnTo>
                    <a:pt x="1205" y="146"/>
                  </a:lnTo>
                  <a:lnTo>
                    <a:pt x="1200" y="146"/>
                  </a:lnTo>
                  <a:lnTo>
                    <a:pt x="1198" y="146"/>
                  </a:lnTo>
                  <a:lnTo>
                    <a:pt x="1193" y="146"/>
                  </a:lnTo>
                  <a:lnTo>
                    <a:pt x="1186" y="146"/>
                  </a:lnTo>
                  <a:lnTo>
                    <a:pt x="1179" y="151"/>
                  </a:lnTo>
                  <a:lnTo>
                    <a:pt x="1174" y="156"/>
                  </a:lnTo>
                  <a:lnTo>
                    <a:pt x="1170" y="163"/>
                  </a:lnTo>
                  <a:lnTo>
                    <a:pt x="1167" y="163"/>
                  </a:lnTo>
                  <a:lnTo>
                    <a:pt x="1167" y="165"/>
                  </a:lnTo>
                  <a:lnTo>
                    <a:pt x="1165" y="165"/>
                  </a:lnTo>
                  <a:lnTo>
                    <a:pt x="1165" y="168"/>
                  </a:lnTo>
                  <a:lnTo>
                    <a:pt x="1158" y="165"/>
                  </a:lnTo>
                  <a:lnTo>
                    <a:pt x="1153" y="165"/>
                  </a:lnTo>
                  <a:lnTo>
                    <a:pt x="1148" y="165"/>
                  </a:lnTo>
                  <a:lnTo>
                    <a:pt x="1144" y="163"/>
                  </a:lnTo>
                  <a:lnTo>
                    <a:pt x="1137" y="158"/>
                  </a:lnTo>
                  <a:lnTo>
                    <a:pt x="1129" y="153"/>
                  </a:lnTo>
                  <a:lnTo>
                    <a:pt x="1118" y="144"/>
                  </a:lnTo>
                  <a:lnTo>
                    <a:pt x="1113" y="142"/>
                  </a:lnTo>
                  <a:lnTo>
                    <a:pt x="1113" y="142"/>
                  </a:lnTo>
                  <a:lnTo>
                    <a:pt x="1085" y="139"/>
                  </a:lnTo>
                  <a:lnTo>
                    <a:pt x="1061" y="137"/>
                  </a:lnTo>
                  <a:lnTo>
                    <a:pt x="1054" y="137"/>
                  </a:lnTo>
                  <a:lnTo>
                    <a:pt x="1047" y="139"/>
                  </a:lnTo>
                  <a:lnTo>
                    <a:pt x="1042" y="142"/>
                  </a:lnTo>
                  <a:lnTo>
                    <a:pt x="1037" y="144"/>
                  </a:lnTo>
                  <a:lnTo>
                    <a:pt x="1030" y="151"/>
                  </a:lnTo>
                  <a:lnTo>
                    <a:pt x="1028" y="153"/>
                  </a:lnTo>
                  <a:lnTo>
                    <a:pt x="1028" y="153"/>
                  </a:lnTo>
                  <a:lnTo>
                    <a:pt x="1028" y="153"/>
                  </a:lnTo>
                  <a:lnTo>
                    <a:pt x="1026" y="156"/>
                  </a:lnTo>
                  <a:lnTo>
                    <a:pt x="1021" y="158"/>
                  </a:lnTo>
                  <a:lnTo>
                    <a:pt x="1018" y="161"/>
                  </a:lnTo>
                  <a:lnTo>
                    <a:pt x="1011" y="161"/>
                  </a:lnTo>
                  <a:lnTo>
                    <a:pt x="1007" y="161"/>
                  </a:lnTo>
                  <a:lnTo>
                    <a:pt x="1000" y="156"/>
                  </a:lnTo>
                  <a:lnTo>
                    <a:pt x="995" y="156"/>
                  </a:lnTo>
                  <a:lnTo>
                    <a:pt x="992" y="153"/>
                  </a:lnTo>
                  <a:lnTo>
                    <a:pt x="976" y="156"/>
                  </a:lnTo>
                  <a:lnTo>
                    <a:pt x="971" y="156"/>
                  </a:lnTo>
                  <a:lnTo>
                    <a:pt x="967" y="158"/>
                  </a:lnTo>
                  <a:lnTo>
                    <a:pt x="957" y="158"/>
                  </a:lnTo>
                  <a:lnTo>
                    <a:pt x="957" y="158"/>
                  </a:lnTo>
                  <a:lnTo>
                    <a:pt x="957" y="158"/>
                  </a:lnTo>
                  <a:lnTo>
                    <a:pt x="955" y="158"/>
                  </a:lnTo>
                  <a:lnTo>
                    <a:pt x="955" y="156"/>
                  </a:lnTo>
                  <a:lnTo>
                    <a:pt x="955" y="156"/>
                  </a:lnTo>
                  <a:lnTo>
                    <a:pt x="952" y="149"/>
                  </a:lnTo>
                  <a:lnTo>
                    <a:pt x="952" y="146"/>
                  </a:lnTo>
                  <a:lnTo>
                    <a:pt x="952" y="144"/>
                  </a:lnTo>
                  <a:lnTo>
                    <a:pt x="952" y="142"/>
                  </a:lnTo>
                  <a:lnTo>
                    <a:pt x="950" y="142"/>
                  </a:lnTo>
                  <a:lnTo>
                    <a:pt x="948" y="142"/>
                  </a:lnTo>
                  <a:lnTo>
                    <a:pt x="945" y="144"/>
                  </a:lnTo>
                  <a:lnTo>
                    <a:pt x="943" y="146"/>
                  </a:lnTo>
                  <a:lnTo>
                    <a:pt x="943" y="146"/>
                  </a:lnTo>
                  <a:lnTo>
                    <a:pt x="943" y="149"/>
                  </a:lnTo>
                  <a:lnTo>
                    <a:pt x="941" y="149"/>
                  </a:lnTo>
                  <a:lnTo>
                    <a:pt x="941" y="151"/>
                  </a:lnTo>
                  <a:lnTo>
                    <a:pt x="941" y="151"/>
                  </a:lnTo>
                  <a:lnTo>
                    <a:pt x="938" y="153"/>
                  </a:lnTo>
                  <a:lnTo>
                    <a:pt x="938" y="153"/>
                  </a:lnTo>
                  <a:lnTo>
                    <a:pt x="936" y="153"/>
                  </a:lnTo>
                  <a:lnTo>
                    <a:pt x="933" y="153"/>
                  </a:lnTo>
                  <a:lnTo>
                    <a:pt x="931" y="153"/>
                  </a:lnTo>
                  <a:lnTo>
                    <a:pt x="931" y="153"/>
                  </a:lnTo>
                  <a:lnTo>
                    <a:pt x="905" y="151"/>
                  </a:lnTo>
                  <a:lnTo>
                    <a:pt x="905" y="151"/>
                  </a:lnTo>
                  <a:lnTo>
                    <a:pt x="903" y="149"/>
                  </a:lnTo>
                  <a:lnTo>
                    <a:pt x="900" y="137"/>
                  </a:lnTo>
                  <a:lnTo>
                    <a:pt x="898" y="132"/>
                  </a:lnTo>
                  <a:lnTo>
                    <a:pt x="898" y="125"/>
                  </a:lnTo>
                  <a:lnTo>
                    <a:pt x="881" y="125"/>
                  </a:lnTo>
                  <a:lnTo>
                    <a:pt x="877" y="125"/>
                  </a:lnTo>
                  <a:lnTo>
                    <a:pt x="872" y="127"/>
                  </a:lnTo>
                  <a:lnTo>
                    <a:pt x="870" y="132"/>
                  </a:lnTo>
                  <a:lnTo>
                    <a:pt x="865" y="137"/>
                  </a:lnTo>
                  <a:lnTo>
                    <a:pt x="863" y="142"/>
                  </a:lnTo>
                  <a:lnTo>
                    <a:pt x="860" y="144"/>
                  </a:lnTo>
                  <a:lnTo>
                    <a:pt x="860" y="144"/>
                  </a:lnTo>
                  <a:lnTo>
                    <a:pt x="858" y="146"/>
                  </a:lnTo>
                  <a:lnTo>
                    <a:pt x="855" y="146"/>
                  </a:lnTo>
                  <a:lnTo>
                    <a:pt x="851" y="151"/>
                  </a:lnTo>
                  <a:lnTo>
                    <a:pt x="848" y="151"/>
                  </a:lnTo>
                  <a:lnTo>
                    <a:pt x="844" y="153"/>
                  </a:lnTo>
                  <a:lnTo>
                    <a:pt x="839" y="156"/>
                  </a:lnTo>
                  <a:lnTo>
                    <a:pt x="837" y="156"/>
                  </a:lnTo>
                  <a:lnTo>
                    <a:pt x="837" y="156"/>
                  </a:lnTo>
                  <a:lnTo>
                    <a:pt x="834" y="158"/>
                  </a:lnTo>
                  <a:lnTo>
                    <a:pt x="830" y="158"/>
                  </a:lnTo>
                  <a:lnTo>
                    <a:pt x="830" y="158"/>
                  </a:lnTo>
                  <a:lnTo>
                    <a:pt x="827" y="158"/>
                  </a:lnTo>
                  <a:lnTo>
                    <a:pt x="825" y="161"/>
                  </a:lnTo>
                  <a:lnTo>
                    <a:pt x="825" y="156"/>
                  </a:lnTo>
                  <a:lnTo>
                    <a:pt x="827" y="151"/>
                  </a:lnTo>
                  <a:lnTo>
                    <a:pt x="827" y="146"/>
                  </a:lnTo>
                  <a:lnTo>
                    <a:pt x="827" y="139"/>
                  </a:lnTo>
                  <a:lnTo>
                    <a:pt x="827" y="132"/>
                  </a:lnTo>
                  <a:lnTo>
                    <a:pt x="827" y="127"/>
                  </a:lnTo>
                  <a:lnTo>
                    <a:pt x="825" y="123"/>
                  </a:lnTo>
                  <a:lnTo>
                    <a:pt x="822" y="118"/>
                  </a:lnTo>
                  <a:lnTo>
                    <a:pt x="820" y="116"/>
                  </a:lnTo>
                  <a:lnTo>
                    <a:pt x="815" y="113"/>
                  </a:lnTo>
                  <a:lnTo>
                    <a:pt x="811" y="113"/>
                  </a:lnTo>
                  <a:lnTo>
                    <a:pt x="804" y="113"/>
                  </a:lnTo>
                  <a:lnTo>
                    <a:pt x="799" y="113"/>
                  </a:lnTo>
                  <a:lnTo>
                    <a:pt x="799" y="113"/>
                  </a:lnTo>
                  <a:lnTo>
                    <a:pt x="796" y="113"/>
                  </a:lnTo>
                  <a:lnTo>
                    <a:pt x="796" y="113"/>
                  </a:lnTo>
                  <a:lnTo>
                    <a:pt x="796" y="113"/>
                  </a:lnTo>
                  <a:lnTo>
                    <a:pt x="789" y="113"/>
                  </a:lnTo>
                  <a:lnTo>
                    <a:pt x="782" y="116"/>
                  </a:lnTo>
                  <a:lnTo>
                    <a:pt x="780" y="116"/>
                  </a:lnTo>
                  <a:lnTo>
                    <a:pt x="775" y="116"/>
                  </a:lnTo>
                  <a:lnTo>
                    <a:pt x="770" y="111"/>
                  </a:lnTo>
                  <a:lnTo>
                    <a:pt x="768" y="106"/>
                  </a:lnTo>
                  <a:lnTo>
                    <a:pt x="766" y="101"/>
                  </a:lnTo>
                  <a:lnTo>
                    <a:pt x="763" y="97"/>
                  </a:lnTo>
                  <a:lnTo>
                    <a:pt x="763" y="90"/>
                  </a:lnTo>
                  <a:lnTo>
                    <a:pt x="761" y="83"/>
                  </a:lnTo>
                  <a:lnTo>
                    <a:pt x="759" y="78"/>
                  </a:lnTo>
                  <a:lnTo>
                    <a:pt x="756" y="73"/>
                  </a:lnTo>
                  <a:lnTo>
                    <a:pt x="754" y="68"/>
                  </a:lnTo>
                  <a:lnTo>
                    <a:pt x="749" y="66"/>
                  </a:lnTo>
                  <a:lnTo>
                    <a:pt x="744" y="64"/>
                  </a:lnTo>
                  <a:lnTo>
                    <a:pt x="740" y="64"/>
                  </a:lnTo>
                  <a:lnTo>
                    <a:pt x="737" y="61"/>
                  </a:lnTo>
                  <a:lnTo>
                    <a:pt x="733" y="61"/>
                  </a:lnTo>
                  <a:lnTo>
                    <a:pt x="730" y="61"/>
                  </a:lnTo>
                  <a:lnTo>
                    <a:pt x="728" y="64"/>
                  </a:lnTo>
                  <a:lnTo>
                    <a:pt x="726" y="66"/>
                  </a:lnTo>
                  <a:lnTo>
                    <a:pt x="723" y="68"/>
                  </a:lnTo>
                  <a:lnTo>
                    <a:pt x="721" y="71"/>
                  </a:lnTo>
                  <a:lnTo>
                    <a:pt x="721" y="75"/>
                  </a:lnTo>
                  <a:lnTo>
                    <a:pt x="716" y="66"/>
                  </a:lnTo>
                  <a:lnTo>
                    <a:pt x="711" y="59"/>
                  </a:lnTo>
                  <a:lnTo>
                    <a:pt x="700" y="42"/>
                  </a:lnTo>
                  <a:lnTo>
                    <a:pt x="688" y="28"/>
                  </a:lnTo>
                  <a:lnTo>
                    <a:pt x="676" y="16"/>
                  </a:lnTo>
                  <a:lnTo>
                    <a:pt x="674" y="14"/>
                  </a:lnTo>
                  <a:lnTo>
                    <a:pt x="671" y="12"/>
                  </a:lnTo>
                  <a:lnTo>
                    <a:pt x="664" y="12"/>
                  </a:lnTo>
                  <a:lnTo>
                    <a:pt x="645" y="12"/>
                  </a:lnTo>
                  <a:lnTo>
                    <a:pt x="629" y="9"/>
                  </a:lnTo>
                  <a:lnTo>
                    <a:pt x="610" y="5"/>
                  </a:lnTo>
                  <a:lnTo>
                    <a:pt x="593" y="0"/>
                  </a:lnTo>
                  <a:lnTo>
                    <a:pt x="589" y="0"/>
                  </a:lnTo>
                  <a:lnTo>
                    <a:pt x="584" y="2"/>
                  </a:lnTo>
                  <a:lnTo>
                    <a:pt x="582" y="5"/>
                  </a:lnTo>
                  <a:lnTo>
                    <a:pt x="582" y="9"/>
                  </a:lnTo>
                  <a:lnTo>
                    <a:pt x="582" y="12"/>
                  </a:lnTo>
                  <a:lnTo>
                    <a:pt x="579" y="19"/>
                  </a:lnTo>
                  <a:lnTo>
                    <a:pt x="577" y="24"/>
                  </a:lnTo>
                  <a:lnTo>
                    <a:pt x="574" y="28"/>
                  </a:lnTo>
                  <a:lnTo>
                    <a:pt x="565" y="47"/>
                  </a:lnTo>
                  <a:lnTo>
                    <a:pt x="556" y="64"/>
                  </a:lnTo>
                  <a:lnTo>
                    <a:pt x="553" y="68"/>
                  </a:lnTo>
                  <a:lnTo>
                    <a:pt x="553" y="75"/>
                  </a:lnTo>
                  <a:lnTo>
                    <a:pt x="553" y="80"/>
                  </a:lnTo>
                  <a:lnTo>
                    <a:pt x="553" y="83"/>
                  </a:lnTo>
                  <a:lnTo>
                    <a:pt x="553" y="83"/>
                  </a:lnTo>
                  <a:lnTo>
                    <a:pt x="553" y="85"/>
                  </a:lnTo>
                  <a:lnTo>
                    <a:pt x="553" y="85"/>
                  </a:lnTo>
                  <a:lnTo>
                    <a:pt x="553" y="87"/>
                  </a:lnTo>
                  <a:lnTo>
                    <a:pt x="553" y="90"/>
                  </a:lnTo>
                  <a:lnTo>
                    <a:pt x="551" y="94"/>
                  </a:lnTo>
                  <a:lnTo>
                    <a:pt x="551" y="97"/>
                  </a:lnTo>
                  <a:lnTo>
                    <a:pt x="548" y="97"/>
                  </a:lnTo>
                  <a:lnTo>
                    <a:pt x="548" y="97"/>
                  </a:lnTo>
                  <a:lnTo>
                    <a:pt x="548" y="99"/>
                  </a:lnTo>
                  <a:lnTo>
                    <a:pt x="548" y="99"/>
                  </a:lnTo>
                  <a:lnTo>
                    <a:pt x="548" y="101"/>
                  </a:lnTo>
                  <a:lnTo>
                    <a:pt x="546" y="104"/>
                  </a:lnTo>
                  <a:lnTo>
                    <a:pt x="544" y="106"/>
                  </a:lnTo>
                  <a:lnTo>
                    <a:pt x="541" y="109"/>
                  </a:lnTo>
                  <a:lnTo>
                    <a:pt x="539" y="109"/>
                  </a:lnTo>
                  <a:lnTo>
                    <a:pt x="534" y="111"/>
                  </a:lnTo>
                  <a:lnTo>
                    <a:pt x="532" y="111"/>
                  </a:lnTo>
                  <a:lnTo>
                    <a:pt x="532" y="111"/>
                  </a:lnTo>
                  <a:lnTo>
                    <a:pt x="527" y="113"/>
                  </a:lnTo>
                  <a:lnTo>
                    <a:pt x="525" y="113"/>
                  </a:lnTo>
                  <a:lnTo>
                    <a:pt x="515" y="116"/>
                  </a:lnTo>
                  <a:lnTo>
                    <a:pt x="513" y="116"/>
                  </a:lnTo>
                  <a:lnTo>
                    <a:pt x="508" y="116"/>
                  </a:lnTo>
                  <a:lnTo>
                    <a:pt x="506" y="116"/>
                  </a:lnTo>
                  <a:lnTo>
                    <a:pt x="504" y="113"/>
                  </a:lnTo>
                  <a:lnTo>
                    <a:pt x="501" y="113"/>
                  </a:lnTo>
                  <a:lnTo>
                    <a:pt x="501" y="111"/>
                  </a:lnTo>
                  <a:lnTo>
                    <a:pt x="499" y="104"/>
                  </a:lnTo>
                  <a:lnTo>
                    <a:pt x="496" y="101"/>
                  </a:lnTo>
                  <a:lnTo>
                    <a:pt x="494" y="97"/>
                  </a:lnTo>
                  <a:lnTo>
                    <a:pt x="492" y="94"/>
                  </a:lnTo>
                  <a:lnTo>
                    <a:pt x="487" y="92"/>
                  </a:lnTo>
                  <a:lnTo>
                    <a:pt x="485" y="90"/>
                  </a:lnTo>
                  <a:lnTo>
                    <a:pt x="482" y="90"/>
                  </a:lnTo>
                  <a:lnTo>
                    <a:pt x="478" y="90"/>
                  </a:lnTo>
                  <a:lnTo>
                    <a:pt x="475" y="92"/>
                  </a:lnTo>
                  <a:lnTo>
                    <a:pt x="468" y="92"/>
                  </a:lnTo>
                  <a:lnTo>
                    <a:pt x="463" y="97"/>
                  </a:lnTo>
                  <a:lnTo>
                    <a:pt x="459" y="99"/>
                  </a:lnTo>
                  <a:lnTo>
                    <a:pt x="456" y="104"/>
                  </a:lnTo>
                  <a:lnTo>
                    <a:pt x="454" y="109"/>
                  </a:lnTo>
                  <a:lnTo>
                    <a:pt x="452" y="116"/>
                  </a:lnTo>
                  <a:lnTo>
                    <a:pt x="452" y="123"/>
                  </a:lnTo>
                  <a:lnTo>
                    <a:pt x="452" y="132"/>
                  </a:lnTo>
                  <a:lnTo>
                    <a:pt x="454" y="139"/>
                  </a:lnTo>
                  <a:lnTo>
                    <a:pt x="454" y="149"/>
                  </a:lnTo>
                  <a:lnTo>
                    <a:pt x="454" y="158"/>
                  </a:lnTo>
                  <a:lnTo>
                    <a:pt x="454" y="168"/>
                  </a:lnTo>
                  <a:lnTo>
                    <a:pt x="454" y="172"/>
                  </a:lnTo>
                  <a:lnTo>
                    <a:pt x="452" y="175"/>
                  </a:lnTo>
                  <a:lnTo>
                    <a:pt x="452" y="177"/>
                  </a:lnTo>
                  <a:lnTo>
                    <a:pt x="452" y="184"/>
                  </a:lnTo>
                  <a:lnTo>
                    <a:pt x="449" y="189"/>
                  </a:lnTo>
                  <a:lnTo>
                    <a:pt x="449" y="194"/>
                  </a:lnTo>
                  <a:lnTo>
                    <a:pt x="447" y="201"/>
                  </a:lnTo>
                  <a:lnTo>
                    <a:pt x="445" y="201"/>
                  </a:lnTo>
                  <a:lnTo>
                    <a:pt x="445" y="203"/>
                  </a:lnTo>
                  <a:lnTo>
                    <a:pt x="445" y="205"/>
                  </a:lnTo>
                  <a:lnTo>
                    <a:pt x="442" y="208"/>
                  </a:lnTo>
                  <a:lnTo>
                    <a:pt x="440" y="210"/>
                  </a:lnTo>
                  <a:lnTo>
                    <a:pt x="437" y="215"/>
                  </a:lnTo>
                  <a:lnTo>
                    <a:pt x="433" y="217"/>
                  </a:lnTo>
                  <a:lnTo>
                    <a:pt x="428" y="220"/>
                  </a:lnTo>
                  <a:lnTo>
                    <a:pt x="423" y="222"/>
                  </a:lnTo>
                  <a:lnTo>
                    <a:pt x="419" y="222"/>
                  </a:lnTo>
                  <a:lnTo>
                    <a:pt x="416" y="222"/>
                  </a:lnTo>
                  <a:lnTo>
                    <a:pt x="416" y="220"/>
                  </a:lnTo>
                  <a:lnTo>
                    <a:pt x="414" y="220"/>
                  </a:lnTo>
                  <a:lnTo>
                    <a:pt x="414" y="220"/>
                  </a:lnTo>
                  <a:lnTo>
                    <a:pt x="411" y="220"/>
                  </a:lnTo>
                  <a:lnTo>
                    <a:pt x="404" y="215"/>
                  </a:lnTo>
                  <a:lnTo>
                    <a:pt x="402" y="213"/>
                  </a:lnTo>
                  <a:lnTo>
                    <a:pt x="400" y="208"/>
                  </a:lnTo>
                  <a:lnTo>
                    <a:pt x="397" y="205"/>
                  </a:lnTo>
                  <a:lnTo>
                    <a:pt x="395" y="203"/>
                  </a:lnTo>
                  <a:lnTo>
                    <a:pt x="393" y="201"/>
                  </a:lnTo>
                  <a:lnTo>
                    <a:pt x="388" y="198"/>
                  </a:lnTo>
                  <a:lnTo>
                    <a:pt x="385" y="196"/>
                  </a:lnTo>
                  <a:lnTo>
                    <a:pt x="381" y="196"/>
                  </a:lnTo>
                  <a:lnTo>
                    <a:pt x="378" y="198"/>
                  </a:lnTo>
                  <a:lnTo>
                    <a:pt x="376" y="198"/>
                  </a:lnTo>
                  <a:lnTo>
                    <a:pt x="371" y="201"/>
                  </a:lnTo>
                  <a:lnTo>
                    <a:pt x="367" y="205"/>
                  </a:lnTo>
                  <a:lnTo>
                    <a:pt x="364" y="208"/>
                  </a:lnTo>
                  <a:lnTo>
                    <a:pt x="362" y="213"/>
                  </a:lnTo>
                  <a:lnTo>
                    <a:pt x="359" y="217"/>
                  </a:lnTo>
                  <a:lnTo>
                    <a:pt x="359" y="222"/>
                  </a:lnTo>
                  <a:lnTo>
                    <a:pt x="362" y="231"/>
                  </a:lnTo>
                  <a:lnTo>
                    <a:pt x="362" y="234"/>
                  </a:lnTo>
                  <a:lnTo>
                    <a:pt x="362" y="236"/>
                  </a:lnTo>
                  <a:lnTo>
                    <a:pt x="362" y="238"/>
                  </a:lnTo>
                  <a:lnTo>
                    <a:pt x="362" y="238"/>
                  </a:lnTo>
                  <a:lnTo>
                    <a:pt x="362" y="238"/>
                  </a:lnTo>
                  <a:lnTo>
                    <a:pt x="362" y="238"/>
                  </a:lnTo>
                  <a:lnTo>
                    <a:pt x="362" y="238"/>
                  </a:lnTo>
                  <a:lnTo>
                    <a:pt x="362" y="241"/>
                  </a:lnTo>
                  <a:lnTo>
                    <a:pt x="362" y="243"/>
                  </a:lnTo>
                  <a:lnTo>
                    <a:pt x="362" y="246"/>
                  </a:lnTo>
                  <a:lnTo>
                    <a:pt x="359" y="246"/>
                  </a:lnTo>
                  <a:lnTo>
                    <a:pt x="359" y="248"/>
                  </a:lnTo>
                  <a:lnTo>
                    <a:pt x="357" y="248"/>
                  </a:lnTo>
                  <a:lnTo>
                    <a:pt x="357" y="250"/>
                  </a:lnTo>
                  <a:lnTo>
                    <a:pt x="355" y="250"/>
                  </a:lnTo>
                  <a:lnTo>
                    <a:pt x="352" y="253"/>
                  </a:lnTo>
                  <a:lnTo>
                    <a:pt x="350" y="253"/>
                  </a:lnTo>
                  <a:lnTo>
                    <a:pt x="345" y="255"/>
                  </a:lnTo>
                  <a:lnTo>
                    <a:pt x="343" y="257"/>
                  </a:lnTo>
                  <a:lnTo>
                    <a:pt x="338" y="260"/>
                  </a:lnTo>
                  <a:lnTo>
                    <a:pt x="338" y="264"/>
                  </a:lnTo>
                  <a:lnTo>
                    <a:pt x="336" y="267"/>
                  </a:lnTo>
                  <a:lnTo>
                    <a:pt x="336" y="272"/>
                  </a:lnTo>
                  <a:lnTo>
                    <a:pt x="338" y="274"/>
                  </a:lnTo>
                  <a:lnTo>
                    <a:pt x="341" y="279"/>
                  </a:lnTo>
                  <a:lnTo>
                    <a:pt x="343" y="281"/>
                  </a:lnTo>
                  <a:lnTo>
                    <a:pt x="350" y="286"/>
                  </a:lnTo>
                  <a:lnTo>
                    <a:pt x="369" y="300"/>
                  </a:lnTo>
                  <a:lnTo>
                    <a:pt x="367" y="305"/>
                  </a:lnTo>
                  <a:lnTo>
                    <a:pt x="362" y="309"/>
                  </a:lnTo>
                  <a:lnTo>
                    <a:pt x="357" y="312"/>
                  </a:lnTo>
                  <a:lnTo>
                    <a:pt x="352" y="316"/>
                  </a:lnTo>
                  <a:lnTo>
                    <a:pt x="348" y="319"/>
                  </a:lnTo>
                  <a:lnTo>
                    <a:pt x="341" y="321"/>
                  </a:lnTo>
                  <a:lnTo>
                    <a:pt x="336" y="324"/>
                  </a:lnTo>
                  <a:lnTo>
                    <a:pt x="329" y="324"/>
                  </a:lnTo>
                  <a:lnTo>
                    <a:pt x="326" y="324"/>
                  </a:lnTo>
                  <a:lnTo>
                    <a:pt x="324" y="326"/>
                  </a:lnTo>
                  <a:lnTo>
                    <a:pt x="319" y="328"/>
                  </a:lnTo>
                  <a:lnTo>
                    <a:pt x="317" y="328"/>
                  </a:lnTo>
                  <a:lnTo>
                    <a:pt x="315" y="331"/>
                  </a:lnTo>
                  <a:lnTo>
                    <a:pt x="315" y="331"/>
                  </a:lnTo>
                  <a:lnTo>
                    <a:pt x="315" y="331"/>
                  </a:lnTo>
                  <a:lnTo>
                    <a:pt x="305" y="335"/>
                  </a:lnTo>
                  <a:lnTo>
                    <a:pt x="298" y="338"/>
                  </a:lnTo>
                  <a:lnTo>
                    <a:pt x="291" y="340"/>
                  </a:lnTo>
                  <a:lnTo>
                    <a:pt x="289" y="340"/>
                  </a:lnTo>
                  <a:lnTo>
                    <a:pt x="286" y="340"/>
                  </a:lnTo>
                  <a:lnTo>
                    <a:pt x="282" y="342"/>
                  </a:lnTo>
                  <a:lnTo>
                    <a:pt x="279" y="345"/>
                  </a:lnTo>
                  <a:lnTo>
                    <a:pt x="277" y="347"/>
                  </a:lnTo>
                  <a:lnTo>
                    <a:pt x="274" y="347"/>
                  </a:lnTo>
                  <a:lnTo>
                    <a:pt x="272" y="352"/>
                  </a:lnTo>
                  <a:lnTo>
                    <a:pt x="270" y="357"/>
                  </a:lnTo>
                  <a:lnTo>
                    <a:pt x="272" y="359"/>
                  </a:lnTo>
                  <a:lnTo>
                    <a:pt x="272" y="364"/>
                  </a:lnTo>
                  <a:lnTo>
                    <a:pt x="277" y="371"/>
                  </a:lnTo>
                  <a:lnTo>
                    <a:pt x="282" y="378"/>
                  </a:lnTo>
                  <a:lnTo>
                    <a:pt x="286" y="385"/>
                  </a:lnTo>
                  <a:lnTo>
                    <a:pt x="286" y="394"/>
                  </a:lnTo>
                  <a:lnTo>
                    <a:pt x="284" y="399"/>
                  </a:lnTo>
                  <a:lnTo>
                    <a:pt x="284" y="404"/>
                  </a:lnTo>
                  <a:lnTo>
                    <a:pt x="279" y="418"/>
                  </a:lnTo>
                  <a:lnTo>
                    <a:pt x="279" y="425"/>
                  </a:lnTo>
                  <a:lnTo>
                    <a:pt x="277" y="430"/>
                  </a:lnTo>
                  <a:lnTo>
                    <a:pt x="277" y="435"/>
                  </a:lnTo>
                  <a:lnTo>
                    <a:pt x="277" y="439"/>
                  </a:lnTo>
                  <a:lnTo>
                    <a:pt x="279" y="444"/>
                  </a:lnTo>
                  <a:lnTo>
                    <a:pt x="279" y="446"/>
                  </a:lnTo>
                  <a:lnTo>
                    <a:pt x="282" y="451"/>
                  </a:lnTo>
                  <a:lnTo>
                    <a:pt x="286" y="453"/>
                  </a:lnTo>
                  <a:lnTo>
                    <a:pt x="279" y="458"/>
                  </a:lnTo>
                  <a:lnTo>
                    <a:pt x="274" y="463"/>
                  </a:lnTo>
                  <a:lnTo>
                    <a:pt x="270" y="465"/>
                  </a:lnTo>
                  <a:lnTo>
                    <a:pt x="267" y="470"/>
                  </a:lnTo>
                  <a:lnTo>
                    <a:pt x="263" y="475"/>
                  </a:lnTo>
                  <a:lnTo>
                    <a:pt x="256" y="477"/>
                  </a:lnTo>
                  <a:lnTo>
                    <a:pt x="251" y="482"/>
                  </a:lnTo>
                  <a:lnTo>
                    <a:pt x="246" y="484"/>
                  </a:lnTo>
                  <a:lnTo>
                    <a:pt x="241" y="484"/>
                  </a:lnTo>
                  <a:lnTo>
                    <a:pt x="234" y="487"/>
                  </a:lnTo>
                  <a:lnTo>
                    <a:pt x="230" y="487"/>
                  </a:lnTo>
                  <a:lnTo>
                    <a:pt x="225" y="484"/>
                  </a:lnTo>
                  <a:lnTo>
                    <a:pt x="222" y="484"/>
                  </a:lnTo>
                  <a:lnTo>
                    <a:pt x="220" y="482"/>
                  </a:lnTo>
                  <a:lnTo>
                    <a:pt x="220" y="482"/>
                  </a:lnTo>
                  <a:lnTo>
                    <a:pt x="220" y="482"/>
                  </a:lnTo>
                  <a:lnTo>
                    <a:pt x="215" y="482"/>
                  </a:lnTo>
                  <a:lnTo>
                    <a:pt x="213" y="482"/>
                  </a:lnTo>
                  <a:lnTo>
                    <a:pt x="211" y="484"/>
                  </a:lnTo>
                  <a:lnTo>
                    <a:pt x="211" y="484"/>
                  </a:lnTo>
                  <a:lnTo>
                    <a:pt x="211" y="484"/>
                  </a:lnTo>
                  <a:lnTo>
                    <a:pt x="211" y="484"/>
                  </a:lnTo>
                  <a:lnTo>
                    <a:pt x="208" y="487"/>
                  </a:lnTo>
                  <a:lnTo>
                    <a:pt x="206" y="487"/>
                  </a:lnTo>
                  <a:lnTo>
                    <a:pt x="204" y="489"/>
                  </a:lnTo>
                  <a:lnTo>
                    <a:pt x="201" y="489"/>
                  </a:lnTo>
                  <a:lnTo>
                    <a:pt x="199" y="489"/>
                  </a:lnTo>
                  <a:lnTo>
                    <a:pt x="197" y="489"/>
                  </a:lnTo>
                  <a:lnTo>
                    <a:pt x="182" y="487"/>
                  </a:lnTo>
                  <a:lnTo>
                    <a:pt x="168" y="482"/>
                  </a:lnTo>
                  <a:lnTo>
                    <a:pt x="156" y="477"/>
                  </a:lnTo>
                  <a:lnTo>
                    <a:pt x="142" y="470"/>
                  </a:lnTo>
                  <a:lnTo>
                    <a:pt x="140" y="468"/>
                  </a:lnTo>
                  <a:lnTo>
                    <a:pt x="135" y="468"/>
                  </a:lnTo>
                  <a:lnTo>
                    <a:pt x="126" y="470"/>
                  </a:lnTo>
                  <a:lnTo>
                    <a:pt x="123" y="472"/>
                  </a:lnTo>
                  <a:lnTo>
                    <a:pt x="121" y="477"/>
                  </a:lnTo>
                  <a:lnTo>
                    <a:pt x="119" y="479"/>
                  </a:lnTo>
                  <a:lnTo>
                    <a:pt x="116" y="484"/>
                  </a:lnTo>
                  <a:lnTo>
                    <a:pt x="116" y="487"/>
                  </a:lnTo>
                  <a:lnTo>
                    <a:pt x="116" y="494"/>
                  </a:lnTo>
                  <a:lnTo>
                    <a:pt x="116" y="508"/>
                  </a:lnTo>
                  <a:lnTo>
                    <a:pt x="119" y="522"/>
                  </a:lnTo>
                  <a:lnTo>
                    <a:pt x="119" y="524"/>
                  </a:lnTo>
                  <a:lnTo>
                    <a:pt x="119" y="529"/>
                  </a:lnTo>
                  <a:lnTo>
                    <a:pt x="121" y="534"/>
                  </a:lnTo>
                  <a:lnTo>
                    <a:pt x="119" y="539"/>
                  </a:lnTo>
                  <a:lnTo>
                    <a:pt x="119" y="541"/>
                  </a:lnTo>
                  <a:lnTo>
                    <a:pt x="119" y="543"/>
                  </a:lnTo>
                  <a:lnTo>
                    <a:pt x="119" y="546"/>
                  </a:lnTo>
                  <a:lnTo>
                    <a:pt x="116" y="548"/>
                  </a:lnTo>
                  <a:lnTo>
                    <a:pt x="116" y="548"/>
                  </a:lnTo>
                  <a:lnTo>
                    <a:pt x="114" y="548"/>
                  </a:lnTo>
                  <a:lnTo>
                    <a:pt x="114" y="550"/>
                  </a:lnTo>
                  <a:lnTo>
                    <a:pt x="114" y="550"/>
                  </a:lnTo>
                  <a:lnTo>
                    <a:pt x="111" y="555"/>
                  </a:lnTo>
                  <a:lnTo>
                    <a:pt x="111" y="555"/>
                  </a:lnTo>
                  <a:lnTo>
                    <a:pt x="109" y="555"/>
                  </a:lnTo>
                  <a:lnTo>
                    <a:pt x="109" y="555"/>
                  </a:lnTo>
                  <a:lnTo>
                    <a:pt x="109" y="555"/>
                  </a:lnTo>
                  <a:lnTo>
                    <a:pt x="107" y="557"/>
                  </a:lnTo>
                  <a:lnTo>
                    <a:pt x="104" y="557"/>
                  </a:lnTo>
                  <a:lnTo>
                    <a:pt x="102" y="557"/>
                  </a:lnTo>
                  <a:lnTo>
                    <a:pt x="102" y="557"/>
                  </a:lnTo>
                  <a:lnTo>
                    <a:pt x="102" y="560"/>
                  </a:lnTo>
                  <a:lnTo>
                    <a:pt x="102" y="560"/>
                  </a:lnTo>
                  <a:lnTo>
                    <a:pt x="97" y="560"/>
                  </a:lnTo>
                  <a:lnTo>
                    <a:pt x="93" y="562"/>
                  </a:lnTo>
                  <a:lnTo>
                    <a:pt x="88" y="560"/>
                  </a:lnTo>
                  <a:lnTo>
                    <a:pt x="85" y="560"/>
                  </a:lnTo>
                  <a:lnTo>
                    <a:pt x="78" y="555"/>
                  </a:lnTo>
                  <a:lnTo>
                    <a:pt x="69" y="550"/>
                  </a:lnTo>
                  <a:lnTo>
                    <a:pt x="55" y="539"/>
                  </a:lnTo>
                  <a:lnTo>
                    <a:pt x="50" y="534"/>
                  </a:lnTo>
                  <a:lnTo>
                    <a:pt x="48" y="531"/>
                  </a:lnTo>
                  <a:lnTo>
                    <a:pt x="48" y="529"/>
                  </a:lnTo>
                  <a:lnTo>
                    <a:pt x="43" y="524"/>
                  </a:lnTo>
                  <a:lnTo>
                    <a:pt x="41" y="520"/>
                  </a:lnTo>
                  <a:lnTo>
                    <a:pt x="34" y="515"/>
                  </a:lnTo>
                  <a:lnTo>
                    <a:pt x="29" y="510"/>
                  </a:lnTo>
                  <a:lnTo>
                    <a:pt x="24" y="510"/>
                  </a:lnTo>
                  <a:lnTo>
                    <a:pt x="12" y="505"/>
                  </a:lnTo>
                  <a:lnTo>
                    <a:pt x="0" y="503"/>
                  </a:lnTo>
                  <a:lnTo>
                    <a:pt x="0" y="503"/>
                  </a:lnTo>
                  <a:lnTo>
                    <a:pt x="3" y="510"/>
                  </a:lnTo>
                  <a:lnTo>
                    <a:pt x="3" y="513"/>
                  </a:lnTo>
                  <a:lnTo>
                    <a:pt x="5" y="517"/>
                  </a:lnTo>
                  <a:lnTo>
                    <a:pt x="8" y="520"/>
                  </a:lnTo>
                  <a:lnTo>
                    <a:pt x="10" y="522"/>
                  </a:lnTo>
                  <a:lnTo>
                    <a:pt x="12" y="524"/>
                  </a:lnTo>
                  <a:lnTo>
                    <a:pt x="15" y="529"/>
                  </a:lnTo>
                  <a:lnTo>
                    <a:pt x="15" y="534"/>
                  </a:lnTo>
                  <a:lnTo>
                    <a:pt x="15" y="539"/>
                  </a:lnTo>
                  <a:lnTo>
                    <a:pt x="15" y="546"/>
                  </a:lnTo>
                  <a:lnTo>
                    <a:pt x="15" y="553"/>
                  </a:lnTo>
                  <a:lnTo>
                    <a:pt x="15" y="555"/>
                  </a:lnTo>
                  <a:lnTo>
                    <a:pt x="15" y="560"/>
                  </a:lnTo>
                  <a:lnTo>
                    <a:pt x="15" y="565"/>
                  </a:lnTo>
                  <a:lnTo>
                    <a:pt x="17" y="569"/>
                  </a:lnTo>
                  <a:lnTo>
                    <a:pt x="19" y="572"/>
                  </a:lnTo>
                  <a:lnTo>
                    <a:pt x="22" y="576"/>
                  </a:lnTo>
                  <a:lnTo>
                    <a:pt x="26" y="579"/>
                  </a:lnTo>
                  <a:lnTo>
                    <a:pt x="31" y="583"/>
                  </a:lnTo>
                  <a:lnTo>
                    <a:pt x="34" y="586"/>
                  </a:lnTo>
                  <a:lnTo>
                    <a:pt x="36" y="588"/>
                  </a:lnTo>
                  <a:lnTo>
                    <a:pt x="41" y="593"/>
                  </a:lnTo>
                  <a:lnTo>
                    <a:pt x="48" y="602"/>
                  </a:lnTo>
                  <a:lnTo>
                    <a:pt x="52" y="609"/>
                  </a:lnTo>
                  <a:lnTo>
                    <a:pt x="52" y="614"/>
                  </a:lnTo>
                  <a:lnTo>
                    <a:pt x="55" y="616"/>
                  </a:lnTo>
                  <a:lnTo>
                    <a:pt x="55" y="616"/>
                  </a:lnTo>
                  <a:lnTo>
                    <a:pt x="55" y="619"/>
                  </a:lnTo>
                  <a:lnTo>
                    <a:pt x="60" y="626"/>
                  </a:lnTo>
                  <a:lnTo>
                    <a:pt x="60" y="628"/>
                  </a:lnTo>
                  <a:lnTo>
                    <a:pt x="62" y="631"/>
                  </a:lnTo>
                  <a:lnTo>
                    <a:pt x="64" y="633"/>
                  </a:lnTo>
                  <a:lnTo>
                    <a:pt x="69" y="635"/>
                  </a:lnTo>
                  <a:lnTo>
                    <a:pt x="78" y="638"/>
                  </a:lnTo>
                  <a:lnTo>
                    <a:pt x="90" y="640"/>
                  </a:lnTo>
                  <a:lnTo>
                    <a:pt x="102" y="642"/>
                  </a:lnTo>
                  <a:lnTo>
                    <a:pt x="114" y="642"/>
                  </a:lnTo>
                  <a:lnTo>
                    <a:pt x="123" y="642"/>
                  </a:lnTo>
                  <a:lnTo>
                    <a:pt x="135" y="640"/>
                  </a:lnTo>
                  <a:lnTo>
                    <a:pt x="147" y="638"/>
                  </a:lnTo>
                  <a:lnTo>
                    <a:pt x="159" y="633"/>
                  </a:lnTo>
                  <a:lnTo>
                    <a:pt x="161" y="633"/>
                  </a:lnTo>
                  <a:lnTo>
                    <a:pt x="163" y="631"/>
                  </a:lnTo>
                  <a:lnTo>
                    <a:pt x="166" y="628"/>
                  </a:lnTo>
                  <a:lnTo>
                    <a:pt x="171" y="626"/>
                  </a:lnTo>
                  <a:lnTo>
                    <a:pt x="173" y="621"/>
                  </a:lnTo>
                  <a:lnTo>
                    <a:pt x="175" y="619"/>
                  </a:lnTo>
                  <a:lnTo>
                    <a:pt x="178" y="619"/>
                  </a:lnTo>
                  <a:lnTo>
                    <a:pt x="180" y="619"/>
                  </a:lnTo>
                  <a:lnTo>
                    <a:pt x="182" y="619"/>
                  </a:lnTo>
                  <a:lnTo>
                    <a:pt x="182" y="621"/>
                  </a:lnTo>
                  <a:lnTo>
                    <a:pt x="185" y="624"/>
                  </a:lnTo>
                  <a:lnTo>
                    <a:pt x="185" y="628"/>
                  </a:lnTo>
                  <a:lnTo>
                    <a:pt x="187" y="635"/>
                  </a:lnTo>
                  <a:lnTo>
                    <a:pt x="187" y="638"/>
                  </a:lnTo>
                  <a:lnTo>
                    <a:pt x="189" y="638"/>
                  </a:lnTo>
                  <a:lnTo>
                    <a:pt x="192" y="640"/>
                  </a:lnTo>
                  <a:lnTo>
                    <a:pt x="194" y="640"/>
                  </a:lnTo>
                  <a:lnTo>
                    <a:pt x="206" y="640"/>
                  </a:lnTo>
                  <a:lnTo>
                    <a:pt x="208" y="640"/>
                  </a:lnTo>
                  <a:lnTo>
                    <a:pt x="208" y="640"/>
                  </a:lnTo>
                  <a:lnTo>
                    <a:pt x="211" y="640"/>
                  </a:lnTo>
                  <a:lnTo>
                    <a:pt x="218" y="640"/>
                  </a:lnTo>
                  <a:lnTo>
                    <a:pt x="227" y="635"/>
                  </a:lnTo>
                  <a:lnTo>
                    <a:pt x="239" y="631"/>
                  </a:lnTo>
                  <a:lnTo>
                    <a:pt x="244" y="626"/>
                  </a:lnTo>
                  <a:lnTo>
                    <a:pt x="248" y="624"/>
                  </a:lnTo>
                  <a:lnTo>
                    <a:pt x="253" y="624"/>
                  </a:lnTo>
                  <a:lnTo>
                    <a:pt x="260" y="621"/>
                  </a:lnTo>
                  <a:lnTo>
                    <a:pt x="265" y="621"/>
                  </a:lnTo>
                  <a:lnTo>
                    <a:pt x="270" y="624"/>
                  </a:lnTo>
                  <a:lnTo>
                    <a:pt x="274" y="626"/>
                  </a:lnTo>
                  <a:lnTo>
                    <a:pt x="279" y="628"/>
                  </a:lnTo>
                  <a:lnTo>
                    <a:pt x="284" y="633"/>
                  </a:lnTo>
                  <a:lnTo>
                    <a:pt x="291" y="635"/>
                  </a:lnTo>
                  <a:lnTo>
                    <a:pt x="298" y="635"/>
                  </a:lnTo>
                  <a:lnTo>
                    <a:pt x="308" y="635"/>
                  </a:lnTo>
                  <a:lnTo>
                    <a:pt x="305" y="642"/>
                  </a:lnTo>
                  <a:lnTo>
                    <a:pt x="305" y="650"/>
                  </a:lnTo>
                  <a:lnTo>
                    <a:pt x="305" y="652"/>
                  </a:lnTo>
                  <a:lnTo>
                    <a:pt x="305" y="652"/>
                  </a:lnTo>
                  <a:lnTo>
                    <a:pt x="300" y="664"/>
                  </a:lnTo>
                  <a:lnTo>
                    <a:pt x="305" y="659"/>
                  </a:lnTo>
                  <a:lnTo>
                    <a:pt x="310" y="654"/>
                  </a:lnTo>
                  <a:lnTo>
                    <a:pt x="315" y="652"/>
                  </a:lnTo>
                  <a:lnTo>
                    <a:pt x="322" y="650"/>
                  </a:lnTo>
                  <a:lnTo>
                    <a:pt x="334" y="647"/>
                  </a:lnTo>
                  <a:lnTo>
                    <a:pt x="341" y="650"/>
                  </a:lnTo>
                  <a:lnTo>
                    <a:pt x="348" y="652"/>
                  </a:lnTo>
                  <a:lnTo>
                    <a:pt x="355" y="652"/>
                  </a:lnTo>
                  <a:lnTo>
                    <a:pt x="364" y="654"/>
                  </a:lnTo>
                  <a:lnTo>
                    <a:pt x="364" y="654"/>
                  </a:lnTo>
                  <a:lnTo>
                    <a:pt x="367" y="654"/>
                  </a:lnTo>
                  <a:lnTo>
                    <a:pt x="371" y="659"/>
                  </a:lnTo>
                  <a:lnTo>
                    <a:pt x="374" y="661"/>
                  </a:lnTo>
                  <a:lnTo>
                    <a:pt x="374" y="664"/>
                  </a:lnTo>
                  <a:lnTo>
                    <a:pt x="376" y="666"/>
                  </a:lnTo>
                  <a:lnTo>
                    <a:pt x="376" y="671"/>
                  </a:lnTo>
                  <a:lnTo>
                    <a:pt x="378" y="671"/>
                  </a:lnTo>
                  <a:lnTo>
                    <a:pt x="383" y="673"/>
                  </a:lnTo>
                  <a:lnTo>
                    <a:pt x="395" y="678"/>
                  </a:lnTo>
                  <a:lnTo>
                    <a:pt x="400" y="680"/>
                  </a:lnTo>
                  <a:lnTo>
                    <a:pt x="402" y="680"/>
                  </a:lnTo>
                  <a:lnTo>
                    <a:pt x="402" y="680"/>
                  </a:lnTo>
                  <a:lnTo>
                    <a:pt x="404" y="680"/>
                  </a:lnTo>
                  <a:lnTo>
                    <a:pt x="407" y="683"/>
                  </a:lnTo>
                  <a:lnTo>
                    <a:pt x="426" y="687"/>
                  </a:lnTo>
                  <a:lnTo>
                    <a:pt x="428" y="687"/>
                  </a:lnTo>
                  <a:lnTo>
                    <a:pt x="430" y="690"/>
                  </a:lnTo>
                  <a:lnTo>
                    <a:pt x="433" y="690"/>
                  </a:lnTo>
                  <a:lnTo>
                    <a:pt x="452" y="694"/>
                  </a:lnTo>
                  <a:lnTo>
                    <a:pt x="468" y="702"/>
                  </a:lnTo>
                  <a:lnTo>
                    <a:pt x="485" y="709"/>
                  </a:lnTo>
                  <a:lnTo>
                    <a:pt x="501" y="716"/>
                  </a:lnTo>
                  <a:lnTo>
                    <a:pt x="504" y="716"/>
                  </a:lnTo>
                  <a:lnTo>
                    <a:pt x="506" y="718"/>
                  </a:lnTo>
                  <a:lnTo>
                    <a:pt x="508" y="720"/>
                  </a:lnTo>
                  <a:lnTo>
                    <a:pt x="511" y="723"/>
                  </a:lnTo>
                  <a:lnTo>
                    <a:pt x="513" y="725"/>
                  </a:lnTo>
                  <a:lnTo>
                    <a:pt x="515" y="725"/>
                  </a:lnTo>
                  <a:lnTo>
                    <a:pt x="520" y="725"/>
                  </a:lnTo>
                  <a:lnTo>
                    <a:pt x="522" y="725"/>
                  </a:lnTo>
                  <a:lnTo>
                    <a:pt x="527" y="723"/>
                  </a:lnTo>
                  <a:lnTo>
                    <a:pt x="532" y="720"/>
                  </a:lnTo>
                  <a:lnTo>
                    <a:pt x="537" y="718"/>
                  </a:lnTo>
                  <a:lnTo>
                    <a:pt x="537" y="716"/>
                  </a:lnTo>
                  <a:lnTo>
                    <a:pt x="539" y="713"/>
                  </a:lnTo>
                  <a:lnTo>
                    <a:pt x="544" y="709"/>
                  </a:lnTo>
                  <a:lnTo>
                    <a:pt x="553" y="699"/>
                  </a:lnTo>
                  <a:lnTo>
                    <a:pt x="563" y="692"/>
                  </a:lnTo>
                  <a:lnTo>
                    <a:pt x="572" y="683"/>
                  </a:lnTo>
                  <a:lnTo>
                    <a:pt x="582" y="676"/>
                  </a:lnTo>
                  <a:lnTo>
                    <a:pt x="593" y="668"/>
                  </a:lnTo>
                  <a:lnTo>
                    <a:pt x="598" y="666"/>
                  </a:lnTo>
                  <a:lnTo>
                    <a:pt x="600" y="664"/>
                  </a:lnTo>
                  <a:lnTo>
                    <a:pt x="605" y="659"/>
                  </a:lnTo>
                  <a:lnTo>
                    <a:pt x="610" y="654"/>
                  </a:lnTo>
                  <a:lnTo>
                    <a:pt x="615" y="652"/>
                  </a:lnTo>
                  <a:lnTo>
                    <a:pt x="622" y="650"/>
                  </a:lnTo>
                  <a:lnTo>
                    <a:pt x="629" y="647"/>
                  </a:lnTo>
                  <a:lnTo>
                    <a:pt x="636" y="647"/>
                  </a:lnTo>
                  <a:lnTo>
                    <a:pt x="643" y="645"/>
                  </a:lnTo>
                  <a:lnTo>
                    <a:pt x="650" y="647"/>
                  </a:lnTo>
                  <a:lnTo>
                    <a:pt x="657" y="645"/>
                  </a:lnTo>
                  <a:lnTo>
                    <a:pt x="664" y="645"/>
                  </a:lnTo>
                  <a:lnTo>
                    <a:pt x="685" y="640"/>
                  </a:lnTo>
                  <a:lnTo>
                    <a:pt x="709" y="635"/>
                  </a:lnTo>
                  <a:lnTo>
                    <a:pt x="730" y="633"/>
                  </a:lnTo>
                  <a:lnTo>
                    <a:pt x="754" y="633"/>
                  </a:lnTo>
                  <a:lnTo>
                    <a:pt x="766" y="631"/>
                  </a:lnTo>
                  <a:lnTo>
                    <a:pt x="770" y="631"/>
                  </a:lnTo>
                  <a:lnTo>
                    <a:pt x="775" y="631"/>
                  </a:lnTo>
                  <a:lnTo>
                    <a:pt x="778" y="631"/>
                  </a:lnTo>
                  <a:lnTo>
                    <a:pt x="778" y="635"/>
                  </a:lnTo>
                  <a:lnTo>
                    <a:pt x="780" y="640"/>
                  </a:lnTo>
                  <a:lnTo>
                    <a:pt x="780" y="645"/>
                  </a:lnTo>
                  <a:lnTo>
                    <a:pt x="785" y="650"/>
                  </a:lnTo>
                  <a:lnTo>
                    <a:pt x="787" y="654"/>
                  </a:lnTo>
                  <a:lnTo>
                    <a:pt x="792" y="657"/>
                  </a:lnTo>
                  <a:lnTo>
                    <a:pt x="796" y="661"/>
                  </a:lnTo>
                  <a:lnTo>
                    <a:pt x="804" y="666"/>
                  </a:lnTo>
                  <a:lnTo>
                    <a:pt x="820" y="676"/>
                  </a:lnTo>
                  <a:lnTo>
                    <a:pt x="825" y="678"/>
                  </a:lnTo>
                  <a:lnTo>
                    <a:pt x="832" y="678"/>
                  </a:lnTo>
                  <a:lnTo>
                    <a:pt x="832" y="678"/>
                  </a:lnTo>
                  <a:lnTo>
                    <a:pt x="834" y="678"/>
                  </a:lnTo>
                  <a:lnTo>
                    <a:pt x="837" y="678"/>
                  </a:lnTo>
                  <a:lnTo>
                    <a:pt x="841" y="676"/>
                  </a:lnTo>
                  <a:lnTo>
                    <a:pt x="858" y="666"/>
                  </a:lnTo>
                  <a:lnTo>
                    <a:pt x="870" y="659"/>
                  </a:lnTo>
                  <a:lnTo>
                    <a:pt x="874" y="657"/>
                  </a:lnTo>
                  <a:lnTo>
                    <a:pt x="881" y="657"/>
                  </a:lnTo>
                  <a:lnTo>
                    <a:pt x="903" y="657"/>
                  </a:lnTo>
                  <a:lnTo>
                    <a:pt x="922" y="659"/>
                  </a:lnTo>
                  <a:lnTo>
                    <a:pt x="926" y="659"/>
                  </a:lnTo>
                  <a:lnTo>
                    <a:pt x="931" y="661"/>
                  </a:lnTo>
                  <a:lnTo>
                    <a:pt x="948" y="664"/>
                  </a:lnTo>
                  <a:lnTo>
                    <a:pt x="964" y="664"/>
                  </a:lnTo>
                  <a:lnTo>
                    <a:pt x="967" y="664"/>
                  </a:lnTo>
                  <a:lnTo>
                    <a:pt x="967" y="664"/>
                  </a:lnTo>
                  <a:lnTo>
                    <a:pt x="969" y="664"/>
                  </a:lnTo>
                  <a:lnTo>
                    <a:pt x="969" y="664"/>
                  </a:lnTo>
                  <a:lnTo>
                    <a:pt x="971" y="661"/>
                  </a:lnTo>
                  <a:lnTo>
                    <a:pt x="974" y="661"/>
                  </a:lnTo>
                  <a:lnTo>
                    <a:pt x="976" y="659"/>
                  </a:lnTo>
                  <a:lnTo>
                    <a:pt x="976" y="657"/>
                  </a:lnTo>
                  <a:lnTo>
                    <a:pt x="978" y="654"/>
                  </a:lnTo>
                  <a:lnTo>
                    <a:pt x="978" y="652"/>
                  </a:lnTo>
                  <a:lnTo>
                    <a:pt x="978" y="647"/>
                  </a:lnTo>
                  <a:lnTo>
                    <a:pt x="981" y="645"/>
                  </a:lnTo>
                  <a:lnTo>
                    <a:pt x="983" y="640"/>
                  </a:lnTo>
                  <a:lnTo>
                    <a:pt x="983" y="638"/>
                  </a:lnTo>
                  <a:lnTo>
                    <a:pt x="985" y="635"/>
                  </a:lnTo>
                  <a:lnTo>
                    <a:pt x="985" y="633"/>
                  </a:lnTo>
                  <a:lnTo>
                    <a:pt x="985" y="633"/>
                  </a:lnTo>
                  <a:lnTo>
                    <a:pt x="985" y="631"/>
                  </a:lnTo>
                  <a:lnTo>
                    <a:pt x="985" y="631"/>
                  </a:lnTo>
                  <a:lnTo>
                    <a:pt x="985" y="628"/>
                  </a:lnTo>
                  <a:lnTo>
                    <a:pt x="985" y="624"/>
                  </a:lnTo>
                  <a:lnTo>
                    <a:pt x="985" y="616"/>
                  </a:lnTo>
                  <a:lnTo>
                    <a:pt x="985" y="609"/>
                  </a:lnTo>
                  <a:lnTo>
                    <a:pt x="988" y="605"/>
                  </a:lnTo>
                  <a:lnTo>
                    <a:pt x="988" y="600"/>
                  </a:lnTo>
                  <a:lnTo>
                    <a:pt x="992" y="595"/>
                  </a:lnTo>
                  <a:lnTo>
                    <a:pt x="1000" y="590"/>
                  </a:lnTo>
                  <a:lnTo>
                    <a:pt x="1007" y="588"/>
                  </a:lnTo>
                  <a:lnTo>
                    <a:pt x="1011" y="588"/>
                  </a:lnTo>
                  <a:lnTo>
                    <a:pt x="1016" y="588"/>
                  </a:lnTo>
                  <a:lnTo>
                    <a:pt x="1028" y="590"/>
                  </a:lnTo>
                  <a:lnTo>
                    <a:pt x="1035" y="590"/>
                  </a:lnTo>
                  <a:lnTo>
                    <a:pt x="1042" y="590"/>
                  </a:lnTo>
                  <a:lnTo>
                    <a:pt x="1044" y="590"/>
                  </a:lnTo>
                  <a:lnTo>
                    <a:pt x="1047" y="590"/>
                  </a:lnTo>
                  <a:lnTo>
                    <a:pt x="1052" y="590"/>
                  </a:lnTo>
                  <a:lnTo>
                    <a:pt x="1061" y="590"/>
                  </a:lnTo>
                  <a:lnTo>
                    <a:pt x="1080" y="588"/>
                  </a:lnTo>
                  <a:lnTo>
                    <a:pt x="1096" y="586"/>
                  </a:lnTo>
                  <a:lnTo>
                    <a:pt x="1113" y="583"/>
                  </a:lnTo>
                  <a:lnTo>
                    <a:pt x="1120" y="583"/>
                  </a:lnTo>
                  <a:lnTo>
                    <a:pt x="1122" y="586"/>
                  </a:lnTo>
                  <a:lnTo>
                    <a:pt x="1125" y="588"/>
                  </a:lnTo>
                  <a:lnTo>
                    <a:pt x="1137" y="598"/>
                  </a:lnTo>
                  <a:lnTo>
                    <a:pt x="1148" y="607"/>
                  </a:lnTo>
                  <a:lnTo>
                    <a:pt x="1160" y="621"/>
                  </a:lnTo>
                  <a:lnTo>
                    <a:pt x="1170" y="633"/>
                  </a:lnTo>
                  <a:lnTo>
                    <a:pt x="1174" y="640"/>
                  </a:lnTo>
                  <a:lnTo>
                    <a:pt x="1181" y="645"/>
                  </a:lnTo>
                  <a:lnTo>
                    <a:pt x="1196" y="657"/>
                  </a:lnTo>
                  <a:lnTo>
                    <a:pt x="1207" y="666"/>
                  </a:lnTo>
                  <a:lnTo>
                    <a:pt x="1217" y="678"/>
                  </a:lnTo>
                  <a:lnTo>
                    <a:pt x="1222" y="685"/>
                  </a:lnTo>
                  <a:lnTo>
                    <a:pt x="1226" y="690"/>
                  </a:lnTo>
                  <a:lnTo>
                    <a:pt x="1229" y="692"/>
                  </a:lnTo>
                  <a:lnTo>
                    <a:pt x="1231" y="694"/>
                  </a:lnTo>
                  <a:lnTo>
                    <a:pt x="1238" y="699"/>
                  </a:lnTo>
                  <a:lnTo>
                    <a:pt x="1259" y="709"/>
                  </a:lnTo>
                  <a:lnTo>
                    <a:pt x="1281" y="716"/>
                  </a:lnTo>
                  <a:lnTo>
                    <a:pt x="1288" y="718"/>
                  </a:lnTo>
                  <a:lnTo>
                    <a:pt x="1295" y="720"/>
                  </a:lnTo>
                  <a:lnTo>
                    <a:pt x="1300" y="723"/>
                  </a:lnTo>
                  <a:lnTo>
                    <a:pt x="1307" y="728"/>
                  </a:lnTo>
                  <a:lnTo>
                    <a:pt x="1311" y="732"/>
                  </a:lnTo>
                  <a:lnTo>
                    <a:pt x="1316" y="737"/>
                  </a:lnTo>
                  <a:lnTo>
                    <a:pt x="1318" y="742"/>
                  </a:lnTo>
                  <a:lnTo>
                    <a:pt x="1323" y="746"/>
                  </a:lnTo>
                  <a:lnTo>
                    <a:pt x="1326" y="753"/>
                  </a:lnTo>
                  <a:lnTo>
                    <a:pt x="1328" y="758"/>
                  </a:lnTo>
                  <a:lnTo>
                    <a:pt x="1330" y="761"/>
                  </a:lnTo>
                  <a:lnTo>
                    <a:pt x="1333" y="761"/>
                  </a:lnTo>
                  <a:lnTo>
                    <a:pt x="1337" y="763"/>
                  </a:lnTo>
                  <a:lnTo>
                    <a:pt x="1340" y="763"/>
                  </a:lnTo>
                  <a:lnTo>
                    <a:pt x="1344" y="761"/>
                  </a:lnTo>
                  <a:lnTo>
                    <a:pt x="1361" y="756"/>
                  </a:lnTo>
                  <a:lnTo>
                    <a:pt x="1377" y="753"/>
                  </a:lnTo>
                  <a:lnTo>
                    <a:pt x="1396" y="751"/>
                  </a:lnTo>
                  <a:lnTo>
                    <a:pt x="1413" y="751"/>
                  </a:lnTo>
                  <a:lnTo>
                    <a:pt x="1422" y="753"/>
                  </a:lnTo>
                  <a:lnTo>
                    <a:pt x="1448" y="763"/>
                  </a:lnTo>
                  <a:lnTo>
                    <a:pt x="1451" y="765"/>
                  </a:lnTo>
                  <a:lnTo>
                    <a:pt x="1453" y="768"/>
                  </a:lnTo>
                  <a:lnTo>
                    <a:pt x="1453" y="768"/>
                  </a:lnTo>
                  <a:lnTo>
                    <a:pt x="1453" y="768"/>
                  </a:lnTo>
                  <a:lnTo>
                    <a:pt x="1455" y="768"/>
                  </a:lnTo>
                  <a:lnTo>
                    <a:pt x="1458" y="770"/>
                  </a:lnTo>
                  <a:lnTo>
                    <a:pt x="1460" y="772"/>
                  </a:lnTo>
                  <a:lnTo>
                    <a:pt x="1463" y="777"/>
                  </a:lnTo>
                  <a:lnTo>
                    <a:pt x="1465" y="782"/>
                  </a:lnTo>
                  <a:lnTo>
                    <a:pt x="1467" y="787"/>
                  </a:lnTo>
                  <a:lnTo>
                    <a:pt x="1467" y="791"/>
                  </a:lnTo>
                  <a:lnTo>
                    <a:pt x="1470" y="798"/>
                  </a:lnTo>
                  <a:lnTo>
                    <a:pt x="1470" y="803"/>
                  </a:lnTo>
                  <a:lnTo>
                    <a:pt x="1470" y="810"/>
                  </a:lnTo>
                  <a:lnTo>
                    <a:pt x="1470" y="817"/>
                  </a:lnTo>
                  <a:lnTo>
                    <a:pt x="1467" y="820"/>
                  </a:lnTo>
                  <a:lnTo>
                    <a:pt x="1467" y="820"/>
                  </a:lnTo>
                  <a:lnTo>
                    <a:pt x="1467" y="822"/>
                  </a:lnTo>
                  <a:lnTo>
                    <a:pt x="1467" y="822"/>
                  </a:lnTo>
                  <a:lnTo>
                    <a:pt x="1467" y="824"/>
                  </a:lnTo>
                  <a:lnTo>
                    <a:pt x="1465" y="831"/>
                  </a:lnTo>
                  <a:lnTo>
                    <a:pt x="1463" y="841"/>
                  </a:lnTo>
                  <a:lnTo>
                    <a:pt x="1463" y="848"/>
                  </a:lnTo>
                  <a:lnTo>
                    <a:pt x="1463" y="850"/>
                  </a:lnTo>
                  <a:lnTo>
                    <a:pt x="1463" y="853"/>
                  </a:lnTo>
                  <a:lnTo>
                    <a:pt x="1465" y="855"/>
                  </a:lnTo>
                  <a:lnTo>
                    <a:pt x="1465" y="857"/>
                  </a:lnTo>
                  <a:lnTo>
                    <a:pt x="1467" y="860"/>
                  </a:lnTo>
                  <a:lnTo>
                    <a:pt x="1470" y="862"/>
                  </a:lnTo>
                  <a:lnTo>
                    <a:pt x="1472" y="862"/>
                  </a:lnTo>
                  <a:lnTo>
                    <a:pt x="1474" y="865"/>
                  </a:lnTo>
                  <a:lnTo>
                    <a:pt x="1479" y="865"/>
                  </a:lnTo>
                  <a:lnTo>
                    <a:pt x="1481" y="865"/>
                  </a:lnTo>
                  <a:lnTo>
                    <a:pt x="1486" y="865"/>
                  </a:lnTo>
                  <a:lnTo>
                    <a:pt x="1491" y="867"/>
                  </a:lnTo>
                  <a:lnTo>
                    <a:pt x="1503" y="865"/>
                  </a:lnTo>
                  <a:lnTo>
                    <a:pt x="1512" y="867"/>
                  </a:lnTo>
                  <a:lnTo>
                    <a:pt x="1524" y="867"/>
                  </a:lnTo>
                  <a:lnTo>
                    <a:pt x="1533" y="869"/>
                  </a:lnTo>
                  <a:lnTo>
                    <a:pt x="1536" y="872"/>
                  </a:lnTo>
                  <a:lnTo>
                    <a:pt x="1538" y="872"/>
                  </a:lnTo>
                  <a:lnTo>
                    <a:pt x="1538" y="867"/>
                  </a:lnTo>
                  <a:lnTo>
                    <a:pt x="1540" y="865"/>
                  </a:lnTo>
                  <a:lnTo>
                    <a:pt x="1543" y="862"/>
                  </a:lnTo>
                  <a:lnTo>
                    <a:pt x="1545" y="860"/>
                  </a:lnTo>
                  <a:lnTo>
                    <a:pt x="1545" y="857"/>
                  </a:lnTo>
                  <a:lnTo>
                    <a:pt x="1548" y="855"/>
                  </a:lnTo>
                  <a:lnTo>
                    <a:pt x="1552" y="853"/>
                  </a:lnTo>
                  <a:lnTo>
                    <a:pt x="1555" y="850"/>
                  </a:lnTo>
                  <a:lnTo>
                    <a:pt x="1555" y="850"/>
                  </a:lnTo>
                  <a:lnTo>
                    <a:pt x="1557" y="848"/>
                  </a:lnTo>
                  <a:lnTo>
                    <a:pt x="1559" y="846"/>
                  </a:lnTo>
                  <a:lnTo>
                    <a:pt x="1559" y="843"/>
                  </a:lnTo>
                  <a:lnTo>
                    <a:pt x="1559" y="841"/>
                  </a:lnTo>
                  <a:lnTo>
                    <a:pt x="1562" y="836"/>
                  </a:lnTo>
                  <a:lnTo>
                    <a:pt x="1562" y="834"/>
                  </a:lnTo>
                  <a:lnTo>
                    <a:pt x="1562" y="834"/>
                  </a:lnTo>
                  <a:lnTo>
                    <a:pt x="1562" y="834"/>
                  </a:lnTo>
                  <a:lnTo>
                    <a:pt x="1562" y="834"/>
                  </a:lnTo>
                  <a:lnTo>
                    <a:pt x="1559" y="827"/>
                  </a:lnTo>
                  <a:lnTo>
                    <a:pt x="1559" y="820"/>
                  </a:lnTo>
                  <a:lnTo>
                    <a:pt x="1552" y="798"/>
                  </a:lnTo>
                  <a:lnTo>
                    <a:pt x="1552" y="796"/>
                  </a:lnTo>
                  <a:lnTo>
                    <a:pt x="1552" y="796"/>
                  </a:lnTo>
                  <a:lnTo>
                    <a:pt x="1555" y="794"/>
                  </a:lnTo>
                  <a:lnTo>
                    <a:pt x="1557" y="789"/>
                  </a:lnTo>
                  <a:lnTo>
                    <a:pt x="1559" y="787"/>
                  </a:lnTo>
                  <a:lnTo>
                    <a:pt x="1559" y="782"/>
                  </a:lnTo>
                  <a:lnTo>
                    <a:pt x="1559" y="779"/>
                  </a:lnTo>
                  <a:lnTo>
                    <a:pt x="1559" y="779"/>
                  </a:lnTo>
                  <a:lnTo>
                    <a:pt x="1559" y="779"/>
                  </a:lnTo>
                  <a:lnTo>
                    <a:pt x="1559" y="777"/>
                  </a:lnTo>
                  <a:lnTo>
                    <a:pt x="1557" y="772"/>
                  </a:lnTo>
                  <a:lnTo>
                    <a:pt x="1557" y="768"/>
                  </a:lnTo>
                  <a:lnTo>
                    <a:pt x="1555" y="763"/>
                  </a:lnTo>
                  <a:lnTo>
                    <a:pt x="1552" y="756"/>
                  </a:lnTo>
                  <a:lnTo>
                    <a:pt x="1552" y="753"/>
                  </a:lnTo>
                  <a:lnTo>
                    <a:pt x="1555" y="749"/>
                  </a:lnTo>
                  <a:lnTo>
                    <a:pt x="1566" y="735"/>
                  </a:lnTo>
                  <a:lnTo>
                    <a:pt x="1571" y="725"/>
                  </a:lnTo>
                  <a:lnTo>
                    <a:pt x="1581" y="720"/>
                  </a:lnTo>
                  <a:lnTo>
                    <a:pt x="1583" y="718"/>
                  </a:lnTo>
                  <a:lnTo>
                    <a:pt x="1585" y="716"/>
                  </a:lnTo>
                  <a:lnTo>
                    <a:pt x="1588" y="716"/>
                  </a:lnTo>
                  <a:lnTo>
                    <a:pt x="1590" y="716"/>
                  </a:lnTo>
                  <a:lnTo>
                    <a:pt x="1592" y="713"/>
                  </a:lnTo>
                  <a:lnTo>
                    <a:pt x="1595" y="713"/>
                  </a:lnTo>
                  <a:lnTo>
                    <a:pt x="1597" y="709"/>
                  </a:lnTo>
                  <a:lnTo>
                    <a:pt x="1597" y="709"/>
                  </a:lnTo>
                  <a:lnTo>
                    <a:pt x="1597" y="706"/>
                  </a:lnTo>
                  <a:lnTo>
                    <a:pt x="1600" y="706"/>
                  </a:lnTo>
                  <a:lnTo>
                    <a:pt x="1600" y="706"/>
                  </a:lnTo>
                  <a:lnTo>
                    <a:pt x="1602" y="704"/>
                  </a:lnTo>
                  <a:lnTo>
                    <a:pt x="1602" y="702"/>
                  </a:lnTo>
                  <a:lnTo>
                    <a:pt x="1604" y="699"/>
                  </a:lnTo>
                  <a:lnTo>
                    <a:pt x="1604" y="699"/>
                  </a:lnTo>
                  <a:lnTo>
                    <a:pt x="1607" y="699"/>
                  </a:lnTo>
                  <a:lnTo>
                    <a:pt x="1607" y="699"/>
                  </a:lnTo>
                  <a:lnTo>
                    <a:pt x="1611" y="697"/>
                  </a:lnTo>
                  <a:lnTo>
                    <a:pt x="1614" y="694"/>
                  </a:lnTo>
                  <a:lnTo>
                    <a:pt x="1616" y="690"/>
                  </a:lnTo>
                  <a:lnTo>
                    <a:pt x="1621" y="687"/>
                  </a:lnTo>
                  <a:lnTo>
                    <a:pt x="1623" y="685"/>
                  </a:lnTo>
                  <a:lnTo>
                    <a:pt x="1626" y="680"/>
                  </a:lnTo>
                  <a:lnTo>
                    <a:pt x="1628" y="680"/>
                  </a:lnTo>
                  <a:lnTo>
                    <a:pt x="1630" y="676"/>
                  </a:lnTo>
                  <a:lnTo>
                    <a:pt x="1630" y="676"/>
                  </a:lnTo>
                  <a:lnTo>
                    <a:pt x="1630" y="671"/>
                  </a:lnTo>
                  <a:lnTo>
                    <a:pt x="1630" y="668"/>
                  </a:lnTo>
                  <a:lnTo>
                    <a:pt x="1628" y="666"/>
                  </a:lnTo>
                  <a:lnTo>
                    <a:pt x="1628" y="666"/>
                  </a:lnTo>
                  <a:lnTo>
                    <a:pt x="1626" y="666"/>
                  </a:lnTo>
                  <a:lnTo>
                    <a:pt x="1626" y="664"/>
                  </a:lnTo>
                  <a:lnTo>
                    <a:pt x="1618" y="657"/>
                  </a:lnTo>
                  <a:lnTo>
                    <a:pt x="1614" y="650"/>
                  </a:lnTo>
                  <a:lnTo>
                    <a:pt x="1609" y="640"/>
                  </a:lnTo>
                  <a:lnTo>
                    <a:pt x="1609" y="635"/>
                  </a:lnTo>
                  <a:lnTo>
                    <a:pt x="1607" y="631"/>
                  </a:lnTo>
                  <a:lnTo>
                    <a:pt x="1607" y="628"/>
                  </a:lnTo>
                  <a:lnTo>
                    <a:pt x="1604" y="626"/>
                  </a:lnTo>
                  <a:lnTo>
                    <a:pt x="1604" y="624"/>
                  </a:lnTo>
                  <a:lnTo>
                    <a:pt x="1602" y="624"/>
                  </a:lnTo>
                  <a:lnTo>
                    <a:pt x="1600" y="621"/>
                  </a:lnTo>
                  <a:lnTo>
                    <a:pt x="1600" y="621"/>
                  </a:lnTo>
                  <a:lnTo>
                    <a:pt x="1597" y="619"/>
                  </a:lnTo>
                  <a:lnTo>
                    <a:pt x="1597" y="619"/>
                  </a:lnTo>
                  <a:lnTo>
                    <a:pt x="1597" y="616"/>
                  </a:lnTo>
                  <a:lnTo>
                    <a:pt x="1597" y="616"/>
                  </a:lnTo>
                  <a:lnTo>
                    <a:pt x="1600" y="612"/>
                  </a:lnTo>
                  <a:lnTo>
                    <a:pt x="1607" y="598"/>
                  </a:lnTo>
                  <a:lnTo>
                    <a:pt x="1614" y="583"/>
                  </a:lnTo>
                  <a:lnTo>
                    <a:pt x="1626" y="560"/>
                  </a:lnTo>
                  <a:lnTo>
                    <a:pt x="1630" y="548"/>
                  </a:lnTo>
                  <a:lnTo>
                    <a:pt x="1637" y="536"/>
                  </a:lnTo>
                  <a:lnTo>
                    <a:pt x="1640" y="536"/>
                  </a:lnTo>
                  <a:lnTo>
                    <a:pt x="1644" y="536"/>
                  </a:lnTo>
                  <a:lnTo>
                    <a:pt x="1649" y="536"/>
                  </a:lnTo>
                  <a:lnTo>
                    <a:pt x="1656" y="539"/>
                  </a:lnTo>
                  <a:lnTo>
                    <a:pt x="1659" y="539"/>
                  </a:lnTo>
                  <a:lnTo>
                    <a:pt x="1659" y="536"/>
                  </a:lnTo>
                  <a:lnTo>
                    <a:pt x="1659" y="536"/>
                  </a:lnTo>
                  <a:lnTo>
                    <a:pt x="1659" y="536"/>
                  </a:lnTo>
                  <a:lnTo>
                    <a:pt x="1661" y="536"/>
                  </a:lnTo>
                  <a:lnTo>
                    <a:pt x="1668" y="536"/>
                  </a:lnTo>
                  <a:lnTo>
                    <a:pt x="1668" y="534"/>
                  </a:lnTo>
                  <a:lnTo>
                    <a:pt x="1670" y="534"/>
                  </a:lnTo>
                  <a:lnTo>
                    <a:pt x="1673" y="531"/>
                  </a:lnTo>
                  <a:lnTo>
                    <a:pt x="1677" y="524"/>
                  </a:lnTo>
                  <a:lnTo>
                    <a:pt x="1680" y="520"/>
                  </a:lnTo>
                  <a:lnTo>
                    <a:pt x="1682" y="517"/>
                  </a:lnTo>
                  <a:lnTo>
                    <a:pt x="1685" y="513"/>
                  </a:lnTo>
                  <a:lnTo>
                    <a:pt x="1689" y="513"/>
                  </a:lnTo>
                  <a:lnTo>
                    <a:pt x="1692" y="508"/>
                  </a:lnTo>
                  <a:lnTo>
                    <a:pt x="1692" y="508"/>
                  </a:lnTo>
                  <a:lnTo>
                    <a:pt x="1692" y="508"/>
                  </a:lnTo>
                  <a:lnTo>
                    <a:pt x="1694" y="505"/>
                  </a:lnTo>
                  <a:lnTo>
                    <a:pt x="1699" y="501"/>
                  </a:lnTo>
                  <a:lnTo>
                    <a:pt x="1699" y="498"/>
                  </a:lnTo>
                  <a:lnTo>
                    <a:pt x="1701" y="498"/>
                  </a:lnTo>
                  <a:lnTo>
                    <a:pt x="1701" y="494"/>
                  </a:lnTo>
                  <a:lnTo>
                    <a:pt x="1703" y="489"/>
                  </a:lnTo>
                  <a:lnTo>
                    <a:pt x="1703" y="482"/>
                  </a:lnTo>
                  <a:lnTo>
                    <a:pt x="1703" y="477"/>
                  </a:lnTo>
                  <a:lnTo>
                    <a:pt x="1701" y="472"/>
                  </a:lnTo>
                  <a:lnTo>
                    <a:pt x="1696" y="470"/>
                  </a:lnTo>
                  <a:lnTo>
                    <a:pt x="1680" y="458"/>
                  </a:lnTo>
                  <a:lnTo>
                    <a:pt x="1677" y="456"/>
                  </a:lnTo>
                  <a:lnTo>
                    <a:pt x="1673" y="453"/>
                  </a:lnTo>
                  <a:lnTo>
                    <a:pt x="1668" y="453"/>
                  </a:lnTo>
                  <a:lnTo>
                    <a:pt x="1666" y="451"/>
                  </a:lnTo>
                  <a:lnTo>
                    <a:pt x="1659" y="446"/>
                  </a:lnTo>
                  <a:lnTo>
                    <a:pt x="1656" y="442"/>
                  </a:lnTo>
                  <a:lnTo>
                    <a:pt x="1654" y="439"/>
                  </a:lnTo>
                  <a:lnTo>
                    <a:pt x="1651" y="439"/>
                  </a:lnTo>
                  <a:lnTo>
                    <a:pt x="1647" y="437"/>
                  </a:lnTo>
                  <a:lnTo>
                    <a:pt x="1642" y="437"/>
                  </a:lnTo>
                  <a:lnTo>
                    <a:pt x="1628" y="439"/>
                  </a:lnTo>
                  <a:lnTo>
                    <a:pt x="1623" y="442"/>
                  </a:lnTo>
                  <a:lnTo>
                    <a:pt x="1621" y="444"/>
                  </a:lnTo>
                  <a:lnTo>
                    <a:pt x="1616" y="449"/>
                  </a:lnTo>
                  <a:lnTo>
                    <a:pt x="1609" y="453"/>
                  </a:lnTo>
                  <a:lnTo>
                    <a:pt x="1607" y="456"/>
                  </a:lnTo>
                  <a:lnTo>
                    <a:pt x="1602" y="461"/>
                  </a:lnTo>
                  <a:lnTo>
                    <a:pt x="1595" y="465"/>
                  </a:lnTo>
                  <a:lnTo>
                    <a:pt x="1588" y="453"/>
                  </a:lnTo>
                  <a:lnTo>
                    <a:pt x="1583" y="444"/>
                  </a:lnTo>
                  <a:lnTo>
                    <a:pt x="1576" y="432"/>
                  </a:lnTo>
                  <a:lnTo>
                    <a:pt x="1569" y="425"/>
                  </a:lnTo>
                  <a:lnTo>
                    <a:pt x="1559" y="416"/>
                  </a:lnTo>
                  <a:lnTo>
                    <a:pt x="1550" y="409"/>
                  </a:lnTo>
                  <a:lnTo>
                    <a:pt x="1538" y="399"/>
                  </a:lnTo>
                  <a:lnTo>
                    <a:pt x="1529" y="394"/>
                  </a:lnTo>
                  <a:lnTo>
                    <a:pt x="1529" y="392"/>
                  </a:lnTo>
                  <a:lnTo>
                    <a:pt x="1531" y="392"/>
                  </a:lnTo>
                  <a:lnTo>
                    <a:pt x="1533" y="390"/>
                  </a:lnTo>
                  <a:lnTo>
                    <a:pt x="1536" y="390"/>
                  </a:lnTo>
                  <a:lnTo>
                    <a:pt x="1536" y="387"/>
                  </a:lnTo>
                  <a:lnTo>
                    <a:pt x="1538" y="385"/>
                  </a:lnTo>
                  <a:lnTo>
                    <a:pt x="1540" y="380"/>
                  </a:lnTo>
                  <a:lnTo>
                    <a:pt x="1543" y="376"/>
                  </a:lnTo>
                  <a:lnTo>
                    <a:pt x="1548" y="371"/>
                  </a:lnTo>
                  <a:lnTo>
                    <a:pt x="1555" y="366"/>
                  </a:lnTo>
                  <a:lnTo>
                    <a:pt x="1559" y="361"/>
                  </a:lnTo>
                  <a:lnTo>
                    <a:pt x="1566" y="361"/>
                  </a:lnTo>
                  <a:lnTo>
                    <a:pt x="1574" y="359"/>
                  </a:lnTo>
                  <a:lnTo>
                    <a:pt x="1576" y="357"/>
                  </a:lnTo>
                  <a:lnTo>
                    <a:pt x="1581" y="354"/>
                  </a:lnTo>
                  <a:lnTo>
                    <a:pt x="1585" y="352"/>
                  </a:lnTo>
                  <a:lnTo>
                    <a:pt x="1590" y="350"/>
                  </a:lnTo>
                  <a:lnTo>
                    <a:pt x="1592" y="347"/>
                  </a:lnTo>
                  <a:lnTo>
                    <a:pt x="1597" y="342"/>
                  </a:lnTo>
                  <a:lnTo>
                    <a:pt x="1602" y="335"/>
                  </a:lnTo>
                  <a:lnTo>
                    <a:pt x="1604" y="331"/>
                  </a:lnTo>
                  <a:lnTo>
                    <a:pt x="1607" y="326"/>
                  </a:lnTo>
                  <a:lnTo>
                    <a:pt x="1609" y="324"/>
                  </a:lnTo>
                  <a:lnTo>
                    <a:pt x="1611" y="314"/>
                  </a:lnTo>
                  <a:lnTo>
                    <a:pt x="1614" y="307"/>
                  </a:lnTo>
                  <a:lnTo>
                    <a:pt x="1618" y="305"/>
                  </a:lnTo>
                  <a:lnTo>
                    <a:pt x="1621" y="302"/>
                  </a:lnTo>
                  <a:lnTo>
                    <a:pt x="1628" y="302"/>
                  </a:lnTo>
                  <a:lnTo>
                    <a:pt x="1630" y="300"/>
                  </a:lnTo>
                  <a:lnTo>
                    <a:pt x="1635" y="300"/>
                  </a:lnTo>
                  <a:lnTo>
                    <a:pt x="1637" y="300"/>
                  </a:lnTo>
                  <a:lnTo>
                    <a:pt x="1637" y="300"/>
                  </a:lnTo>
                  <a:lnTo>
                    <a:pt x="1637" y="300"/>
                  </a:lnTo>
                  <a:lnTo>
                    <a:pt x="1640" y="300"/>
                  </a:lnTo>
                  <a:lnTo>
                    <a:pt x="1642" y="300"/>
                  </a:lnTo>
                  <a:lnTo>
                    <a:pt x="1644" y="298"/>
                  </a:lnTo>
                  <a:lnTo>
                    <a:pt x="1647" y="295"/>
                  </a:lnTo>
                  <a:lnTo>
                    <a:pt x="1649" y="293"/>
                  </a:lnTo>
                  <a:lnTo>
                    <a:pt x="1649" y="293"/>
                  </a:lnTo>
                  <a:lnTo>
                    <a:pt x="1649" y="293"/>
                  </a:lnTo>
                  <a:lnTo>
                    <a:pt x="1649" y="293"/>
                  </a:lnTo>
                  <a:lnTo>
                    <a:pt x="1651" y="293"/>
                  </a:lnTo>
                  <a:lnTo>
                    <a:pt x="1651" y="290"/>
                  </a:lnTo>
                  <a:lnTo>
                    <a:pt x="1651" y="288"/>
                  </a:lnTo>
                  <a:lnTo>
                    <a:pt x="1651" y="288"/>
                  </a:lnTo>
                  <a:lnTo>
                    <a:pt x="1651" y="288"/>
                  </a:lnTo>
                  <a:lnTo>
                    <a:pt x="1654" y="288"/>
                  </a:lnTo>
                  <a:lnTo>
                    <a:pt x="1654" y="283"/>
                  </a:lnTo>
                  <a:lnTo>
                    <a:pt x="1654" y="281"/>
                  </a:lnTo>
                  <a:lnTo>
                    <a:pt x="1654" y="276"/>
                  </a:lnTo>
                  <a:lnTo>
                    <a:pt x="1654" y="274"/>
                  </a:lnTo>
                  <a:lnTo>
                    <a:pt x="1654" y="274"/>
                  </a:lnTo>
                  <a:lnTo>
                    <a:pt x="1654" y="272"/>
                  </a:lnTo>
                  <a:lnTo>
                    <a:pt x="1654" y="272"/>
                  </a:lnTo>
                  <a:lnTo>
                    <a:pt x="1654" y="269"/>
                  </a:lnTo>
                  <a:lnTo>
                    <a:pt x="1654" y="267"/>
                  </a:lnTo>
                  <a:lnTo>
                    <a:pt x="1654" y="262"/>
                  </a:lnTo>
                  <a:lnTo>
                    <a:pt x="1654" y="260"/>
                  </a:lnTo>
                  <a:lnTo>
                    <a:pt x="1654" y="257"/>
                  </a:lnTo>
                  <a:lnTo>
                    <a:pt x="1656" y="257"/>
                  </a:lnTo>
                  <a:lnTo>
                    <a:pt x="1661" y="257"/>
                  </a:lnTo>
                  <a:lnTo>
                    <a:pt x="1663" y="257"/>
                  </a:lnTo>
                  <a:lnTo>
                    <a:pt x="1668" y="257"/>
                  </a:lnTo>
                  <a:lnTo>
                    <a:pt x="1677" y="257"/>
                  </a:lnTo>
                  <a:lnTo>
                    <a:pt x="1682" y="255"/>
                  </a:lnTo>
                  <a:lnTo>
                    <a:pt x="1685" y="255"/>
                  </a:lnTo>
                  <a:lnTo>
                    <a:pt x="1694" y="253"/>
                  </a:lnTo>
                  <a:lnTo>
                    <a:pt x="1703" y="248"/>
                  </a:lnTo>
                  <a:lnTo>
                    <a:pt x="1703" y="248"/>
                  </a:lnTo>
                  <a:lnTo>
                    <a:pt x="1706" y="248"/>
                  </a:lnTo>
                  <a:lnTo>
                    <a:pt x="1711" y="246"/>
                  </a:lnTo>
                  <a:lnTo>
                    <a:pt x="1715" y="243"/>
                  </a:lnTo>
                  <a:lnTo>
                    <a:pt x="1718" y="241"/>
                  </a:lnTo>
                  <a:lnTo>
                    <a:pt x="1720" y="238"/>
                  </a:lnTo>
                  <a:lnTo>
                    <a:pt x="1722" y="234"/>
                  </a:lnTo>
                  <a:lnTo>
                    <a:pt x="1720" y="231"/>
                  </a:lnTo>
                  <a:lnTo>
                    <a:pt x="1718" y="227"/>
                  </a:lnTo>
                  <a:lnTo>
                    <a:pt x="1718" y="224"/>
                  </a:lnTo>
                  <a:lnTo>
                    <a:pt x="1715" y="224"/>
                  </a:lnTo>
                  <a:lnTo>
                    <a:pt x="1715" y="224"/>
                  </a:lnTo>
                  <a:lnTo>
                    <a:pt x="1713" y="222"/>
                  </a:lnTo>
                  <a:lnTo>
                    <a:pt x="1706" y="215"/>
                  </a:lnTo>
                  <a:lnTo>
                    <a:pt x="1703" y="210"/>
                  </a:lnTo>
                  <a:lnTo>
                    <a:pt x="1699" y="208"/>
                  </a:lnTo>
                  <a:lnTo>
                    <a:pt x="1692" y="198"/>
                  </a:lnTo>
                  <a:lnTo>
                    <a:pt x="1687" y="191"/>
                  </a:lnTo>
                  <a:lnTo>
                    <a:pt x="1680" y="184"/>
                  </a:lnTo>
                  <a:lnTo>
                    <a:pt x="1677" y="182"/>
                  </a:lnTo>
                  <a:lnTo>
                    <a:pt x="1673" y="179"/>
                  </a:lnTo>
                  <a:lnTo>
                    <a:pt x="1661" y="175"/>
                  </a:lnTo>
                  <a:lnTo>
                    <a:pt x="1647" y="170"/>
                  </a:lnTo>
                  <a:lnTo>
                    <a:pt x="1633" y="168"/>
                  </a:lnTo>
                  <a:lnTo>
                    <a:pt x="1628" y="168"/>
                  </a:lnTo>
                  <a:lnTo>
                    <a:pt x="1626" y="168"/>
                  </a:lnTo>
                  <a:lnTo>
                    <a:pt x="1626" y="170"/>
                  </a:lnTo>
                  <a:lnTo>
                    <a:pt x="1623" y="175"/>
                  </a:lnTo>
                  <a:lnTo>
                    <a:pt x="1623" y="182"/>
                  </a:lnTo>
                  <a:lnTo>
                    <a:pt x="1623" y="196"/>
                  </a:lnTo>
                  <a:lnTo>
                    <a:pt x="1623" y="205"/>
                  </a:lnTo>
                  <a:lnTo>
                    <a:pt x="1626" y="213"/>
                  </a:lnTo>
                  <a:lnTo>
                    <a:pt x="1626" y="217"/>
                  </a:lnTo>
                  <a:lnTo>
                    <a:pt x="1626" y="222"/>
                  </a:lnTo>
                  <a:lnTo>
                    <a:pt x="1623" y="224"/>
                  </a:lnTo>
                  <a:lnTo>
                    <a:pt x="1623" y="227"/>
                  </a:lnTo>
                  <a:lnTo>
                    <a:pt x="1621" y="229"/>
                  </a:lnTo>
                  <a:lnTo>
                    <a:pt x="1618" y="231"/>
                  </a:lnTo>
                  <a:lnTo>
                    <a:pt x="1616" y="231"/>
                  </a:lnTo>
                  <a:lnTo>
                    <a:pt x="1614" y="234"/>
                  </a:lnTo>
                  <a:lnTo>
                    <a:pt x="1609" y="231"/>
                  </a:lnTo>
                  <a:lnTo>
                    <a:pt x="1604" y="231"/>
                  </a:lnTo>
                  <a:lnTo>
                    <a:pt x="1597" y="227"/>
                  </a:lnTo>
                  <a:lnTo>
                    <a:pt x="1592" y="224"/>
                  </a:lnTo>
                  <a:lnTo>
                    <a:pt x="1585" y="224"/>
                  </a:lnTo>
                  <a:lnTo>
                    <a:pt x="1581" y="222"/>
                  </a:lnTo>
                  <a:lnTo>
                    <a:pt x="1566" y="220"/>
                  </a:lnTo>
                  <a:lnTo>
                    <a:pt x="1559" y="220"/>
                  </a:lnTo>
                  <a:lnTo>
                    <a:pt x="1557" y="217"/>
                  </a:lnTo>
                  <a:lnTo>
                    <a:pt x="1552" y="215"/>
                  </a:lnTo>
                  <a:lnTo>
                    <a:pt x="1548" y="213"/>
                  </a:lnTo>
                  <a:lnTo>
                    <a:pt x="1545" y="208"/>
                  </a:lnTo>
                  <a:lnTo>
                    <a:pt x="1543" y="205"/>
                  </a:lnTo>
                  <a:lnTo>
                    <a:pt x="1540" y="201"/>
                  </a:lnTo>
                  <a:lnTo>
                    <a:pt x="1540" y="196"/>
                  </a:lnTo>
                  <a:lnTo>
                    <a:pt x="1538" y="189"/>
                  </a:lnTo>
                  <a:lnTo>
                    <a:pt x="1536" y="187"/>
                  </a:lnTo>
                  <a:lnTo>
                    <a:pt x="1536" y="184"/>
                  </a:lnTo>
                  <a:lnTo>
                    <a:pt x="1531" y="182"/>
                  </a:lnTo>
                  <a:lnTo>
                    <a:pt x="1526" y="179"/>
                  </a:lnTo>
                  <a:lnTo>
                    <a:pt x="1524" y="175"/>
                  </a:lnTo>
                  <a:lnTo>
                    <a:pt x="1519" y="170"/>
                  </a:lnTo>
                  <a:lnTo>
                    <a:pt x="1519" y="170"/>
                  </a:lnTo>
                  <a:lnTo>
                    <a:pt x="1519" y="170"/>
                  </a:lnTo>
                  <a:lnTo>
                    <a:pt x="1517" y="172"/>
                  </a:lnTo>
                  <a:lnTo>
                    <a:pt x="1517" y="175"/>
                  </a:lnTo>
                  <a:lnTo>
                    <a:pt x="1514" y="177"/>
                  </a:lnTo>
                  <a:lnTo>
                    <a:pt x="1514" y="177"/>
                  </a:lnTo>
                  <a:lnTo>
                    <a:pt x="1512" y="179"/>
                  </a:lnTo>
                  <a:lnTo>
                    <a:pt x="1507" y="179"/>
                  </a:lnTo>
                  <a:lnTo>
                    <a:pt x="1503" y="177"/>
                  </a:lnTo>
                  <a:lnTo>
                    <a:pt x="1496" y="172"/>
                  </a:lnTo>
                  <a:lnTo>
                    <a:pt x="1493" y="170"/>
                  </a:lnTo>
                  <a:lnTo>
                    <a:pt x="1491" y="168"/>
                  </a:lnTo>
                  <a:lnTo>
                    <a:pt x="1489" y="165"/>
                  </a:lnTo>
                  <a:lnTo>
                    <a:pt x="1486" y="161"/>
                  </a:lnTo>
                  <a:lnTo>
                    <a:pt x="1484" y="156"/>
                  </a:lnTo>
                  <a:lnTo>
                    <a:pt x="1477" y="151"/>
                  </a:lnTo>
                  <a:lnTo>
                    <a:pt x="1470" y="149"/>
                  </a:lnTo>
                  <a:lnTo>
                    <a:pt x="1465" y="146"/>
                  </a:lnTo>
                  <a:lnTo>
                    <a:pt x="1458" y="144"/>
                  </a:lnTo>
                  <a:lnTo>
                    <a:pt x="1451" y="144"/>
                  </a:lnTo>
                  <a:lnTo>
                    <a:pt x="1446" y="142"/>
                  </a:lnTo>
                  <a:lnTo>
                    <a:pt x="1439" y="144"/>
                  </a:lnTo>
                  <a:lnTo>
                    <a:pt x="1432" y="146"/>
                  </a:lnTo>
                  <a:lnTo>
                    <a:pt x="1427" y="149"/>
                  </a:lnTo>
                  <a:lnTo>
                    <a:pt x="1427" y="149"/>
                  </a:lnTo>
                  <a:close/>
                  <a:moveTo>
                    <a:pt x="513" y="437"/>
                  </a:moveTo>
                  <a:lnTo>
                    <a:pt x="515" y="435"/>
                  </a:lnTo>
                  <a:lnTo>
                    <a:pt x="515" y="435"/>
                  </a:lnTo>
                  <a:lnTo>
                    <a:pt x="515" y="435"/>
                  </a:lnTo>
                  <a:lnTo>
                    <a:pt x="518" y="432"/>
                  </a:lnTo>
                  <a:lnTo>
                    <a:pt x="520" y="430"/>
                  </a:lnTo>
                  <a:lnTo>
                    <a:pt x="520" y="427"/>
                  </a:lnTo>
                  <a:lnTo>
                    <a:pt x="520" y="427"/>
                  </a:lnTo>
                  <a:lnTo>
                    <a:pt x="522" y="425"/>
                  </a:lnTo>
                  <a:lnTo>
                    <a:pt x="527" y="418"/>
                  </a:lnTo>
                  <a:lnTo>
                    <a:pt x="530" y="411"/>
                  </a:lnTo>
                  <a:lnTo>
                    <a:pt x="532" y="409"/>
                  </a:lnTo>
                  <a:lnTo>
                    <a:pt x="534" y="406"/>
                  </a:lnTo>
                  <a:lnTo>
                    <a:pt x="541" y="397"/>
                  </a:lnTo>
                  <a:lnTo>
                    <a:pt x="551" y="392"/>
                  </a:lnTo>
                  <a:lnTo>
                    <a:pt x="563" y="385"/>
                  </a:lnTo>
                  <a:lnTo>
                    <a:pt x="574" y="380"/>
                  </a:lnTo>
                  <a:lnTo>
                    <a:pt x="584" y="376"/>
                  </a:lnTo>
                  <a:lnTo>
                    <a:pt x="593" y="371"/>
                  </a:lnTo>
                  <a:lnTo>
                    <a:pt x="598" y="368"/>
                  </a:lnTo>
                  <a:lnTo>
                    <a:pt x="603" y="366"/>
                  </a:lnTo>
                  <a:lnTo>
                    <a:pt x="612" y="361"/>
                  </a:lnTo>
                  <a:lnTo>
                    <a:pt x="615" y="357"/>
                  </a:lnTo>
                  <a:lnTo>
                    <a:pt x="617" y="357"/>
                  </a:lnTo>
                  <a:lnTo>
                    <a:pt x="619" y="354"/>
                  </a:lnTo>
                  <a:lnTo>
                    <a:pt x="626" y="347"/>
                  </a:lnTo>
                  <a:lnTo>
                    <a:pt x="633" y="342"/>
                  </a:lnTo>
                  <a:lnTo>
                    <a:pt x="643" y="340"/>
                  </a:lnTo>
                  <a:lnTo>
                    <a:pt x="655" y="342"/>
                  </a:lnTo>
                  <a:lnTo>
                    <a:pt x="664" y="333"/>
                  </a:lnTo>
                  <a:lnTo>
                    <a:pt x="678" y="326"/>
                  </a:lnTo>
                  <a:lnTo>
                    <a:pt x="683" y="324"/>
                  </a:lnTo>
                  <a:lnTo>
                    <a:pt x="690" y="324"/>
                  </a:lnTo>
                  <a:lnTo>
                    <a:pt x="707" y="324"/>
                  </a:lnTo>
                  <a:lnTo>
                    <a:pt x="721" y="326"/>
                  </a:lnTo>
                  <a:lnTo>
                    <a:pt x="744" y="328"/>
                  </a:lnTo>
                  <a:lnTo>
                    <a:pt x="754" y="331"/>
                  </a:lnTo>
                  <a:lnTo>
                    <a:pt x="759" y="331"/>
                  </a:lnTo>
                  <a:lnTo>
                    <a:pt x="763" y="333"/>
                  </a:lnTo>
                  <a:lnTo>
                    <a:pt x="766" y="333"/>
                  </a:lnTo>
                  <a:lnTo>
                    <a:pt x="770" y="335"/>
                  </a:lnTo>
                  <a:lnTo>
                    <a:pt x="773" y="338"/>
                  </a:lnTo>
                  <a:lnTo>
                    <a:pt x="775" y="342"/>
                  </a:lnTo>
                  <a:lnTo>
                    <a:pt x="778" y="347"/>
                  </a:lnTo>
                  <a:lnTo>
                    <a:pt x="778" y="352"/>
                  </a:lnTo>
                  <a:lnTo>
                    <a:pt x="778" y="354"/>
                  </a:lnTo>
                  <a:lnTo>
                    <a:pt x="778" y="357"/>
                  </a:lnTo>
                  <a:lnTo>
                    <a:pt x="778" y="359"/>
                  </a:lnTo>
                  <a:lnTo>
                    <a:pt x="775" y="366"/>
                  </a:lnTo>
                  <a:lnTo>
                    <a:pt x="773" y="371"/>
                  </a:lnTo>
                  <a:lnTo>
                    <a:pt x="770" y="373"/>
                  </a:lnTo>
                  <a:lnTo>
                    <a:pt x="768" y="380"/>
                  </a:lnTo>
                  <a:lnTo>
                    <a:pt x="766" y="383"/>
                  </a:lnTo>
                  <a:lnTo>
                    <a:pt x="766" y="385"/>
                  </a:lnTo>
                  <a:lnTo>
                    <a:pt x="763" y="385"/>
                  </a:lnTo>
                  <a:lnTo>
                    <a:pt x="761" y="392"/>
                  </a:lnTo>
                  <a:lnTo>
                    <a:pt x="756" y="397"/>
                  </a:lnTo>
                  <a:lnTo>
                    <a:pt x="752" y="404"/>
                  </a:lnTo>
                  <a:lnTo>
                    <a:pt x="747" y="406"/>
                  </a:lnTo>
                  <a:lnTo>
                    <a:pt x="747" y="409"/>
                  </a:lnTo>
                  <a:lnTo>
                    <a:pt x="742" y="413"/>
                  </a:lnTo>
                  <a:lnTo>
                    <a:pt x="737" y="418"/>
                  </a:lnTo>
                  <a:lnTo>
                    <a:pt x="735" y="420"/>
                  </a:lnTo>
                  <a:lnTo>
                    <a:pt x="735" y="427"/>
                  </a:lnTo>
                  <a:lnTo>
                    <a:pt x="735" y="430"/>
                  </a:lnTo>
                  <a:lnTo>
                    <a:pt x="737" y="435"/>
                  </a:lnTo>
                  <a:lnTo>
                    <a:pt x="740" y="442"/>
                  </a:lnTo>
                  <a:lnTo>
                    <a:pt x="744" y="446"/>
                  </a:lnTo>
                  <a:lnTo>
                    <a:pt x="747" y="449"/>
                  </a:lnTo>
                  <a:lnTo>
                    <a:pt x="756" y="453"/>
                  </a:lnTo>
                  <a:lnTo>
                    <a:pt x="766" y="456"/>
                  </a:lnTo>
                  <a:lnTo>
                    <a:pt x="768" y="456"/>
                  </a:lnTo>
                  <a:lnTo>
                    <a:pt x="773" y="458"/>
                  </a:lnTo>
                  <a:lnTo>
                    <a:pt x="775" y="456"/>
                  </a:lnTo>
                  <a:lnTo>
                    <a:pt x="780" y="458"/>
                  </a:lnTo>
                  <a:lnTo>
                    <a:pt x="782" y="458"/>
                  </a:lnTo>
                  <a:lnTo>
                    <a:pt x="785" y="458"/>
                  </a:lnTo>
                  <a:lnTo>
                    <a:pt x="787" y="461"/>
                  </a:lnTo>
                  <a:lnTo>
                    <a:pt x="789" y="463"/>
                  </a:lnTo>
                  <a:lnTo>
                    <a:pt x="789" y="465"/>
                  </a:lnTo>
                  <a:lnTo>
                    <a:pt x="792" y="470"/>
                  </a:lnTo>
                  <a:lnTo>
                    <a:pt x="787" y="472"/>
                  </a:lnTo>
                  <a:lnTo>
                    <a:pt x="780" y="475"/>
                  </a:lnTo>
                  <a:lnTo>
                    <a:pt x="775" y="479"/>
                  </a:lnTo>
                  <a:lnTo>
                    <a:pt x="768" y="484"/>
                  </a:lnTo>
                  <a:lnTo>
                    <a:pt x="759" y="487"/>
                  </a:lnTo>
                  <a:lnTo>
                    <a:pt x="754" y="491"/>
                  </a:lnTo>
                  <a:lnTo>
                    <a:pt x="752" y="496"/>
                  </a:lnTo>
                  <a:lnTo>
                    <a:pt x="749" y="503"/>
                  </a:lnTo>
                  <a:lnTo>
                    <a:pt x="749" y="517"/>
                  </a:lnTo>
                  <a:lnTo>
                    <a:pt x="749" y="536"/>
                  </a:lnTo>
                  <a:lnTo>
                    <a:pt x="749" y="539"/>
                  </a:lnTo>
                  <a:lnTo>
                    <a:pt x="749" y="543"/>
                  </a:lnTo>
                  <a:lnTo>
                    <a:pt x="754" y="550"/>
                  </a:lnTo>
                  <a:lnTo>
                    <a:pt x="759" y="557"/>
                  </a:lnTo>
                  <a:lnTo>
                    <a:pt x="761" y="562"/>
                  </a:lnTo>
                  <a:lnTo>
                    <a:pt x="768" y="569"/>
                  </a:lnTo>
                  <a:lnTo>
                    <a:pt x="759" y="569"/>
                  </a:lnTo>
                  <a:lnTo>
                    <a:pt x="754" y="569"/>
                  </a:lnTo>
                  <a:lnTo>
                    <a:pt x="752" y="569"/>
                  </a:lnTo>
                  <a:lnTo>
                    <a:pt x="752" y="572"/>
                  </a:lnTo>
                  <a:lnTo>
                    <a:pt x="749" y="574"/>
                  </a:lnTo>
                  <a:lnTo>
                    <a:pt x="749" y="576"/>
                  </a:lnTo>
                  <a:lnTo>
                    <a:pt x="744" y="581"/>
                  </a:lnTo>
                  <a:lnTo>
                    <a:pt x="742" y="583"/>
                  </a:lnTo>
                  <a:lnTo>
                    <a:pt x="742" y="586"/>
                  </a:lnTo>
                  <a:lnTo>
                    <a:pt x="737" y="588"/>
                  </a:lnTo>
                  <a:lnTo>
                    <a:pt x="730" y="590"/>
                  </a:lnTo>
                  <a:lnTo>
                    <a:pt x="728" y="590"/>
                  </a:lnTo>
                  <a:lnTo>
                    <a:pt x="728" y="590"/>
                  </a:lnTo>
                  <a:lnTo>
                    <a:pt x="728" y="590"/>
                  </a:lnTo>
                  <a:lnTo>
                    <a:pt x="728" y="590"/>
                  </a:lnTo>
                  <a:lnTo>
                    <a:pt x="726" y="593"/>
                  </a:lnTo>
                  <a:lnTo>
                    <a:pt x="721" y="593"/>
                  </a:lnTo>
                  <a:lnTo>
                    <a:pt x="719" y="593"/>
                  </a:lnTo>
                  <a:lnTo>
                    <a:pt x="714" y="590"/>
                  </a:lnTo>
                  <a:lnTo>
                    <a:pt x="711" y="590"/>
                  </a:lnTo>
                  <a:lnTo>
                    <a:pt x="688" y="588"/>
                  </a:lnTo>
                  <a:lnTo>
                    <a:pt x="678" y="586"/>
                  </a:lnTo>
                  <a:lnTo>
                    <a:pt x="669" y="583"/>
                  </a:lnTo>
                  <a:lnTo>
                    <a:pt x="659" y="579"/>
                  </a:lnTo>
                  <a:lnTo>
                    <a:pt x="655" y="576"/>
                  </a:lnTo>
                  <a:lnTo>
                    <a:pt x="650" y="576"/>
                  </a:lnTo>
                  <a:lnTo>
                    <a:pt x="622" y="569"/>
                  </a:lnTo>
                  <a:lnTo>
                    <a:pt x="593" y="565"/>
                  </a:lnTo>
                  <a:lnTo>
                    <a:pt x="584" y="560"/>
                  </a:lnTo>
                  <a:lnTo>
                    <a:pt x="579" y="557"/>
                  </a:lnTo>
                  <a:lnTo>
                    <a:pt x="574" y="555"/>
                  </a:lnTo>
                  <a:lnTo>
                    <a:pt x="574" y="550"/>
                  </a:lnTo>
                  <a:lnTo>
                    <a:pt x="570" y="543"/>
                  </a:lnTo>
                  <a:lnTo>
                    <a:pt x="570" y="541"/>
                  </a:lnTo>
                  <a:lnTo>
                    <a:pt x="572" y="536"/>
                  </a:lnTo>
                  <a:lnTo>
                    <a:pt x="574" y="534"/>
                  </a:lnTo>
                  <a:lnTo>
                    <a:pt x="574" y="529"/>
                  </a:lnTo>
                  <a:lnTo>
                    <a:pt x="577" y="524"/>
                  </a:lnTo>
                  <a:lnTo>
                    <a:pt x="577" y="517"/>
                  </a:lnTo>
                  <a:lnTo>
                    <a:pt x="574" y="515"/>
                  </a:lnTo>
                  <a:lnTo>
                    <a:pt x="572" y="513"/>
                  </a:lnTo>
                  <a:lnTo>
                    <a:pt x="567" y="508"/>
                  </a:lnTo>
                  <a:lnTo>
                    <a:pt x="565" y="505"/>
                  </a:lnTo>
                  <a:lnTo>
                    <a:pt x="563" y="505"/>
                  </a:lnTo>
                  <a:lnTo>
                    <a:pt x="551" y="501"/>
                  </a:lnTo>
                  <a:lnTo>
                    <a:pt x="546" y="498"/>
                  </a:lnTo>
                  <a:lnTo>
                    <a:pt x="539" y="494"/>
                  </a:lnTo>
                  <a:lnTo>
                    <a:pt x="527" y="484"/>
                  </a:lnTo>
                  <a:lnTo>
                    <a:pt x="513" y="477"/>
                  </a:lnTo>
                  <a:lnTo>
                    <a:pt x="506" y="475"/>
                  </a:lnTo>
                  <a:lnTo>
                    <a:pt x="504" y="472"/>
                  </a:lnTo>
                  <a:lnTo>
                    <a:pt x="501" y="470"/>
                  </a:lnTo>
                  <a:lnTo>
                    <a:pt x="499" y="468"/>
                  </a:lnTo>
                  <a:lnTo>
                    <a:pt x="499" y="465"/>
                  </a:lnTo>
                  <a:lnTo>
                    <a:pt x="499" y="461"/>
                  </a:lnTo>
                  <a:lnTo>
                    <a:pt x="499" y="456"/>
                  </a:lnTo>
                  <a:lnTo>
                    <a:pt x="501" y="451"/>
                  </a:lnTo>
                  <a:lnTo>
                    <a:pt x="506" y="444"/>
                  </a:lnTo>
                  <a:lnTo>
                    <a:pt x="513" y="437"/>
                  </a:lnTo>
                  <a:lnTo>
                    <a:pt x="513" y="437"/>
                  </a:lnTo>
                  <a:close/>
                </a:path>
              </a:pathLst>
            </a:custGeom>
            <a:solidFill>
              <a:schemeClr val="bg2"/>
            </a:solidFill>
            <a:ln w="9525">
              <a:solidFill>
                <a:schemeClr val="bg1"/>
              </a:solidFill>
              <a:round/>
              <a:headEnd/>
              <a:tailEnd/>
            </a:ln>
          </p:spPr>
          <p:txBody>
            <a:bodyPr/>
            <a:lstStyle/>
            <a:p>
              <a:pPr>
                <a:defRPr/>
              </a:pPr>
              <a:endParaRPr lang="nl-BE" dirty="0">
                <a:solidFill>
                  <a:schemeClr val="bg1"/>
                </a:solidFill>
              </a:endParaRPr>
            </a:p>
          </p:txBody>
        </p:sp>
        <p:sp>
          <p:nvSpPr>
            <p:cNvPr id="96" name="Freeform 151">
              <a:extLst>
                <a:ext uri="{FF2B5EF4-FFF2-40B4-BE49-F238E27FC236}">
                  <a16:creationId xmlns:a16="http://schemas.microsoft.com/office/drawing/2014/main" id="{81319C6E-68B1-4E60-BBB4-9EEEA9204B39}"/>
                </a:ext>
              </a:extLst>
            </p:cNvPr>
            <p:cNvSpPr>
              <a:spLocks/>
            </p:cNvSpPr>
            <p:nvPr/>
          </p:nvSpPr>
          <p:spPr bwMode="auto">
            <a:xfrm>
              <a:off x="10534378" y="7503491"/>
              <a:ext cx="858050" cy="828778"/>
            </a:xfrm>
            <a:custGeom>
              <a:avLst/>
              <a:gdLst/>
              <a:ahLst/>
              <a:cxnLst>
                <a:cxn ang="0">
                  <a:pos x="749" y="156"/>
                </a:cxn>
                <a:cxn ang="0">
                  <a:pos x="751" y="59"/>
                </a:cxn>
                <a:cxn ang="0">
                  <a:pos x="685" y="7"/>
                </a:cxn>
                <a:cxn ang="0">
                  <a:pos x="562" y="43"/>
                </a:cxn>
                <a:cxn ang="0">
                  <a:pos x="482" y="33"/>
                </a:cxn>
                <a:cxn ang="0">
                  <a:pos x="432" y="29"/>
                </a:cxn>
                <a:cxn ang="0">
                  <a:pos x="331" y="133"/>
                </a:cxn>
                <a:cxn ang="0">
                  <a:pos x="357" y="208"/>
                </a:cxn>
                <a:cxn ang="0">
                  <a:pos x="317" y="253"/>
                </a:cxn>
                <a:cxn ang="0">
                  <a:pos x="272" y="253"/>
                </a:cxn>
                <a:cxn ang="0">
                  <a:pos x="229" y="282"/>
                </a:cxn>
                <a:cxn ang="0">
                  <a:pos x="151" y="310"/>
                </a:cxn>
                <a:cxn ang="0">
                  <a:pos x="125" y="324"/>
                </a:cxn>
                <a:cxn ang="0">
                  <a:pos x="7" y="381"/>
                </a:cxn>
                <a:cxn ang="0">
                  <a:pos x="33" y="447"/>
                </a:cxn>
                <a:cxn ang="0">
                  <a:pos x="104" y="456"/>
                </a:cxn>
                <a:cxn ang="0">
                  <a:pos x="158" y="414"/>
                </a:cxn>
                <a:cxn ang="0">
                  <a:pos x="199" y="473"/>
                </a:cxn>
                <a:cxn ang="0">
                  <a:pos x="135" y="492"/>
                </a:cxn>
                <a:cxn ang="0">
                  <a:pos x="132" y="522"/>
                </a:cxn>
                <a:cxn ang="0">
                  <a:pos x="109" y="534"/>
                </a:cxn>
                <a:cxn ang="0">
                  <a:pos x="55" y="591"/>
                </a:cxn>
                <a:cxn ang="0">
                  <a:pos x="31" y="641"/>
                </a:cxn>
                <a:cxn ang="0">
                  <a:pos x="128" y="669"/>
                </a:cxn>
                <a:cxn ang="0">
                  <a:pos x="182" y="726"/>
                </a:cxn>
                <a:cxn ang="0">
                  <a:pos x="149" y="766"/>
                </a:cxn>
                <a:cxn ang="0">
                  <a:pos x="88" y="830"/>
                </a:cxn>
                <a:cxn ang="0">
                  <a:pos x="95" y="882"/>
                </a:cxn>
                <a:cxn ang="0">
                  <a:pos x="95" y="926"/>
                </a:cxn>
                <a:cxn ang="0">
                  <a:pos x="71" y="948"/>
                </a:cxn>
                <a:cxn ang="0">
                  <a:pos x="40" y="1011"/>
                </a:cxn>
                <a:cxn ang="0">
                  <a:pos x="43" y="1068"/>
                </a:cxn>
                <a:cxn ang="0">
                  <a:pos x="17" y="1104"/>
                </a:cxn>
                <a:cxn ang="0">
                  <a:pos x="97" y="1137"/>
                </a:cxn>
                <a:cxn ang="0">
                  <a:pos x="114" y="1082"/>
                </a:cxn>
                <a:cxn ang="0">
                  <a:pos x="149" y="1101"/>
                </a:cxn>
                <a:cxn ang="0">
                  <a:pos x="229" y="1080"/>
                </a:cxn>
                <a:cxn ang="0">
                  <a:pos x="281" y="1111"/>
                </a:cxn>
                <a:cxn ang="0">
                  <a:pos x="383" y="1078"/>
                </a:cxn>
                <a:cxn ang="0">
                  <a:pos x="404" y="1141"/>
                </a:cxn>
                <a:cxn ang="0">
                  <a:pos x="463" y="1144"/>
                </a:cxn>
                <a:cxn ang="0">
                  <a:pos x="484" y="1134"/>
                </a:cxn>
                <a:cxn ang="0">
                  <a:pos x="546" y="1132"/>
                </a:cxn>
                <a:cxn ang="0">
                  <a:pos x="572" y="1087"/>
                </a:cxn>
                <a:cxn ang="0">
                  <a:pos x="690" y="1061"/>
                </a:cxn>
                <a:cxn ang="0">
                  <a:pos x="763" y="993"/>
                </a:cxn>
                <a:cxn ang="0">
                  <a:pos x="721" y="919"/>
                </a:cxn>
                <a:cxn ang="0">
                  <a:pos x="799" y="853"/>
                </a:cxn>
                <a:cxn ang="0">
                  <a:pos x="846" y="830"/>
                </a:cxn>
                <a:cxn ang="0">
                  <a:pos x="862" y="801"/>
                </a:cxn>
                <a:cxn ang="0">
                  <a:pos x="881" y="737"/>
                </a:cxn>
                <a:cxn ang="0">
                  <a:pos x="855" y="711"/>
                </a:cxn>
                <a:cxn ang="0">
                  <a:pos x="924" y="655"/>
                </a:cxn>
                <a:cxn ang="0">
                  <a:pos x="928" y="579"/>
                </a:cxn>
                <a:cxn ang="0">
                  <a:pos x="988" y="539"/>
                </a:cxn>
                <a:cxn ang="0">
                  <a:pos x="999" y="470"/>
                </a:cxn>
                <a:cxn ang="0">
                  <a:pos x="1047" y="416"/>
                </a:cxn>
                <a:cxn ang="0">
                  <a:pos x="1068" y="378"/>
                </a:cxn>
                <a:cxn ang="0">
                  <a:pos x="1056" y="331"/>
                </a:cxn>
                <a:cxn ang="0">
                  <a:pos x="990" y="286"/>
                </a:cxn>
                <a:cxn ang="0">
                  <a:pos x="872" y="265"/>
                </a:cxn>
                <a:cxn ang="0">
                  <a:pos x="853" y="220"/>
                </a:cxn>
              </a:cxnLst>
              <a:rect l="0" t="0" r="r" b="b"/>
              <a:pathLst>
                <a:path w="1087" h="1149">
                  <a:moveTo>
                    <a:pt x="827" y="213"/>
                  </a:moveTo>
                  <a:lnTo>
                    <a:pt x="822" y="213"/>
                  </a:lnTo>
                  <a:lnTo>
                    <a:pt x="820" y="213"/>
                  </a:lnTo>
                  <a:lnTo>
                    <a:pt x="815" y="211"/>
                  </a:lnTo>
                  <a:lnTo>
                    <a:pt x="813" y="211"/>
                  </a:lnTo>
                  <a:lnTo>
                    <a:pt x="813" y="211"/>
                  </a:lnTo>
                  <a:lnTo>
                    <a:pt x="791" y="204"/>
                  </a:lnTo>
                  <a:lnTo>
                    <a:pt x="780" y="199"/>
                  </a:lnTo>
                  <a:lnTo>
                    <a:pt x="770" y="194"/>
                  </a:lnTo>
                  <a:lnTo>
                    <a:pt x="768" y="192"/>
                  </a:lnTo>
                  <a:lnTo>
                    <a:pt x="763" y="187"/>
                  </a:lnTo>
                  <a:lnTo>
                    <a:pt x="758" y="180"/>
                  </a:lnTo>
                  <a:lnTo>
                    <a:pt x="754" y="170"/>
                  </a:lnTo>
                  <a:lnTo>
                    <a:pt x="751" y="161"/>
                  </a:lnTo>
                  <a:lnTo>
                    <a:pt x="749" y="156"/>
                  </a:lnTo>
                  <a:lnTo>
                    <a:pt x="749" y="152"/>
                  </a:lnTo>
                  <a:lnTo>
                    <a:pt x="749" y="142"/>
                  </a:lnTo>
                  <a:lnTo>
                    <a:pt x="747" y="137"/>
                  </a:lnTo>
                  <a:lnTo>
                    <a:pt x="749" y="133"/>
                  </a:lnTo>
                  <a:lnTo>
                    <a:pt x="749" y="123"/>
                  </a:lnTo>
                  <a:lnTo>
                    <a:pt x="751" y="111"/>
                  </a:lnTo>
                  <a:lnTo>
                    <a:pt x="751" y="107"/>
                  </a:lnTo>
                  <a:lnTo>
                    <a:pt x="751" y="102"/>
                  </a:lnTo>
                  <a:lnTo>
                    <a:pt x="754" y="90"/>
                  </a:lnTo>
                  <a:lnTo>
                    <a:pt x="754" y="85"/>
                  </a:lnTo>
                  <a:lnTo>
                    <a:pt x="754" y="83"/>
                  </a:lnTo>
                  <a:lnTo>
                    <a:pt x="754" y="81"/>
                  </a:lnTo>
                  <a:lnTo>
                    <a:pt x="754" y="81"/>
                  </a:lnTo>
                  <a:lnTo>
                    <a:pt x="754" y="69"/>
                  </a:lnTo>
                  <a:lnTo>
                    <a:pt x="751" y="59"/>
                  </a:lnTo>
                  <a:lnTo>
                    <a:pt x="751" y="52"/>
                  </a:lnTo>
                  <a:lnTo>
                    <a:pt x="749" y="43"/>
                  </a:lnTo>
                  <a:lnTo>
                    <a:pt x="744" y="36"/>
                  </a:lnTo>
                  <a:lnTo>
                    <a:pt x="742" y="33"/>
                  </a:lnTo>
                  <a:lnTo>
                    <a:pt x="742" y="31"/>
                  </a:lnTo>
                  <a:lnTo>
                    <a:pt x="737" y="29"/>
                  </a:lnTo>
                  <a:lnTo>
                    <a:pt x="735" y="29"/>
                  </a:lnTo>
                  <a:lnTo>
                    <a:pt x="730" y="26"/>
                  </a:lnTo>
                  <a:lnTo>
                    <a:pt x="725" y="24"/>
                  </a:lnTo>
                  <a:lnTo>
                    <a:pt x="721" y="22"/>
                  </a:lnTo>
                  <a:lnTo>
                    <a:pt x="718" y="17"/>
                  </a:lnTo>
                  <a:lnTo>
                    <a:pt x="714" y="15"/>
                  </a:lnTo>
                  <a:lnTo>
                    <a:pt x="711" y="12"/>
                  </a:lnTo>
                  <a:lnTo>
                    <a:pt x="706" y="12"/>
                  </a:lnTo>
                  <a:lnTo>
                    <a:pt x="685" y="7"/>
                  </a:lnTo>
                  <a:lnTo>
                    <a:pt x="671" y="3"/>
                  </a:lnTo>
                  <a:lnTo>
                    <a:pt x="659" y="0"/>
                  </a:lnTo>
                  <a:lnTo>
                    <a:pt x="647" y="0"/>
                  </a:lnTo>
                  <a:lnTo>
                    <a:pt x="636" y="3"/>
                  </a:lnTo>
                  <a:lnTo>
                    <a:pt x="629" y="5"/>
                  </a:lnTo>
                  <a:lnTo>
                    <a:pt x="624" y="7"/>
                  </a:lnTo>
                  <a:lnTo>
                    <a:pt x="621" y="12"/>
                  </a:lnTo>
                  <a:lnTo>
                    <a:pt x="619" y="15"/>
                  </a:lnTo>
                  <a:lnTo>
                    <a:pt x="614" y="17"/>
                  </a:lnTo>
                  <a:lnTo>
                    <a:pt x="612" y="17"/>
                  </a:lnTo>
                  <a:lnTo>
                    <a:pt x="610" y="19"/>
                  </a:lnTo>
                  <a:lnTo>
                    <a:pt x="595" y="26"/>
                  </a:lnTo>
                  <a:lnTo>
                    <a:pt x="584" y="31"/>
                  </a:lnTo>
                  <a:lnTo>
                    <a:pt x="572" y="36"/>
                  </a:lnTo>
                  <a:lnTo>
                    <a:pt x="562" y="43"/>
                  </a:lnTo>
                  <a:lnTo>
                    <a:pt x="562" y="43"/>
                  </a:lnTo>
                  <a:lnTo>
                    <a:pt x="560" y="43"/>
                  </a:lnTo>
                  <a:lnTo>
                    <a:pt x="558" y="41"/>
                  </a:lnTo>
                  <a:lnTo>
                    <a:pt x="555" y="38"/>
                  </a:lnTo>
                  <a:lnTo>
                    <a:pt x="553" y="36"/>
                  </a:lnTo>
                  <a:lnTo>
                    <a:pt x="548" y="33"/>
                  </a:lnTo>
                  <a:lnTo>
                    <a:pt x="543" y="31"/>
                  </a:lnTo>
                  <a:lnTo>
                    <a:pt x="539" y="29"/>
                  </a:lnTo>
                  <a:lnTo>
                    <a:pt x="525" y="24"/>
                  </a:lnTo>
                  <a:lnTo>
                    <a:pt x="517" y="22"/>
                  </a:lnTo>
                  <a:lnTo>
                    <a:pt x="510" y="22"/>
                  </a:lnTo>
                  <a:lnTo>
                    <a:pt x="503" y="22"/>
                  </a:lnTo>
                  <a:lnTo>
                    <a:pt x="496" y="24"/>
                  </a:lnTo>
                  <a:lnTo>
                    <a:pt x="489" y="26"/>
                  </a:lnTo>
                  <a:lnTo>
                    <a:pt x="482" y="33"/>
                  </a:lnTo>
                  <a:lnTo>
                    <a:pt x="477" y="36"/>
                  </a:lnTo>
                  <a:lnTo>
                    <a:pt x="475" y="36"/>
                  </a:lnTo>
                  <a:lnTo>
                    <a:pt x="475" y="36"/>
                  </a:lnTo>
                  <a:lnTo>
                    <a:pt x="475" y="38"/>
                  </a:lnTo>
                  <a:lnTo>
                    <a:pt x="470" y="38"/>
                  </a:lnTo>
                  <a:lnTo>
                    <a:pt x="468" y="41"/>
                  </a:lnTo>
                  <a:lnTo>
                    <a:pt x="463" y="41"/>
                  </a:lnTo>
                  <a:lnTo>
                    <a:pt x="458" y="41"/>
                  </a:lnTo>
                  <a:lnTo>
                    <a:pt x="449" y="36"/>
                  </a:lnTo>
                  <a:lnTo>
                    <a:pt x="444" y="33"/>
                  </a:lnTo>
                  <a:lnTo>
                    <a:pt x="442" y="31"/>
                  </a:lnTo>
                  <a:lnTo>
                    <a:pt x="440" y="31"/>
                  </a:lnTo>
                  <a:lnTo>
                    <a:pt x="440" y="31"/>
                  </a:lnTo>
                  <a:lnTo>
                    <a:pt x="435" y="29"/>
                  </a:lnTo>
                  <a:lnTo>
                    <a:pt x="432" y="29"/>
                  </a:lnTo>
                  <a:lnTo>
                    <a:pt x="428" y="26"/>
                  </a:lnTo>
                  <a:lnTo>
                    <a:pt x="411" y="26"/>
                  </a:lnTo>
                  <a:lnTo>
                    <a:pt x="397" y="26"/>
                  </a:lnTo>
                  <a:lnTo>
                    <a:pt x="383" y="24"/>
                  </a:lnTo>
                  <a:lnTo>
                    <a:pt x="369" y="22"/>
                  </a:lnTo>
                  <a:lnTo>
                    <a:pt x="355" y="33"/>
                  </a:lnTo>
                  <a:lnTo>
                    <a:pt x="343" y="45"/>
                  </a:lnTo>
                  <a:lnTo>
                    <a:pt x="336" y="57"/>
                  </a:lnTo>
                  <a:lnTo>
                    <a:pt x="329" y="69"/>
                  </a:lnTo>
                  <a:lnTo>
                    <a:pt x="324" y="83"/>
                  </a:lnTo>
                  <a:lnTo>
                    <a:pt x="324" y="97"/>
                  </a:lnTo>
                  <a:lnTo>
                    <a:pt x="324" y="111"/>
                  </a:lnTo>
                  <a:lnTo>
                    <a:pt x="329" y="126"/>
                  </a:lnTo>
                  <a:lnTo>
                    <a:pt x="329" y="130"/>
                  </a:lnTo>
                  <a:lnTo>
                    <a:pt x="331" y="133"/>
                  </a:lnTo>
                  <a:lnTo>
                    <a:pt x="336" y="137"/>
                  </a:lnTo>
                  <a:lnTo>
                    <a:pt x="340" y="142"/>
                  </a:lnTo>
                  <a:lnTo>
                    <a:pt x="345" y="144"/>
                  </a:lnTo>
                  <a:lnTo>
                    <a:pt x="350" y="147"/>
                  </a:lnTo>
                  <a:lnTo>
                    <a:pt x="362" y="156"/>
                  </a:lnTo>
                  <a:lnTo>
                    <a:pt x="369" y="159"/>
                  </a:lnTo>
                  <a:lnTo>
                    <a:pt x="371" y="163"/>
                  </a:lnTo>
                  <a:lnTo>
                    <a:pt x="376" y="170"/>
                  </a:lnTo>
                  <a:lnTo>
                    <a:pt x="376" y="175"/>
                  </a:lnTo>
                  <a:lnTo>
                    <a:pt x="376" y="180"/>
                  </a:lnTo>
                  <a:lnTo>
                    <a:pt x="373" y="187"/>
                  </a:lnTo>
                  <a:lnTo>
                    <a:pt x="369" y="194"/>
                  </a:lnTo>
                  <a:lnTo>
                    <a:pt x="364" y="201"/>
                  </a:lnTo>
                  <a:lnTo>
                    <a:pt x="359" y="206"/>
                  </a:lnTo>
                  <a:lnTo>
                    <a:pt x="357" y="208"/>
                  </a:lnTo>
                  <a:lnTo>
                    <a:pt x="347" y="213"/>
                  </a:lnTo>
                  <a:lnTo>
                    <a:pt x="343" y="218"/>
                  </a:lnTo>
                  <a:lnTo>
                    <a:pt x="336" y="222"/>
                  </a:lnTo>
                  <a:lnTo>
                    <a:pt x="331" y="227"/>
                  </a:lnTo>
                  <a:lnTo>
                    <a:pt x="329" y="232"/>
                  </a:lnTo>
                  <a:lnTo>
                    <a:pt x="326" y="237"/>
                  </a:lnTo>
                  <a:lnTo>
                    <a:pt x="324" y="244"/>
                  </a:lnTo>
                  <a:lnTo>
                    <a:pt x="324" y="244"/>
                  </a:lnTo>
                  <a:lnTo>
                    <a:pt x="321" y="244"/>
                  </a:lnTo>
                  <a:lnTo>
                    <a:pt x="321" y="244"/>
                  </a:lnTo>
                  <a:lnTo>
                    <a:pt x="321" y="246"/>
                  </a:lnTo>
                  <a:lnTo>
                    <a:pt x="321" y="248"/>
                  </a:lnTo>
                  <a:lnTo>
                    <a:pt x="319" y="251"/>
                  </a:lnTo>
                  <a:lnTo>
                    <a:pt x="317" y="253"/>
                  </a:lnTo>
                  <a:lnTo>
                    <a:pt x="317" y="253"/>
                  </a:lnTo>
                  <a:lnTo>
                    <a:pt x="317" y="256"/>
                  </a:lnTo>
                  <a:lnTo>
                    <a:pt x="314" y="256"/>
                  </a:lnTo>
                  <a:lnTo>
                    <a:pt x="310" y="258"/>
                  </a:lnTo>
                  <a:lnTo>
                    <a:pt x="307" y="256"/>
                  </a:lnTo>
                  <a:lnTo>
                    <a:pt x="305" y="256"/>
                  </a:lnTo>
                  <a:lnTo>
                    <a:pt x="303" y="253"/>
                  </a:lnTo>
                  <a:lnTo>
                    <a:pt x="300" y="253"/>
                  </a:lnTo>
                  <a:lnTo>
                    <a:pt x="295" y="251"/>
                  </a:lnTo>
                  <a:lnTo>
                    <a:pt x="293" y="253"/>
                  </a:lnTo>
                  <a:lnTo>
                    <a:pt x="286" y="253"/>
                  </a:lnTo>
                  <a:lnTo>
                    <a:pt x="281" y="251"/>
                  </a:lnTo>
                  <a:lnTo>
                    <a:pt x="277" y="248"/>
                  </a:lnTo>
                  <a:lnTo>
                    <a:pt x="272" y="244"/>
                  </a:lnTo>
                  <a:lnTo>
                    <a:pt x="272" y="251"/>
                  </a:lnTo>
                  <a:lnTo>
                    <a:pt x="272" y="253"/>
                  </a:lnTo>
                  <a:lnTo>
                    <a:pt x="272" y="258"/>
                  </a:lnTo>
                  <a:lnTo>
                    <a:pt x="269" y="263"/>
                  </a:lnTo>
                  <a:lnTo>
                    <a:pt x="269" y="263"/>
                  </a:lnTo>
                  <a:lnTo>
                    <a:pt x="267" y="263"/>
                  </a:lnTo>
                  <a:lnTo>
                    <a:pt x="267" y="265"/>
                  </a:lnTo>
                  <a:lnTo>
                    <a:pt x="267" y="265"/>
                  </a:lnTo>
                  <a:lnTo>
                    <a:pt x="267" y="267"/>
                  </a:lnTo>
                  <a:lnTo>
                    <a:pt x="262" y="272"/>
                  </a:lnTo>
                  <a:lnTo>
                    <a:pt x="260" y="272"/>
                  </a:lnTo>
                  <a:lnTo>
                    <a:pt x="258" y="274"/>
                  </a:lnTo>
                  <a:lnTo>
                    <a:pt x="251" y="277"/>
                  </a:lnTo>
                  <a:lnTo>
                    <a:pt x="248" y="279"/>
                  </a:lnTo>
                  <a:lnTo>
                    <a:pt x="246" y="279"/>
                  </a:lnTo>
                  <a:lnTo>
                    <a:pt x="244" y="279"/>
                  </a:lnTo>
                  <a:lnTo>
                    <a:pt x="229" y="282"/>
                  </a:lnTo>
                  <a:lnTo>
                    <a:pt x="227" y="282"/>
                  </a:lnTo>
                  <a:lnTo>
                    <a:pt x="225" y="282"/>
                  </a:lnTo>
                  <a:lnTo>
                    <a:pt x="225" y="282"/>
                  </a:lnTo>
                  <a:lnTo>
                    <a:pt x="222" y="282"/>
                  </a:lnTo>
                  <a:lnTo>
                    <a:pt x="222" y="282"/>
                  </a:lnTo>
                  <a:lnTo>
                    <a:pt x="218" y="284"/>
                  </a:lnTo>
                  <a:lnTo>
                    <a:pt x="203" y="282"/>
                  </a:lnTo>
                  <a:lnTo>
                    <a:pt x="194" y="282"/>
                  </a:lnTo>
                  <a:lnTo>
                    <a:pt x="184" y="284"/>
                  </a:lnTo>
                  <a:lnTo>
                    <a:pt x="182" y="284"/>
                  </a:lnTo>
                  <a:lnTo>
                    <a:pt x="177" y="286"/>
                  </a:lnTo>
                  <a:lnTo>
                    <a:pt x="173" y="291"/>
                  </a:lnTo>
                  <a:lnTo>
                    <a:pt x="166" y="298"/>
                  </a:lnTo>
                  <a:lnTo>
                    <a:pt x="156" y="305"/>
                  </a:lnTo>
                  <a:lnTo>
                    <a:pt x="151" y="310"/>
                  </a:lnTo>
                  <a:lnTo>
                    <a:pt x="151" y="310"/>
                  </a:lnTo>
                  <a:lnTo>
                    <a:pt x="149" y="310"/>
                  </a:lnTo>
                  <a:lnTo>
                    <a:pt x="149" y="310"/>
                  </a:lnTo>
                  <a:lnTo>
                    <a:pt x="149" y="310"/>
                  </a:lnTo>
                  <a:lnTo>
                    <a:pt x="147" y="312"/>
                  </a:lnTo>
                  <a:lnTo>
                    <a:pt x="142" y="315"/>
                  </a:lnTo>
                  <a:lnTo>
                    <a:pt x="142" y="315"/>
                  </a:lnTo>
                  <a:lnTo>
                    <a:pt x="142" y="315"/>
                  </a:lnTo>
                  <a:lnTo>
                    <a:pt x="142" y="315"/>
                  </a:lnTo>
                  <a:lnTo>
                    <a:pt x="140" y="317"/>
                  </a:lnTo>
                  <a:lnTo>
                    <a:pt x="137" y="319"/>
                  </a:lnTo>
                  <a:lnTo>
                    <a:pt x="135" y="319"/>
                  </a:lnTo>
                  <a:lnTo>
                    <a:pt x="132" y="322"/>
                  </a:lnTo>
                  <a:lnTo>
                    <a:pt x="128" y="322"/>
                  </a:lnTo>
                  <a:lnTo>
                    <a:pt x="125" y="324"/>
                  </a:lnTo>
                  <a:lnTo>
                    <a:pt x="90" y="333"/>
                  </a:lnTo>
                  <a:lnTo>
                    <a:pt x="81" y="333"/>
                  </a:lnTo>
                  <a:lnTo>
                    <a:pt x="73" y="333"/>
                  </a:lnTo>
                  <a:lnTo>
                    <a:pt x="69" y="333"/>
                  </a:lnTo>
                  <a:lnTo>
                    <a:pt x="62" y="333"/>
                  </a:lnTo>
                  <a:lnTo>
                    <a:pt x="52" y="333"/>
                  </a:lnTo>
                  <a:lnTo>
                    <a:pt x="45" y="336"/>
                  </a:lnTo>
                  <a:lnTo>
                    <a:pt x="38" y="338"/>
                  </a:lnTo>
                  <a:lnTo>
                    <a:pt x="33" y="341"/>
                  </a:lnTo>
                  <a:lnTo>
                    <a:pt x="29" y="345"/>
                  </a:lnTo>
                  <a:lnTo>
                    <a:pt x="24" y="350"/>
                  </a:lnTo>
                  <a:lnTo>
                    <a:pt x="19" y="355"/>
                  </a:lnTo>
                  <a:lnTo>
                    <a:pt x="14" y="364"/>
                  </a:lnTo>
                  <a:lnTo>
                    <a:pt x="10" y="374"/>
                  </a:lnTo>
                  <a:lnTo>
                    <a:pt x="7" y="381"/>
                  </a:lnTo>
                  <a:lnTo>
                    <a:pt x="5" y="390"/>
                  </a:lnTo>
                  <a:lnTo>
                    <a:pt x="3" y="397"/>
                  </a:lnTo>
                  <a:lnTo>
                    <a:pt x="0" y="402"/>
                  </a:lnTo>
                  <a:lnTo>
                    <a:pt x="5" y="407"/>
                  </a:lnTo>
                  <a:lnTo>
                    <a:pt x="7" y="411"/>
                  </a:lnTo>
                  <a:lnTo>
                    <a:pt x="12" y="414"/>
                  </a:lnTo>
                  <a:lnTo>
                    <a:pt x="17" y="416"/>
                  </a:lnTo>
                  <a:lnTo>
                    <a:pt x="17" y="419"/>
                  </a:lnTo>
                  <a:lnTo>
                    <a:pt x="19" y="421"/>
                  </a:lnTo>
                  <a:lnTo>
                    <a:pt x="21" y="428"/>
                  </a:lnTo>
                  <a:lnTo>
                    <a:pt x="21" y="433"/>
                  </a:lnTo>
                  <a:lnTo>
                    <a:pt x="24" y="437"/>
                  </a:lnTo>
                  <a:lnTo>
                    <a:pt x="26" y="440"/>
                  </a:lnTo>
                  <a:lnTo>
                    <a:pt x="29" y="445"/>
                  </a:lnTo>
                  <a:lnTo>
                    <a:pt x="33" y="447"/>
                  </a:lnTo>
                  <a:lnTo>
                    <a:pt x="38" y="449"/>
                  </a:lnTo>
                  <a:lnTo>
                    <a:pt x="40" y="452"/>
                  </a:lnTo>
                  <a:lnTo>
                    <a:pt x="47" y="452"/>
                  </a:lnTo>
                  <a:lnTo>
                    <a:pt x="62" y="454"/>
                  </a:lnTo>
                  <a:lnTo>
                    <a:pt x="66" y="456"/>
                  </a:lnTo>
                  <a:lnTo>
                    <a:pt x="73" y="456"/>
                  </a:lnTo>
                  <a:lnTo>
                    <a:pt x="78" y="459"/>
                  </a:lnTo>
                  <a:lnTo>
                    <a:pt x="85" y="463"/>
                  </a:lnTo>
                  <a:lnTo>
                    <a:pt x="90" y="463"/>
                  </a:lnTo>
                  <a:lnTo>
                    <a:pt x="95" y="466"/>
                  </a:lnTo>
                  <a:lnTo>
                    <a:pt x="97" y="463"/>
                  </a:lnTo>
                  <a:lnTo>
                    <a:pt x="99" y="463"/>
                  </a:lnTo>
                  <a:lnTo>
                    <a:pt x="102" y="461"/>
                  </a:lnTo>
                  <a:lnTo>
                    <a:pt x="104" y="459"/>
                  </a:lnTo>
                  <a:lnTo>
                    <a:pt x="104" y="456"/>
                  </a:lnTo>
                  <a:lnTo>
                    <a:pt x="107" y="454"/>
                  </a:lnTo>
                  <a:lnTo>
                    <a:pt x="107" y="449"/>
                  </a:lnTo>
                  <a:lnTo>
                    <a:pt x="107" y="445"/>
                  </a:lnTo>
                  <a:lnTo>
                    <a:pt x="104" y="437"/>
                  </a:lnTo>
                  <a:lnTo>
                    <a:pt x="104" y="428"/>
                  </a:lnTo>
                  <a:lnTo>
                    <a:pt x="104" y="414"/>
                  </a:lnTo>
                  <a:lnTo>
                    <a:pt x="104" y="407"/>
                  </a:lnTo>
                  <a:lnTo>
                    <a:pt x="107" y="402"/>
                  </a:lnTo>
                  <a:lnTo>
                    <a:pt x="107" y="400"/>
                  </a:lnTo>
                  <a:lnTo>
                    <a:pt x="109" y="400"/>
                  </a:lnTo>
                  <a:lnTo>
                    <a:pt x="114" y="400"/>
                  </a:lnTo>
                  <a:lnTo>
                    <a:pt x="128" y="402"/>
                  </a:lnTo>
                  <a:lnTo>
                    <a:pt x="142" y="407"/>
                  </a:lnTo>
                  <a:lnTo>
                    <a:pt x="154" y="411"/>
                  </a:lnTo>
                  <a:lnTo>
                    <a:pt x="158" y="414"/>
                  </a:lnTo>
                  <a:lnTo>
                    <a:pt x="161" y="416"/>
                  </a:lnTo>
                  <a:lnTo>
                    <a:pt x="168" y="423"/>
                  </a:lnTo>
                  <a:lnTo>
                    <a:pt x="173" y="430"/>
                  </a:lnTo>
                  <a:lnTo>
                    <a:pt x="180" y="440"/>
                  </a:lnTo>
                  <a:lnTo>
                    <a:pt x="184" y="442"/>
                  </a:lnTo>
                  <a:lnTo>
                    <a:pt x="187" y="447"/>
                  </a:lnTo>
                  <a:lnTo>
                    <a:pt x="194" y="454"/>
                  </a:lnTo>
                  <a:lnTo>
                    <a:pt x="196" y="456"/>
                  </a:lnTo>
                  <a:lnTo>
                    <a:pt x="196" y="456"/>
                  </a:lnTo>
                  <a:lnTo>
                    <a:pt x="199" y="456"/>
                  </a:lnTo>
                  <a:lnTo>
                    <a:pt x="199" y="459"/>
                  </a:lnTo>
                  <a:lnTo>
                    <a:pt x="201" y="463"/>
                  </a:lnTo>
                  <a:lnTo>
                    <a:pt x="203" y="466"/>
                  </a:lnTo>
                  <a:lnTo>
                    <a:pt x="201" y="470"/>
                  </a:lnTo>
                  <a:lnTo>
                    <a:pt x="199" y="473"/>
                  </a:lnTo>
                  <a:lnTo>
                    <a:pt x="196" y="475"/>
                  </a:lnTo>
                  <a:lnTo>
                    <a:pt x="192" y="478"/>
                  </a:lnTo>
                  <a:lnTo>
                    <a:pt x="187" y="480"/>
                  </a:lnTo>
                  <a:lnTo>
                    <a:pt x="184" y="480"/>
                  </a:lnTo>
                  <a:lnTo>
                    <a:pt x="184" y="480"/>
                  </a:lnTo>
                  <a:lnTo>
                    <a:pt x="175" y="485"/>
                  </a:lnTo>
                  <a:lnTo>
                    <a:pt x="166" y="487"/>
                  </a:lnTo>
                  <a:lnTo>
                    <a:pt x="163" y="487"/>
                  </a:lnTo>
                  <a:lnTo>
                    <a:pt x="158" y="489"/>
                  </a:lnTo>
                  <a:lnTo>
                    <a:pt x="149" y="489"/>
                  </a:lnTo>
                  <a:lnTo>
                    <a:pt x="144" y="489"/>
                  </a:lnTo>
                  <a:lnTo>
                    <a:pt x="142" y="489"/>
                  </a:lnTo>
                  <a:lnTo>
                    <a:pt x="137" y="489"/>
                  </a:lnTo>
                  <a:lnTo>
                    <a:pt x="135" y="489"/>
                  </a:lnTo>
                  <a:lnTo>
                    <a:pt x="135" y="492"/>
                  </a:lnTo>
                  <a:lnTo>
                    <a:pt x="135" y="494"/>
                  </a:lnTo>
                  <a:lnTo>
                    <a:pt x="135" y="499"/>
                  </a:lnTo>
                  <a:lnTo>
                    <a:pt x="135" y="501"/>
                  </a:lnTo>
                  <a:lnTo>
                    <a:pt x="135" y="504"/>
                  </a:lnTo>
                  <a:lnTo>
                    <a:pt x="135" y="504"/>
                  </a:lnTo>
                  <a:lnTo>
                    <a:pt x="135" y="506"/>
                  </a:lnTo>
                  <a:lnTo>
                    <a:pt x="135" y="506"/>
                  </a:lnTo>
                  <a:lnTo>
                    <a:pt x="135" y="508"/>
                  </a:lnTo>
                  <a:lnTo>
                    <a:pt x="135" y="513"/>
                  </a:lnTo>
                  <a:lnTo>
                    <a:pt x="135" y="515"/>
                  </a:lnTo>
                  <a:lnTo>
                    <a:pt x="135" y="520"/>
                  </a:lnTo>
                  <a:lnTo>
                    <a:pt x="132" y="520"/>
                  </a:lnTo>
                  <a:lnTo>
                    <a:pt x="132" y="520"/>
                  </a:lnTo>
                  <a:lnTo>
                    <a:pt x="132" y="520"/>
                  </a:lnTo>
                  <a:lnTo>
                    <a:pt x="132" y="522"/>
                  </a:lnTo>
                  <a:lnTo>
                    <a:pt x="132" y="525"/>
                  </a:lnTo>
                  <a:lnTo>
                    <a:pt x="130" y="525"/>
                  </a:lnTo>
                  <a:lnTo>
                    <a:pt x="130" y="525"/>
                  </a:lnTo>
                  <a:lnTo>
                    <a:pt x="130" y="525"/>
                  </a:lnTo>
                  <a:lnTo>
                    <a:pt x="130" y="525"/>
                  </a:lnTo>
                  <a:lnTo>
                    <a:pt x="128" y="527"/>
                  </a:lnTo>
                  <a:lnTo>
                    <a:pt x="125" y="530"/>
                  </a:lnTo>
                  <a:lnTo>
                    <a:pt x="123" y="532"/>
                  </a:lnTo>
                  <a:lnTo>
                    <a:pt x="121" y="532"/>
                  </a:lnTo>
                  <a:lnTo>
                    <a:pt x="118" y="532"/>
                  </a:lnTo>
                  <a:lnTo>
                    <a:pt x="118" y="532"/>
                  </a:lnTo>
                  <a:lnTo>
                    <a:pt x="118" y="532"/>
                  </a:lnTo>
                  <a:lnTo>
                    <a:pt x="116" y="532"/>
                  </a:lnTo>
                  <a:lnTo>
                    <a:pt x="111" y="532"/>
                  </a:lnTo>
                  <a:lnTo>
                    <a:pt x="109" y="534"/>
                  </a:lnTo>
                  <a:lnTo>
                    <a:pt x="102" y="534"/>
                  </a:lnTo>
                  <a:lnTo>
                    <a:pt x="99" y="537"/>
                  </a:lnTo>
                  <a:lnTo>
                    <a:pt x="95" y="539"/>
                  </a:lnTo>
                  <a:lnTo>
                    <a:pt x="92" y="546"/>
                  </a:lnTo>
                  <a:lnTo>
                    <a:pt x="90" y="556"/>
                  </a:lnTo>
                  <a:lnTo>
                    <a:pt x="88" y="558"/>
                  </a:lnTo>
                  <a:lnTo>
                    <a:pt x="85" y="563"/>
                  </a:lnTo>
                  <a:lnTo>
                    <a:pt x="83" y="567"/>
                  </a:lnTo>
                  <a:lnTo>
                    <a:pt x="78" y="574"/>
                  </a:lnTo>
                  <a:lnTo>
                    <a:pt x="73" y="579"/>
                  </a:lnTo>
                  <a:lnTo>
                    <a:pt x="71" y="582"/>
                  </a:lnTo>
                  <a:lnTo>
                    <a:pt x="66" y="584"/>
                  </a:lnTo>
                  <a:lnTo>
                    <a:pt x="62" y="586"/>
                  </a:lnTo>
                  <a:lnTo>
                    <a:pt x="57" y="589"/>
                  </a:lnTo>
                  <a:lnTo>
                    <a:pt x="55" y="591"/>
                  </a:lnTo>
                  <a:lnTo>
                    <a:pt x="47" y="593"/>
                  </a:lnTo>
                  <a:lnTo>
                    <a:pt x="40" y="593"/>
                  </a:lnTo>
                  <a:lnTo>
                    <a:pt x="36" y="598"/>
                  </a:lnTo>
                  <a:lnTo>
                    <a:pt x="29" y="603"/>
                  </a:lnTo>
                  <a:lnTo>
                    <a:pt x="24" y="608"/>
                  </a:lnTo>
                  <a:lnTo>
                    <a:pt x="21" y="612"/>
                  </a:lnTo>
                  <a:lnTo>
                    <a:pt x="19" y="617"/>
                  </a:lnTo>
                  <a:lnTo>
                    <a:pt x="17" y="619"/>
                  </a:lnTo>
                  <a:lnTo>
                    <a:pt x="17" y="622"/>
                  </a:lnTo>
                  <a:lnTo>
                    <a:pt x="14" y="622"/>
                  </a:lnTo>
                  <a:lnTo>
                    <a:pt x="12" y="624"/>
                  </a:lnTo>
                  <a:lnTo>
                    <a:pt x="10" y="624"/>
                  </a:lnTo>
                  <a:lnTo>
                    <a:pt x="10" y="626"/>
                  </a:lnTo>
                  <a:lnTo>
                    <a:pt x="19" y="631"/>
                  </a:lnTo>
                  <a:lnTo>
                    <a:pt x="31" y="641"/>
                  </a:lnTo>
                  <a:lnTo>
                    <a:pt x="40" y="648"/>
                  </a:lnTo>
                  <a:lnTo>
                    <a:pt x="50" y="657"/>
                  </a:lnTo>
                  <a:lnTo>
                    <a:pt x="57" y="664"/>
                  </a:lnTo>
                  <a:lnTo>
                    <a:pt x="64" y="676"/>
                  </a:lnTo>
                  <a:lnTo>
                    <a:pt x="69" y="685"/>
                  </a:lnTo>
                  <a:lnTo>
                    <a:pt x="76" y="697"/>
                  </a:lnTo>
                  <a:lnTo>
                    <a:pt x="83" y="693"/>
                  </a:lnTo>
                  <a:lnTo>
                    <a:pt x="88" y="688"/>
                  </a:lnTo>
                  <a:lnTo>
                    <a:pt x="90" y="685"/>
                  </a:lnTo>
                  <a:lnTo>
                    <a:pt x="97" y="681"/>
                  </a:lnTo>
                  <a:lnTo>
                    <a:pt x="102" y="676"/>
                  </a:lnTo>
                  <a:lnTo>
                    <a:pt x="104" y="674"/>
                  </a:lnTo>
                  <a:lnTo>
                    <a:pt x="109" y="671"/>
                  </a:lnTo>
                  <a:lnTo>
                    <a:pt x="123" y="669"/>
                  </a:lnTo>
                  <a:lnTo>
                    <a:pt x="128" y="669"/>
                  </a:lnTo>
                  <a:lnTo>
                    <a:pt x="132" y="671"/>
                  </a:lnTo>
                  <a:lnTo>
                    <a:pt x="135" y="671"/>
                  </a:lnTo>
                  <a:lnTo>
                    <a:pt x="137" y="674"/>
                  </a:lnTo>
                  <a:lnTo>
                    <a:pt x="140" y="678"/>
                  </a:lnTo>
                  <a:lnTo>
                    <a:pt x="147" y="683"/>
                  </a:lnTo>
                  <a:lnTo>
                    <a:pt x="149" y="685"/>
                  </a:lnTo>
                  <a:lnTo>
                    <a:pt x="154" y="685"/>
                  </a:lnTo>
                  <a:lnTo>
                    <a:pt x="158" y="688"/>
                  </a:lnTo>
                  <a:lnTo>
                    <a:pt x="161" y="690"/>
                  </a:lnTo>
                  <a:lnTo>
                    <a:pt x="177" y="702"/>
                  </a:lnTo>
                  <a:lnTo>
                    <a:pt x="182" y="704"/>
                  </a:lnTo>
                  <a:lnTo>
                    <a:pt x="184" y="709"/>
                  </a:lnTo>
                  <a:lnTo>
                    <a:pt x="184" y="714"/>
                  </a:lnTo>
                  <a:lnTo>
                    <a:pt x="184" y="721"/>
                  </a:lnTo>
                  <a:lnTo>
                    <a:pt x="182" y="726"/>
                  </a:lnTo>
                  <a:lnTo>
                    <a:pt x="182" y="730"/>
                  </a:lnTo>
                  <a:lnTo>
                    <a:pt x="180" y="730"/>
                  </a:lnTo>
                  <a:lnTo>
                    <a:pt x="180" y="733"/>
                  </a:lnTo>
                  <a:lnTo>
                    <a:pt x="175" y="737"/>
                  </a:lnTo>
                  <a:lnTo>
                    <a:pt x="173" y="740"/>
                  </a:lnTo>
                  <a:lnTo>
                    <a:pt x="173" y="740"/>
                  </a:lnTo>
                  <a:lnTo>
                    <a:pt x="173" y="740"/>
                  </a:lnTo>
                  <a:lnTo>
                    <a:pt x="170" y="745"/>
                  </a:lnTo>
                  <a:lnTo>
                    <a:pt x="166" y="745"/>
                  </a:lnTo>
                  <a:lnTo>
                    <a:pt x="163" y="749"/>
                  </a:lnTo>
                  <a:lnTo>
                    <a:pt x="161" y="752"/>
                  </a:lnTo>
                  <a:lnTo>
                    <a:pt x="158" y="756"/>
                  </a:lnTo>
                  <a:lnTo>
                    <a:pt x="154" y="763"/>
                  </a:lnTo>
                  <a:lnTo>
                    <a:pt x="151" y="766"/>
                  </a:lnTo>
                  <a:lnTo>
                    <a:pt x="149" y="766"/>
                  </a:lnTo>
                  <a:lnTo>
                    <a:pt x="149" y="768"/>
                  </a:lnTo>
                  <a:lnTo>
                    <a:pt x="142" y="768"/>
                  </a:lnTo>
                  <a:lnTo>
                    <a:pt x="140" y="768"/>
                  </a:lnTo>
                  <a:lnTo>
                    <a:pt x="140" y="768"/>
                  </a:lnTo>
                  <a:lnTo>
                    <a:pt x="140" y="768"/>
                  </a:lnTo>
                  <a:lnTo>
                    <a:pt x="140" y="771"/>
                  </a:lnTo>
                  <a:lnTo>
                    <a:pt x="137" y="771"/>
                  </a:lnTo>
                  <a:lnTo>
                    <a:pt x="130" y="768"/>
                  </a:lnTo>
                  <a:lnTo>
                    <a:pt x="125" y="768"/>
                  </a:lnTo>
                  <a:lnTo>
                    <a:pt x="121" y="768"/>
                  </a:lnTo>
                  <a:lnTo>
                    <a:pt x="118" y="768"/>
                  </a:lnTo>
                  <a:lnTo>
                    <a:pt x="111" y="780"/>
                  </a:lnTo>
                  <a:lnTo>
                    <a:pt x="107" y="792"/>
                  </a:lnTo>
                  <a:lnTo>
                    <a:pt x="95" y="815"/>
                  </a:lnTo>
                  <a:lnTo>
                    <a:pt x="88" y="830"/>
                  </a:lnTo>
                  <a:lnTo>
                    <a:pt x="81" y="844"/>
                  </a:lnTo>
                  <a:lnTo>
                    <a:pt x="78" y="848"/>
                  </a:lnTo>
                  <a:lnTo>
                    <a:pt x="78" y="848"/>
                  </a:lnTo>
                  <a:lnTo>
                    <a:pt x="78" y="851"/>
                  </a:lnTo>
                  <a:lnTo>
                    <a:pt x="78" y="851"/>
                  </a:lnTo>
                  <a:lnTo>
                    <a:pt x="81" y="853"/>
                  </a:lnTo>
                  <a:lnTo>
                    <a:pt x="81" y="853"/>
                  </a:lnTo>
                  <a:lnTo>
                    <a:pt x="83" y="856"/>
                  </a:lnTo>
                  <a:lnTo>
                    <a:pt x="85" y="856"/>
                  </a:lnTo>
                  <a:lnTo>
                    <a:pt x="85" y="858"/>
                  </a:lnTo>
                  <a:lnTo>
                    <a:pt x="88" y="860"/>
                  </a:lnTo>
                  <a:lnTo>
                    <a:pt x="88" y="863"/>
                  </a:lnTo>
                  <a:lnTo>
                    <a:pt x="90" y="867"/>
                  </a:lnTo>
                  <a:lnTo>
                    <a:pt x="90" y="872"/>
                  </a:lnTo>
                  <a:lnTo>
                    <a:pt x="95" y="882"/>
                  </a:lnTo>
                  <a:lnTo>
                    <a:pt x="99" y="889"/>
                  </a:lnTo>
                  <a:lnTo>
                    <a:pt x="107" y="896"/>
                  </a:lnTo>
                  <a:lnTo>
                    <a:pt x="107" y="898"/>
                  </a:lnTo>
                  <a:lnTo>
                    <a:pt x="109" y="898"/>
                  </a:lnTo>
                  <a:lnTo>
                    <a:pt x="109" y="898"/>
                  </a:lnTo>
                  <a:lnTo>
                    <a:pt x="111" y="900"/>
                  </a:lnTo>
                  <a:lnTo>
                    <a:pt x="111" y="903"/>
                  </a:lnTo>
                  <a:lnTo>
                    <a:pt x="111" y="908"/>
                  </a:lnTo>
                  <a:lnTo>
                    <a:pt x="111" y="908"/>
                  </a:lnTo>
                  <a:lnTo>
                    <a:pt x="109" y="912"/>
                  </a:lnTo>
                  <a:lnTo>
                    <a:pt x="107" y="912"/>
                  </a:lnTo>
                  <a:lnTo>
                    <a:pt x="104" y="917"/>
                  </a:lnTo>
                  <a:lnTo>
                    <a:pt x="102" y="919"/>
                  </a:lnTo>
                  <a:lnTo>
                    <a:pt x="97" y="922"/>
                  </a:lnTo>
                  <a:lnTo>
                    <a:pt x="95" y="926"/>
                  </a:lnTo>
                  <a:lnTo>
                    <a:pt x="92" y="929"/>
                  </a:lnTo>
                  <a:lnTo>
                    <a:pt x="88" y="931"/>
                  </a:lnTo>
                  <a:lnTo>
                    <a:pt x="88" y="931"/>
                  </a:lnTo>
                  <a:lnTo>
                    <a:pt x="85" y="931"/>
                  </a:lnTo>
                  <a:lnTo>
                    <a:pt x="85" y="931"/>
                  </a:lnTo>
                  <a:lnTo>
                    <a:pt x="83" y="934"/>
                  </a:lnTo>
                  <a:lnTo>
                    <a:pt x="83" y="936"/>
                  </a:lnTo>
                  <a:lnTo>
                    <a:pt x="81" y="938"/>
                  </a:lnTo>
                  <a:lnTo>
                    <a:pt x="81" y="938"/>
                  </a:lnTo>
                  <a:lnTo>
                    <a:pt x="78" y="938"/>
                  </a:lnTo>
                  <a:lnTo>
                    <a:pt x="78" y="941"/>
                  </a:lnTo>
                  <a:lnTo>
                    <a:pt x="78" y="941"/>
                  </a:lnTo>
                  <a:lnTo>
                    <a:pt x="76" y="945"/>
                  </a:lnTo>
                  <a:lnTo>
                    <a:pt x="73" y="945"/>
                  </a:lnTo>
                  <a:lnTo>
                    <a:pt x="71" y="948"/>
                  </a:lnTo>
                  <a:lnTo>
                    <a:pt x="69" y="948"/>
                  </a:lnTo>
                  <a:lnTo>
                    <a:pt x="66" y="948"/>
                  </a:lnTo>
                  <a:lnTo>
                    <a:pt x="64" y="950"/>
                  </a:lnTo>
                  <a:lnTo>
                    <a:pt x="62" y="952"/>
                  </a:lnTo>
                  <a:lnTo>
                    <a:pt x="52" y="957"/>
                  </a:lnTo>
                  <a:lnTo>
                    <a:pt x="47" y="967"/>
                  </a:lnTo>
                  <a:lnTo>
                    <a:pt x="36" y="981"/>
                  </a:lnTo>
                  <a:lnTo>
                    <a:pt x="33" y="985"/>
                  </a:lnTo>
                  <a:lnTo>
                    <a:pt x="33" y="988"/>
                  </a:lnTo>
                  <a:lnTo>
                    <a:pt x="36" y="995"/>
                  </a:lnTo>
                  <a:lnTo>
                    <a:pt x="38" y="1000"/>
                  </a:lnTo>
                  <a:lnTo>
                    <a:pt x="38" y="1004"/>
                  </a:lnTo>
                  <a:lnTo>
                    <a:pt x="40" y="1009"/>
                  </a:lnTo>
                  <a:lnTo>
                    <a:pt x="40" y="1011"/>
                  </a:lnTo>
                  <a:lnTo>
                    <a:pt x="40" y="1011"/>
                  </a:lnTo>
                  <a:lnTo>
                    <a:pt x="40" y="1011"/>
                  </a:lnTo>
                  <a:lnTo>
                    <a:pt x="40" y="1014"/>
                  </a:lnTo>
                  <a:lnTo>
                    <a:pt x="40" y="1019"/>
                  </a:lnTo>
                  <a:lnTo>
                    <a:pt x="38" y="1021"/>
                  </a:lnTo>
                  <a:lnTo>
                    <a:pt x="36" y="1026"/>
                  </a:lnTo>
                  <a:lnTo>
                    <a:pt x="33" y="1028"/>
                  </a:lnTo>
                  <a:lnTo>
                    <a:pt x="33" y="1028"/>
                  </a:lnTo>
                  <a:lnTo>
                    <a:pt x="33" y="1030"/>
                  </a:lnTo>
                  <a:lnTo>
                    <a:pt x="40" y="1052"/>
                  </a:lnTo>
                  <a:lnTo>
                    <a:pt x="40" y="1059"/>
                  </a:lnTo>
                  <a:lnTo>
                    <a:pt x="43" y="1066"/>
                  </a:lnTo>
                  <a:lnTo>
                    <a:pt x="43" y="1066"/>
                  </a:lnTo>
                  <a:lnTo>
                    <a:pt x="43" y="1066"/>
                  </a:lnTo>
                  <a:lnTo>
                    <a:pt x="43" y="1066"/>
                  </a:lnTo>
                  <a:lnTo>
                    <a:pt x="43" y="1068"/>
                  </a:lnTo>
                  <a:lnTo>
                    <a:pt x="40" y="1073"/>
                  </a:lnTo>
                  <a:lnTo>
                    <a:pt x="40" y="1075"/>
                  </a:lnTo>
                  <a:lnTo>
                    <a:pt x="40" y="1078"/>
                  </a:lnTo>
                  <a:lnTo>
                    <a:pt x="38" y="1080"/>
                  </a:lnTo>
                  <a:lnTo>
                    <a:pt x="36" y="1082"/>
                  </a:lnTo>
                  <a:lnTo>
                    <a:pt x="36" y="1082"/>
                  </a:lnTo>
                  <a:lnTo>
                    <a:pt x="33" y="1085"/>
                  </a:lnTo>
                  <a:lnTo>
                    <a:pt x="29" y="1087"/>
                  </a:lnTo>
                  <a:lnTo>
                    <a:pt x="26" y="1089"/>
                  </a:lnTo>
                  <a:lnTo>
                    <a:pt x="26" y="1092"/>
                  </a:lnTo>
                  <a:lnTo>
                    <a:pt x="24" y="1094"/>
                  </a:lnTo>
                  <a:lnTo>
                    <a:pt x="21" y="1097"/>
                  </a:lnTo>
                  <a:lnTo>
                    <a:pt x="19" y="1099"/>
                  </a:lnTo>
                  <a:lnTo>
                    <a:pt x="19" y="1104"/>
                  </a:lnTo>
                  <a:lnTo>
                    <a:pt x="17" y="1104"/>
                  </a:lnTo>
                  <a:lnTo>
                    <a:pt x="19" y="1104"/>
                  </a:lnTo>
                  <a:lnTo>
                    <a:pt x="24" y="1106"/>
                  </a:lnTo>
                  <a:lnTo>
                    <a:pt x="31" y="1111"/>
                  </a:lnTo>
                  <a:lnTo>
                    <a:pt x="36" y="1113"/>
                  </a:lnTo>
                  <a:lnTo>
                    <a:pt x="40" y="1115"/>
                  </a:lnTo>
                  <a:lnTo>
                    <a:pt x="50" y="1118"/>
                  </a:lnTo>
                  <a:lnTo>
                    <a:pt x="59" y="1123"/>
                  </a:lnTo>
                  <a:lnTo>
                    <a:pt x="69" y="1125"/>
                  </a:lnTo>
                  <a:lnTo>
                    <a:pt x="76" y="1130"/>
                  </a:lnTo>
                  <a:lnTo>
                    <a:pt x="83" y="1132"/>
                  </a:lnTo>
                  <a:lnTo>
                    <a:pt x="92" y="1137"/>
                  </a:lnTo>
                  <a:lnTo>
                    <a:pt x="92" y="1137"/>
                  </a:lnTo>
                  <a:lnTo>
                    <a:pt x="92" y="1137"/>
                  </a:lnTo>
                  <a:lnTo>
                    <a:pt x="95" y="1137"/>
                  </a:lnTo>
                  <a:lnTo>
                    <a:pt x="97" y="1137"/>
                  </a:lnTo>
                  <a:lnTo>
                    <a:pt x="99" y="1134"/>
                  </a:lnTo>
                  <a:lnTo>
                    <a:pt x="102" y="1132"/>
                  </a:lnTo>
                  <a:lnTo>
                    <a:pt x="107" y="1127"/>
                  </a:lnTo>
                  <a:lnTo>
                    <a:pt x="107" y="1127"/>
                  </a:lnTo>
                  <a:lnTo>
                    <a:pt x="107" y="1125"/>
                  </a:lnTo>
                  <a:lnTo>
                    <a:pt x="107" y="1125"/>
                  </a:lnTo>
                  <a:lnTo>
                    <a:pt x="109" y="1125"/>
                  </a:lnTo>
                  <a:lnTo>
                    <a:pt x="109" y="1123"/>
                  </a:lnTo>
                  <a:lnTo>
                    <a:pt x="114" y="1118"/>
                  </a:lnTo>
                  <a:lnTo>
                    <a:pt x="116" y="1113"/>
                  </a:lnTo>
                  <a:lnTo>
                    <a:pt x="116" y="1108"/>
                  </a:lnTo>
                  <a:lnTo>
                    <a:pt x="118" y="1101"/>
                  </a:lnTo>
                  <a:lnTo>
                    <a:pt x="118" y="1092"/>
                  </a:lnTo>
                  <a:lnTo>
                    <a:pt x="118" y="1087"/>
                  </a:lnTo>
                  <a:lnTo>
                    <a:pt x="114" y="1082"/>
                  </a:lnTo>
                  <a:lnTo>
                    <a:pt x="109" y="1080"/>
                  </a:lnTo>
                  <a:lnTo>
                    <a:pt x="107" y="1078"/>
                  </a:lnTo>
                  <a:lnTo>
                    <a:pt x="107" y="1078"/>
                  </a:lnTo>
                  <a:lnTo>
                    <a:pt x="104" y="1075"/>
                  </a:lnTo>
                  <a:lnTo>
                    <a:pt x="107" y="1073"/>
                  </a:lnTo>
                  <a:lnTo>
                    <a:pt x="109" y="1073"/>
                  </a:lnTo>
                  <a:lnTo>
                    <a:pt x="111" y="1071"/>
                  </a:lnTo>
                  <a:lnTo>
                    <a:pt x="114" y="1075"/>
                  </a:lnTo>
                  <a:lnTo>
                    <a:pt x="116" y="1078"/>
                  </a:lnTo>
                  <a:lnTo>
                    <a:pt x="118" y="1087"/>
                  </a:lnTo>
                  <a:lnTo>
                    <a:pt x="118" y="1087"/>
                  </a:lnTo>
                  <a:lnTo>
                    <a:pt x="125" y="1092"/>
                  </a:lnTo>
                  <a:lnTo>
                    <a:pt x="132" y="1094"/>
                  </a:lnTo>
                  <a:lnTo>
                    <a:pt x="140" y="1099"/>
                  </a:lnTo>
                  <a:lnTo>
                    <a:pt x="149" y="1101"/>
                  </a:lnTo>
                  <a:lnTo>
                    <a:pt x="156" y="1104"/>
                  </a:lnTo>
                  <a:lnTo>
                    <a:pt x="163" y="1104"/>
                  </a:lnTo>
                  <a:lnTo>
                    <a:pt x="170" y="1104"/>
                  </a:lnTo>
                  <a:lnTo>
                    <a:pt x="180" y="1101"/>
                  </a:lnTo>
                  <a:lnTo>
                    <a:pt x="187" y="1101"/>
                  </a:lnTo>
                  <a:lnTo>
                    <a:pt x="192" y="1099"/>
                  </a:lnTo>
                  <a:lnTo>
                    <a:pt x="199" y="1094"/>
                  </a:lnTo>
                  <a:lnTo>
                    <a:pt x="206" y="1087"/>
                  </a:lnTo>
                  <a:lnTo>
                    <a:pt x="208" y="1085"/>
                  </a:lnTo>
                  <a:lnTo>
                    <a:pt x="213" y="1082"/>
                  </a:lnTo>
                  <a:lnTo>
                    <a:pt x="220" y="1080"/>
                  </a:lnTo>
                  <a:lnTo>
                    <a:pt x="222" y="1080"/>
                  </a:lnTo>
                  <a:lnTo>
                    <a:pt x="225" y="1080"/>
                  </a:lnTo>
                  <a:lnTo>
                    <a:pt x="227" y="1080"/>
                  </a:lnTo>
                  <a:lnTo>
                    <a:pt x="229" y="1080"/>
                  </a:lnTo>
                  <a:lnTo>
                    <a:pt x="234" y="1085"/>
                  </a:lnTo>
                  <a:lnTo>
                    <a:pt x="239" y="1089"/>
                  </a:lnTo>
                  <a:lnTo>
                    <a:pt x="244" y="1097"/>
                  </a:lnTo>
                  <a:lnTo>
                    <a:pt x="244" y="1099"/>
                  </a:lnTo>
                  <a:lnTo>
                    <a:pt x="246" y="1101"/>
                  </a:lnTo>
                  <a:lnTo>
                    <a:pt x="248" y="1104"/>
                  </a:lnTo>
                  <a:lnTo>
                    <a:pt x="253" y="1104"/>
                  </a:lnTo>
                  <a:lnTo>
                    <a:pt x="260" y="1108"/>
                  </a:lnTo>
                  <a:lnTo>
                    <a:pt x="265" y="1111"/>
                  </a:lnTo>
                  <a:lnTo>
                    <a:pt x="269" y="1113"/>
                  </a:lnTo>
                  <a:lnTo>
                    <a:pt x="274" y="1120"/>
                  </a:lnTo>
                  <a:lnTo>
                    <a:pt x="277" y="1125"/>
                  </a:lnTo>
                  <a:lnTo>
                    <a:pt x="279" y="1130"/>
                  </a:lnTo>
                  <a:lnTo>
                    <a:pt x="281" y="1115"/>
                  </a:lnTo>
                  <a:lnTo>
                    <a:pt x="281" y="1111"/>
                  </a:lnTo>
                  <a:lnTo>
                    <a:pt x="284" y="1106"/>
                  </a:lnTo>
                  <a:lnTo>
                    <a:pt x="286" y="1101"/>
                  </a:lnTo>
                  <a:lnTo>
                    <a:pt x="288" y="1099"/>
                  </a:lnTo>
                  <a:lnTo>
                    <a:pt x="291" y="1097"/>
                  </a:lnTo>
                  <a:lnTo>
                    <a:pt x="295" y="1094"/>
                  </a:lnTo>
                  <a:lnTo>
                    <a:pt x="307" y="1089"/>
                  </a:lnTo>
                  <a:lnTo>
                    <a:pt x="321" y="1087"/>
                  </a:lnTo>
                  <a:lnTo>
                    <a:pt x="331" y="1087"/>
                  </a:lnTo>
                  <a:lnTo>
                    <a:pt x="338" y="1085"/>
                  </a:lnTo>
                  <a:lnTo>
                    <a:pt x="345" y="1085"/>
                  </a:lnTo>
                  <a:lnTo>
                    <a:pt x="352" y="1082"/>
                  </a:lnTo>
                  <a:lnTo>
                    <a:pt x="362" y="1078"/>
                  </a:lnTo>
                  <a:lnTo>
                    <a:pt x="371" y="1078"/>
                  </a:lnTo>
                  <a:lnTo>
                    <a:pt x="378" y="1078"/>
                  </a:lnTo>
                  <a:lnTo>
                    <a:pt x="383" y="1078"/>
                  </a:lnTo>
                  <a:lnTo>
                    <a:pt x="385" y="1078"/>
                  </a:lnTo>
                  <a:lnTo>
                    <a:pt x="392" y="1080"/>
                  </a:lnTo>
                  <a:lnTo>
                    <a:pt x="397" y="1085"/>
                  </a:lnTo>
                  <a:lnTo>
                    <a:pt x="399" y="1089"/>
                  </a:lnTo>
                  <a:lnTo>
                    <a:pt x="399" y="1092"/>
                  </a:lnTo>
                  <a:lnTo>
                    <a:pt x="402" y="1097"/>
                  </a:lnTo>
                  <a:lnTo>
                    <a:pt x="402" y="1104"/>
                  </a:lnTo>
                  <a:lnTo>
                    <a:pt x="402" y="1108"/>
                  </a:lnTo>
                  <a:lnTo>
                    <a:pt x="402" y="1113"/>
                  </a:lnTo>
                  <a:lnTo>
                    <a:pt x="399" y="1123"/>
                  </a:lnTo>
                  <a:lnTo>
                    <a:pt x="399" y="1127"/>
                  </a:lnTo>
                  <a:lnTo>
                    <a:pt x="399" y="1132"/>
                  </a:lnTo>
                  <a:lnTo>
                    <a:pt x="402" y="1134"/>
                  </a:lnTo>
                  <a:lnTo>
                    <a:pt x="402" y="1139"/>
                  </a:lnTo>
                  <a:lnTo>
                    <a:pt x="404" y="1141"/>
                  </a:lnTo>
                  <a:lnTo>
                    <a:pt x="406" y="1144"/>
                  </a:lnTo>
                  <a:lnTo>
                    <a:pt x="409" y="1144"/>
                  </a:lnTo>
                  <a:lnTo>
                    <a:pt x="414" y="1146"/>
                  </a:lnTo>
                  <a:lnTo>
                    <a:pt x="416" y="1149"/>
                  </a:lnTo>
                  <a:lnTo>
                    <a:pt x="421" y="1149"/>
                  </a:lnTo>
                  <a:lnTo>
                    <a:pt x="425" y="1149"/>
                  </a:lnTo>
                  <a:lnTo>
                    <a:pt x="430" y="1149"/>
                  </a:lnTo>
                  <a:lnTo>
                    <a:pt x="435" y="1149"/>
                  </a:lnTo>
                  <a:lnTo>
                    <a:pt x="442" y="1149"/>
                  </a:lnTo>
                  <a:lnTo>
                    <a:pt x="454" y="1149"/>
                  </a:lnTo>
                  <a:lnTo>
                    <a:pt x="458" y="1146"/>
                  </a:lnTo>
                  <a:lnTo>
                    <a:pt x="461" y="1146"/>
                  </a:lnTo>
                  <a:lnTo>
                    <a:pt x="461" y="1146"/>
                  </a:lnTo>
                  <a:lnTo>
                    <a:pt x="463" y="1146"/>
                  </a:lnTo>
                  <a:lnTo>
                    <a:pt x="463" y="1144"/>
                  </a:lnTo>
                  <a:lnTo>
                    <a:pt x="466" y="1144"/>
                  </a:lnTo>
                  <a:lnTo>
                    <a:pt x="466" y="1144"/>
                  </a:lnTo>
                  <a:lnTo>
                    <a:pt x="470" y="1139"/>
                  </a:lnTo>
                  <a:lnTo>
                    <a:pt x="470" y="1137"/>
                  </a:lnTo>
                  <a:lnTo>
                    <a:pt x="473" y="1137"/>
                  </a:lnTo>
                  <a:lnTo>
                    <a:pt x="475" y="1132"/>
                  </a:lnTo>
                  <a:lnTo>
                    <a:pt x="475" y="1127"/>
                  </a:lnTo>
                  <a:lnTo>
                    <a:pt x="475" y="1120"/>
                  </a:lnTo>
                  <a:lnTo>
                    <a:pt x="475" y="1108"/>
                  </a:lnTo>
                  <a:lnTo>
                    <a:pt x="477" y="1118"/>
                  </a:lnTo>
                  <a:lnTo>
                    <a:pt x="477" y="1123"/>
                  </a:lnTo>
                  <a:lnTo>
                    <a:pt x="480" y="1125"/>
                  </a:lnTo>
                  <a:lnTo>
                    <a:pt x="480" y="1130"/>
                  </a:lnTo>
                  <a:lnTo>
                    <a:pt x="482" y="1132"/>
                  </a:lnTo>
                  <a:lnTo>
                    <a:pt x="484" y="1134"/>
                  </a:lnTo>
                  <a:lnTo>
                    <a:pt x="489" y="1137"/>
                  </a:lnTo>
                  <a:lnTo>
                    <a:pt x="492" y="1139"/>
                  </a:lnTo>
                  <a:lnTo>
                    <a:pt x="496" y="1141"/>
                  </a:lnTo>
                  <a:lnTo>
                    <a:pt x="499" y="1141"/>
                  </a:lnTo>
                  <a:lnTo>
                    <a:pt x="503" y="1144"/>
                  </a:lnTo>
                  <a:lnTo>
                    <a:pt x="508" y="1144"/>
                  </a:lnTo>
                  <a:lnTo>
                    <a:pt x="513" y="1144"/>
                  </a:lnTo>
                  <a:lnTo>
                    <a:pt x="525" y="1141"/>
                  </a:lnTo>
                  <a:lnTo>
                    <a:pt x="532" y="1141"/>
                  </a:lnTo>
                  <a:lnTo>
                    <a:pt x="539" y="1139"/>
                  </a:lnTo>
                  <a:lnTo>
                    <a:pt x="541" y="1137"/>
                  </a:lnTo>
                  <a:lnTo>
                    <a:pt x="541" y="1137"/>
                  </a:lnTo>
                  <a:lnTo>
                    <a:pt x="543" y="1134"/>
                  </a:lnTo>
                  <a:lnTo>
                    <a:pt x="546" y="1134"/>
                  </a:lnTo>
                  <a:lnTo>
                    <a:pt x="546" y="1132"/>
                  </a:lnTo>
                  <a:lnTo>
                    <a:pt x="548" y="1132"/>
                  </a:lnTo>
                  <a:lnTo>
                    <a:pt x="551" y="1127"/>
                  </a:lnTo>
                  <a:lnTo>
                    <a:pt x="553" y="1125"/>
                  </a:lnTo>
                  <a:lnTo>
                    <a:pt x="553" y="1123"/>
                  </a:lnTo>
                  <a:lnTo>
                    <a:pt x="553" y="1123"/>
                  </a:lnTo>
                  <a:lnTo>
                    <a:pt x="553" y="1123"/>
                  </a:lnTo>
                  <a:lnTo>
                    <a:pt x="553" y="1123"/>
                  </a:lnTo>
                  <a:lnTo>
                    <a:pt x="555" y="1120"/>
                  </a:lnTo>
                  <a:lnTo>
                    <a:pt x="558" y="1099"/>
                  </a:lnTo>
                  <a:lnTo>
                    <a:pt x="560" y="1087"/>
                  </a:lnTo>
                  <a:lnTo>
                    <a:pt x="560" y="1082"/>
                  </a:lnTo>
                  <a:lnTo>
                    <a:pt x="560" y="1078"/>
                  </a:lnTo>
                  <a:lnTo>
                    <a:pt x="562" y="1082"/>
                  </a:lnTo>
                  <a:lnTo>
                    <a:pt x="567" y="1085"/>
                  </a:lnTo>
                  <a:lnTo>
                    <a:pt x="572" y="1087"/>
                  </a:lnTo>
                  <a:lnTo>
                    <a:pt x="579" y="1089"/>
                  </a:lnTo>
                  <a:lnTo>
                    <a:pt x="586" y="1089"/>
                  </a:lnTo>
                  <a:lnTo>
                    <a:pt x="593" y="1092"/>
                  </a:lnTo>
                  <a:lnTo>
                    <a:pt x="600" y="1089"/>
                  </a:lnTo>
                  <a:lnTo>
                    <a:pt x="607" y="1089"/>
                  </a:lnTo>
                  <a:lnTo>
                    <a:pt x="614" y="1089"/>
                  </a:lnTo>
                  <a:lnTo>
                    <a:pt x="624" y="1087"/>
                  </a:lnTo>
                  <a:lnTo>
                    <a:pt x="636" y="1087"/>
                  </a:lnTo>
                  <a:lnTo>
                    <a:pt x="643" y="1085"/>
                  </a:lnTo>
                  <a:lnTo>
                    <a:pt x="650" y="1082"/>
                  </a:lnTo>
                  <a:lnTo>
                    <a:pt x="662" y="1078"/>
                  </a:lnTo>
                  <a:lnTo>
                    <a:pt x="666" y="1075"/>
                  </a:lnTo>
                  <a:lnTo>
                    <a:pt x="673" y="1073"/>
                  </a:lnTo>
                  <a:lnTo>
                    <a:pt x="680" y="1066"/>
                  </a:lnTo>
                  <a:lnTo>
                    <a:pt x="690" y="1061"/>
                  </a:lnTo>
                  <a:lnTo>
                    <a:pt x="697" y="1056"/>
                  </a:lnTo>
                  <a:lnTo>
                    <a:pt x="702" y="1054"/>
                  </a:lnTo>
                  <a:lnTo>
                    <a:pt x="711" y="1047"/>
                  </a:lnTo>
                  <a:lnTo>
                    <a:pt x="714" y="1042"/>
                  </a:lnTo>
                  <a:lnTo>
                    <a:pt x="718" y="1037"/>
                  </a:lnTo>
                  <a:lnTo>
                    <a:pt x="725" y="1028"/>
                  </a:lnTo>
                  <a:lnTo>
                    <a:pt x="732" y="1021"/>
                  </a:lnTo>
                  <a:lnTo>
                    <a:pt x="737" y="1016"/>
                  </a:lnTo>
                  <a:lnTo>
                    <a:pt x="742" y="1009"/>
                  </a:lnTo>
                  <a:lnTo>
                    <a:pt x="747" y="1004"/>
                  </a:lnTo>
                  <a:lnTo>
                    <a:pt x="749" y="1002"/>
                  </a:lnTo>
                  <a:lnTo>
                    <a:pt x="756" y="1000"/>
                  </a:lnTo>
                  <a:lnTo>
                    <a:pt x="758" y="997"/>
                  </a:lnTo>
                  <a:lnTo>
                    <a:pt x="761" y="995"/>
                  </a:lnTo>
                  <a:lnTo>
                    <a:pt x="763" y="993"/>
                  </a:lnTo>
                  <a:lnTo>
                    <a:pt x="768" y="990"/>
                  </a:lnTo>
                  <a:lnTo>
                    <a:pt x="763" y="983"/>
                  </a:lnTo>
                  <a:lnTo>
                    <a:pt x="756" y="978"/>
                  </a:lnTo>
                  <a:lnTo>
                    <a:pt x="749" y="971"/>
                  </a:lnTo>
                  <a:lnTo>
                    <a:pt x="742" y="969"/>
                  </a:lnTo>
                  <a:lnTo>
                    <a:pt x="730" y="964"/>
                  </a:lnTo>
                  <a:lnTo>
                    <a:pt x="728" y="962"/>
                  </a:lnTo>
                  <a:lnTo>
                    <a:pt x="725" y="960"/>
                  </a:lnTo>
                  <a:lnTo>
                    <a:pt x="723" y="952"/>
                  </a:lnTo>
                  <a:lnTo>
                    <a:pt x="721" y="950"/>
                  </a:lnTo>
                  <a:lnTo>
                    <a:pt x="721" y="945"/>
                  </a:lnTo>
                  <a:lnTo>
                    <a:pt x="721" y="943"/>
                  </a:lnTo>
                  <a:lnTo>
                    <a:pt x="721" y="938"/>
                  </a:lnTo>
                  <a:lnTo>
                    <a:pt x="721" y="929"/>
                  </a:lnTo>
                  <a:lnTo>
                    <a:pt x="721" y="919"/>
                  </a:lnTo>
                  <a:lnTo>
                    <a:pt x="723" y="912"/>
                  </a:lnTo>
                  <a:lnTo>
                    <a:pt x="725" y="908"/>
                  </a:lnTo>
                  <a:lnTo>
                    <a:pt x="728" y="900"/>
                  </a:lnTo>
                  <a:lnTo>
                    <a:pt x="732" y="896"/>
                  </a:lnTo>
                  <a:lnTo>
                    <a:pt x="735" y="891"/>
                  </a:lnTo>
                  <a:lnTo>
                    <a:pt x="740" y="886"/>
                  </a:lnTo>
                  <a:lnTo>
                    <a:pt x="747" y="882"/>
                  </a:lnTo>
                  <a:lnTo>
                    <a:pt x="751" y="877"/>
                  </a:lnTo>
                  <a:lnTo>
                    <a:pt x="756" y="874"/>
                  </a:lnTo>
                  <a:lnTo>
                    <a:pt x="758" y="872"/>
                  </a:lnTo>
                  <a:lnTo>
                    <a:pt x="763" y="867"/>
                  </a:lnTo>
                  <a:lnTo>
                    <a:pt x="768" y="865"/>
                  </a:lnTo>
                  <a:lnTo>
                    <a:pt x="784" y="856"/>
                  </a:lnTo>
                  <a:lnTo>
                    <a:pt x="791" y="853"/>
                  </a:lnTo>
                  <a:lnTo>
                    <a:pt x="799" y="853"/>
                  </a:lnTo>
                  <a:lnTo>
                    <a:pt x="803" y="851"/>
                  </a:lnTo>
                  <a:lnTo>
                    <a:pt x="808" y="851"/>
                  </a:lnTo>
                  <a:lnTo>
                    <a:pt x="808" y="848"/>
                  </a:lnTo>
                  <a:lnTo>
                    <a:pt x="808" y="848"/>
                  </a:lnTo>
                  <a:lnTo>
                    <a:pt x="810" y="848"/>
                  </a:lnTo>
                  <a:lnTo>
                    <a:pt x="815" y="848"/>
                  </a:lnTo>
                  <a:lnTo>
                    <a:pt x="822" y="846"/>
                  </a:lnTo>
                  <a:lnTo>
                    <a:pt x="827" y="844"/>
                  </a:lnTo>
                  <a:lnTo>
                    <a:pt x="827" y="841"/>
                  </a:lnTo>
                  <a:lnTo>
                    <a:pt x="827" y="841"/>
                  </a:lnTo>
                  <a:lnTo>
                    <a:pt x="829" y="841"/>
                  </a:lnTo>
                  <a:lnTo>
                    <a:pt x="832" y="841"/>
                  </a:lnTo>
                  <a:lnTo>
                    <a:pt x="836" y="837"/>
                  </a:lnTo>
                  <a:lnTo>
                    <a:pt x="841" y="834"/>
                  </a:lnTo>
                  <a:lnTo>
                    <a:pt x="846" y="830"/>
                  </a:lnTo>
                  <a:lnTo>
                    <a:pt x="848" y="827"/>
                  </a:lnTo>
                  <a:lnTo>
                    <a:pt x="848" y="825"/>
                  </a:lnTo>
                  <a:lnTo>
                    <a:pt x="848" y="825"/>
                  </a:lnTo>
                  <a:lnTo>
                    <a:pt x="851" y="825"/>
                  </a:lnTo>
                  <a:lnTo>
                    <a:pt x="853" y="822"/>
                  </a:lnTo>
                  <a:lnTo>
                    <a:pt x="853" y="820"/>
                  </a:lnTo>
                  <a:lnTo>
                    <a:pt x="853" y="820"/>
                  </a:lnTo>
                  <a:lnTo>
                    <a:pt x="853" y="820"/>
                  </a:lnTo>
                  <a:lnTo>
                    <a:pt x="855" y="818"/>
                  </a:lnTo>
                  <a:lnTo>
                    <a:pt x="855" y="815"/>
                  </a:lnTo>
                  <a:lnTo>
                    <a:pt x="855" y="813"/>
                  </a:lnTo>
                  <a:lnTo>
                    <a:pt x="858" y="813"/>
                  </a:lnTo>
                  <a:lnTo>
                    <a:pt x="858" y="813"/>
                  </a:lnTo>
                  <a:lnTo>
                    <a:pt x="860" y="808"/>
                  </a:lnTo>
                  <a:lnTo>
                    <a:pt x="862" y="801"/>
                  </a:lnTo>
                  <a:lnTo>
                    <a:pt x="865" y="799"/>
                  </a:lnTo>
                  <a:lnTo>
                    <a:pt x="865" y="799"/>
                  </a:lnTo>
                  <a:lnTo>
                    <a:pt x="865" y="799"/>
                  </a:lnTo>
                  <a:lnTo>
                    <a:pt x="865" y="797"/>
                  </a:lnTo>
                  <a:lnTo>
                    <a:pt x="867" y="787"/>
                  </a:lnTo>
                  <a:lnTo>
                    <a:pt x="872" y="778"/>
                  </a:lnTo>
                  <a:lnTo>
                    <a:pt x="874" y="771"/>
                  </a:lnTo>
                  <a:lnTo>
                    <a:pt x="879" y="761"/>
                  </a:lnTo>
                  <a:lnTo>
                    <a:pt x="881" y="759"/>
                  </a:lnTo>
                  <a:lnTo>
                    <a:pt x="881" y="756"/>
                  </a:lnTo>
                  <a:lnTo>
                    <a:pt x="881" y="752"/>
                  </a:lnTo>
                  <a:lnTo>
                    <a:pt x="881" y="749"/>
                  </a:lnTo>
                  <a:lnTo>
                    <a:pt x="879" y="745"/>
                  </a:lnTo>
                  <a:lnTo>
                    <a:pt x="879" y="742"/>
                  </a:lnTo>
                  <a:lnTo>
                    <a:pt x="881" y="737"/>
                  </a:lnTo>
                  <a:lnTo>
                    <a:pt x="881" y="735"/>
                  </a:lnTo>
                  <a:lnTo>
                    <a:pt x="884" y="735"/>
                  </a:lnTo>
                  <a:lnTo>
                    <a:pt x="888" y="735"/>
                  </a:lnTo>
                  <a:lnTo>
                    <a:pt x="879" y="730"/>
                  </a:lnTo>
                  <a:lnTo>
                    <a:pt x="869" y="726"/>
                  </a:lnTo>
                  <a:lnTo>
                    <a:pt x="858" y="723"/>
                  </a:lnTo>
                  <a:lnTo>
                    <a:pt x="848" y="721"/>
                  </a:lnTo>
                  <a:lnTo>
                    <a:pt x="834" y="721"/>
                  </a:lnTo>
                  <a:lnTo>
                    <a:pt x="834" y="721"/>
                  </a:lnTo>
                  <a:lnTo>
                    <a:pt x="836" y="719"/>
                  </a:lnTo>
                  <a:lnTo>
                    <a:pt x="836" y="719"/>
                  </a:lnTo>
                  <a:lnTo>
                    <a:pt x="841" y="719"/>
                  </a:lnTo>
                  <a:lnTo>
                    <a:pt x="851" y="716"/>
                  </a:lnTo>
                  <a:lnTo>
                    <a:pt x="855" y="714"/>
                  </a:lnTo>
                  <a:lnTo>
                    <a:pt x="855" y="711"/>
                  </a:lnTo>
                  <a:lnTo>
                    <a:pt x="858" y="711"/>
                  </a:lnTo>
                  <a:lnTo>
                    <a:pt x="867" y="704"/>
                  </a:lnTo>
                  <a:lnTo>
                    <a:pt x="877" y="695"/>
                  </a:lnTo>
                  <a:lnTo>
                    <a:pt x="886" y="690"/>
                  </a:lnTo>
                  <a:lnTo>
                    <a:pt x="893" y="683"/>
                  </a:lnTo>
                  <a:lnTo>
                    <a:pt x="898" y="678"/>
                  </a:lnTo>
                  <a:lnTo>
                    <a:pt x="902" y="676"/>
                  </a:lnTo>
                  <a:lnTo>
                    <a:pt x="905" y="674"/>
                  </a:lnTo>
                  <a:lnTo>
                    <a:pt x="910" y="674"/>
                  </a:lnTo>
                  <a:lnTo>
                    <a:pt x="912" y="671"/>
                  </a:lnTo>
                  <a:lnTo>
                    <a:pt x="917" y="667"/>
                  </a:lnTo>
                  <a:lnTo>
                    <a:pt x="919" y="664"/>
                  </a:lnTo>
                  <a:lnTo>
                    <a:pt x="921" y="659"/>
                  </a:lnTo>
                  <a:lnTo>
                    <a:pt x="921" y="657"/>
                  </a:lnTo>
                  <a:lnTo>
                    <a:pt x="924" y="655"/>
                  </a:lnTo>
                  <a:lnTo>
                    <a:pt x="926" y="652"/>
                  </a:lnTo>
                  <a:lnTo>
                    <a:pt x="928" y="648"/>
                  </a:lnTo>
                  <a:lnTo>
                    <a:pt x="928" y="643"/>
                  </a:lnTo>
                  <a:lnTo>
                    <a:pt x="928" y="638"/>
                  </a:lnTo>
                  <a:lnTo>
                    <a:pt x="931" y="631"/>
                  </a:lnTo>
                  <a:lnTo>
                    <a:pt x="931" y="622"/>
                  </a:lnTo>
                  <a:lnTo>
                    <a:pt x="931" y="617"/>
                  </a:lnTo>
                  <a:lnTo>
                    <a:pt x="931" y="615"/>
                  </a:lnTo>
                  <a:lnTo>
                    <a:pt x="928" y="608"/>
                  </a:lnTo>
                  <a:lnTo>
                    <a:pt x="931" y="598"/>
                  </a:lnTo>
                  <a:lnTo>
                    <a:pt x="931" y="593"/>
                  </a:lnTo>
                  <a:lnTo>
                    <a:pt x="931" y="591"/>
                  </a:lnTo>
                  <a:lnTo>
                    <a:pt x="931" y="586"/>
                  </a:lnTo>
                  <a:lnTo>
                    <a:pt x="931" y="584"/>
                  </a:lnTo>
                  <a:lnTo>
                    <a:pt x="928" y="579"/>
                  </a:lnTo>
                  <a:lnTo>
                    <a:pt x="926" y="574"/>
                  </a:lnTo>
                  <a:lnTo>
                    <a:pt x="926" y="572"/>
                  </a:lnTo>
                  <a:lnTo>
                    <a:pt x="926" y="570"/>
                  </a:lnTo>
                  <a:lnTo>
                    <a:pt x="926" y="567"/>
                  </a:lnTo>
                  <a:lnTo>
                    <a:pt x="928" y="560"/>
                  </a:lnTo>
                  <a:lnTo>
                    <a:pt x="933" y="556"/>
                  </a:lnTo>
                  <a:lnTo>
                    <a:pt x="938" y="553"/>
                  </a:lnTo>
                  <a:lnTo>
                    <a:pt x="945" y="551"/>
                  </a:lnTo>
                  <a:lnTo>
                    <a:pt x="959" y="548"/>
                  </a:lnTo>
                  <a:lnTo>
                    <a:pt x="980" y="544"/>
                  </a:lnTo>
                  <a:lnTo>
                    <a:pt x="980" y="544"/>
                  </a:lnTo>
                  <a:lnTo>
                    <a:pt x="983" y="541"/>
                  </a:lnTo>
                  <a:lnTo>
                    <a:pt x="988" y="541"/>
                  </a:lnTo>
                  <a:lnTo>
                    <a:pt x="988" y="539"/>
                  </a:lnTo>
                  <a:lnTo>
                    <a:pt x="988" y="539"/>
                  </a:lnTo>
                  <a:lnTo>
                    <a:pt x="990" y="539"/>
                  </a:lnTo>
                  <a:lnTo>
                    <a:pt x="995" y="534"/>
                  </a:lnTo>
                  <a:lnTo>
                    <a:pt x="997" y="532"/>
                  </a:lnTo>
                  <a:lnTo>
                    <a:pt x="999" y="527"/>
                  </a:lnTo>
                  <a:lnTo>
                    <a:pt x="1002" y="522"/>
                  </a:lnTo>
                  <a:lnTo>
                    <a:pt x="1004" y="518"/>
                  </a:lnTo>
                  <a:lnTo>
                    <a:pt x="1004" y="513"/>
                  </a:lnTo>
                  <a:lnTo>
                    <a:pt x="1006" y="511"/>
                  </a:lnTo>
                  <a:lnTo>
                    <a:pt x="1006" y="504"/>
                  </a:lnTo>
                  <a:lnTo>
                    <a:pt x="1006" y="499"/>
                  </a:lnTo>
                  <a:lnTo>
                    <a:pt x="1006" y="494"/>
                  </a:lnTo>
                  <a:lnTo>
                    <a:pt x="1006" y="489"/>
                  </a:lnTo>
                  <a:lnTo>
                    <a:pt x="1004" y="482"/>
                  </a:lnTo>
                  <a:lnTo>
                    <a:pt x="1002" y="475"/>
                  </a:lnTo>
                  <a:lnTo>
                    <a:pt x="999" y="470"/>
                  </a:lnTo>
                  <a:lnTo>
                    <a:pt x="999" y="468"/>
                  </a:lnTo>
                  <a:lnTo>
                    <a:pt x="999" y="463"/>
                  </a:lnTo>
                  <a:lnTo>
                    <a:pt x="999" y="461"/>
                  </a:lnTo>
                  <a:lnTo>
                    <a:pt x="1002" y="456"/>
                  </a:lnTo>
                  <a:lnTo>
                    <a:pt x="1006" y="454"/>
                  </a:lnTo>
                  <a:lnTo>
                    <a:pt x="1009" y="452"/>
                  </a:lnTo>
                  <a:lnTo>
                    <a:pt x="1016" y="447"/>
                  </a:lnTo>
                  <a:lnTo>
                    <a:pt x="1023" y="442"/>
                  </a:lnTo>
                  <a:lnTo>
                    <a:pt x="1030" y="437"/>
                  </a:lnTo>
                  <a:lnTo>
                    <a:pt x="1037" y="430"/>
                  </a:lnTo>
                  <a:lnTo>
                    <a:pt x="1044" y="423"/>
                  </a:lnTo>
                  <a:lnTo>
                    <a:pt x="1047" y="419"/>
                  </a:lnTo>
                  <a:lnTo>
                    <a:pt x="1047" y="416"/>
                  </a:lnTo>
                  <a:lnTo>
                    <a:pt x="1047" y="416"/>
                  </a:lnTo>
                  <a:lnTo>
                    <a:pt x="1047" y="416"/>
                  </a:lnTo>
                  <a:lnTo>
                    <a:pt x="1047" y="416"/>
                  </a:lnTo>
                  <a:lnTo>
                    <a:pt x="1047" y="411"/>
                  </a:lnTo>
                  <a:lnTo>
                    <a:pt x="1047" y="407"/>
                  </a:lnTo>
                  <a:lnTo>
                    <a:pt x="1044" y="404"/>
                  </a:lnTo>
                  <a:lnTo>
                    <a:pt x="1042" y="402"/>
                  </a:lnTo>
                  <a:lnTo>
                    <a:pt x="1039" y="402"/>
                  </a:lnTo>
                  <a:lnTo>
                    <a:pt x="1035" y="400"/>
                  </a:lnTo>
                  <a:lnTo>
                    <a:pt x="1030" y="400"/>
                  </a:lnTo>
                  <a:lnTo>
                    <a:pt x="1023" y="400"/>
                  </a:lnTo>
                  <a:lnTo>
                    <a:pt x="1037" y="393"/>
                  </a:lnTo>
                  <a:lnTo>
                    <a:pt x="1054" y="385"/>
                  </a:lnTo>
                  <a:lnTo>
                    <a:pt x="1061" y="383"/>
                  </a:lnTo>
                  <a:lnTo>
                    <a:pt x="1065" y="381"/>
                  </a:lnTo>
                  <a:lnTo>
                    <a:pt x="1068" y="378"/>
                  </a:lnTo>
                  <a:lnTo>
                    <a:pt x="1068" y="378"/>
                  </a:lnTo>
                  <a:lnTo>
                    <a:pt x="1070" y="378"/>
                  </a:lnTo>
                  <a:lnTo>
                    <a:pt x="1087" y="371"/>
                  </a:lnTo>
                  <a:lnTo>
                    <a:pt x="1087" y="364"/>
                  </a:lnTo>
                  <a:lnTo>
                    <a:pt x="1087" y="357"/>
                  </a:lnTo>
                  <a:lnTo>
                    <a:pt x="1087" y="352"/>
                  </a:lnTo>
                  <a:lnTo>
                    <a:pt x="1084" y="348"/>
                  </a:lnTo>
                  <a:lnTo>
                    <a:pt x="1082" y="343"/>
                  </a:lnTo>
                  <a:lnTo>
                    <a:pt x="1077" y="341"/>
                  </a:lnTo>
                  <a:lnTo>
                    <a:pt x="1073" y="338"/>
                  </a:lnTo>
                  <a:lnTo>
                    <a:pt x="1065" y="336"/>
                  </a:lnTo>
                  <a:lnTo>
                    <a:pt x="1063" y="336"/>
                  </a:lnTo>
                  <a:lnTo>
                    <a:pt x="1061" y="333"/>
                  </a:lnTo>
                  <a:lnTo>
                    <a:pt x="1058" y="333"/>
                  </a:lnTo>
                  <a:lnTo>
                    <a:pt x="1056" y="331"/>
                  </a:lnTo>
                  <a:lnTo>
                    <a:pt x="1056" y="331"/>
                  </a:lnTo>
                  <a:lnTo>
                    <a:pt x="1051" y="329"/>
                  </a:lnTo>
                  <a:lnTo>
                    <a:pt x="1049" y="329"/>
                  </a:lnTo>
                  <a:lnTo>
                    <a:pt x="1047" y="329"/>
                  </a:lnTo>
                  <a:lnTo>
                    <a:pt x="1044" y="329"/>
                  </a:lnTo>
                  <a:lnTo>
                    <a:pt x="1032" y="331"/>
                  </a:lnTo>
                  <a:lnTo>
                    <a:pt x="1021" y="331"/>
                  </a:lnTo>
                  <a:lnTo>
                    <a:pt x="1016" y="329"/>
                  </a:lnTo>
                  <a:lnTo>
                    <a:pt x="1014" y="329"/>
                  </a:lnTo>
                  <a:lnTo>
                    <a:pt x="1006" y="324"/>
                  </a:lnTo>
                  <a:lnTo>
                    <a:pt x="999" y="319"/>
                  </a:lnTo>
                  <a:lnTo>
                    <a:pt x="995" y="312"/>
                  </a:lnTo>
                  <a:lnTo>
                    <a:pt x="995" y="307"/>
                  </a:lnTo>
                  <a:lnTo>
                    <a:pt x="992" y="303"/>
                  </a:lnTo>
                  <a:lnTo>
                    <a:pt x="992" y="293"/>
                  </a:lnTo>
                  <a:lnTo>
                    <a:pt x="990" y="286"/>
                  </a:lnTo>
                  <a:lnTo>
                    <a:pt x="988" y="284"/>
                  </a:lnTo>
                  <a:lnTo>
                    <a:pt x="985" y="282"/>
                  </a:lnTo>
                  <a:lnTo>
                    <a:pt x="980" y="279"/>
                  </a:lnTo>
                  <a:lnTo>
                    <a:pt x="978" y="277"/>
                  </a:lnTo>
                  <a:lnTo>
                    <a:pt x="973" y="274"/>
                  </a:lnTo>
                  <a:lnTo>
                    <a:pt x="969" y="272"/>
                  </a:lnTo>
                  <a:lnTo>
                    <a:pt x="964" y="272"/>
                  </a:lnTo>
                  <a:lnTo>
                    <a:pt x="957" y="270"/>
                  </a:lnTo>
                  <a:lnTo>
                    <a:pt x="952" y="270"/>
                  </a:lnTo>
                  <a:lnTo>
                    <a:pt x="945" y="270"/>
                  </a:lnTo>
                  <a:lnTo>
                    <a:pt x="926" y="270"/>
                  </a:lnTo>
                  <a:lnTo>
                    <a:pt x="910" y="270"/>
                  </a:lnTo>
                  <a:lnTo>
                    <a:pt x="893" y="270"/>
                  </a:lnTo>
                  <a:lnTo>
                    <a:pt x="877" y="267"/>
                  </a:lnTo>
                  <a:lnTo>
                    <a:pt x="872" y="265"/>
                  </a:lnTo>
                  <a:lnTo>
                    <a:pt x="869" y="263"/>
                  </a:lnTo>
                  <a:lnTo>
                    <a:pt x="867" y="260"/>
                  </a:lnTo>
                  <a:lnTo>
                    <a:pt x="862" y="256"/>
                  </a:lnTo>
                  <a:lnTo>
                    <a:pt x="860" y="251"/>
                  </a:lnTo>
                  <a:lnTo>
                    <a:pt x="860" y="248"/>
                  </a:lnTo>
                  <a:lnTo>
                    <a:pt x="860" y="241"/>
                  </a:lnTo>
                  <a:lnTo>
                    <a:pt x="860" y="239"/>
                  </a:lnTo>
                  <a:lnTo>
                    <a:pt x="862" y="234"/>
                  </a:lnTo>
                  <a:lnTo>
                    <a:pt x="862" y="232"/>
                  </a:lnTo>
                  <a:lnTo>
                    <a:pt x="862" y="232"/>
                  </a:lnTo>
                  <a:lnTo>
                    <a:pt x="862" y="232"/>
                  </a:lnTo>
                  <a:lnTo>
                    <a:pt x="862" y="230"/>
                  </a:lnTo>
                  <a:lnTo>
                    <a:pt x="862" y="227"/>
                  </a:lnTo>
                  <a:lnTo>
                    <a:pt x="860" y="225"/>
                  </a:lnTo>
                  <a:lnTo>
                    <a:pt x="853" y="220"/>
                  </a:lnTo>
                  <a:lnTo>
                    <a:pt x="848" y="218"/>
                  </a:lnTo>
                  <a:lnTo>
                    <a:pt x="846" y="215"/>
                  </a:lnTo>
                  <a:lnTo>
                    <a:pt x="841" y="213"/>
                  </a:lnTo>
                  <a:lnTo>
                    <a:pt x="836" y="213"/>
                  </a:lnTo>
                  <a:lnTo>
                    <a:pt x="832" y="213"/>
                  </a:lnTo>
                  <a:lnTo>
                    <a:pt x="827" y="213"/>
                  </a:lnTo>
                  <a:lnTo>
                    <a:pt x="827" y="213"/>
                  </a:lnTo>
                  <a:close/>
                </a:path>
              </a:pathLst>
            </a:custGeom>
            <a:solidFill>
              <a:schemeClr val="bg2"/>
            </a:solidFill>
            <a:ln w="9525">
              <a:solidFill>
                <a:schemeClr val="bg1"/>
              </a:solidFill>
              <a:round/>
              <a:headEnd/>
              <a:tailEnd/>
            </a:ln>
          </p:spPr>
          <p:txBody>
            <a:bodyPr/>
            <a:lstStyle/>
            <a:p>
              <a:pPr>
                <a:defRPr/>
              </a:pPr>
              <a:endParaRPr lang="en-US" dirty="0">
                <a:solidFill>
                  <a:schemeClr val="bg1"/>
                </a:solidFill>
              </a:endParaRPr>
            </a:p>
          </p:txBody>
        </p:sp>
        <p:sp>
          <p:nvSpPr>
            <p:cNvPr id="113" name="TextBox 112">
              <a:extLst>
                <a:ext uri="{FF2B5EF4-FFF2-40B4-BE49-F238E27FC236}">
                  <a16:creationId xmlns:a16="http://schemas.microsoft.com/office/drawing/2014/main" id="{D12297EF-6746-4A5E-BCD2-B906C992B5D7}"/>
                </a:ext>
              </a:extLst>
            </p:cNvPr>
            <p:cNvSpPr txBox="1"/>
            <p:nvPr/>
          </p:nvSpPr>
          <p:spPr>
            <a:xfrm>
              <a:off x="8345200" y="7474633"/>
              <a:ext cx="457652" cy="235363"/>
            </a:xfrm>
            <a:prstGeom prst="rect">
              <a:avLst/>
            </a:prstGeom>
            <a:noFill/>
            <a:ln>
              <a:noFill/>
            </a:ln>
          </p:spPr>
          <p:txBody>
            <a:bodyPr wrap="none" lIns="0" tIns="0" rIns="0" bIns="0" rtlCol="0">
              <a:spAutoFit/>
            </a:bodyPr>
            <a:lstStyle/>
            <a:p>
              <a:pPr algn="ctr"/>
              <a:r>
                <a:rPr lang="en-US" sz="1050" dirty="0">
                  <a:solidFill>
                    <a:schemeClr val="bg1"/>
                  </a:solidFill>
                  <a:latin typeface="+mj-lt"/>
                </a:rPr>
                <a:t>20%</a:t>
              </a:r>
            </a:p>
          </p:txBody>
        </p:sp>
        <p:sp>
          <p:nvSpPr>
            <p:cNvPr id="114" name="TextBox 113">
              <a:extLst>
                <a:ext uri="{FF2B5EF4-FFF2-40B4-BE49-F238E27FC236}">
                  <a16:creationId xmlns:a16="http://schemas.microsoft.com/office/drawing/2014/main" id="{37825225-304C-4CE3-A4E8-13FD5FE29C94}"/>
                </a:ext>
              </a:extLst>
            </p:cNvPr>
            <p:cNvSpPr txBox="1"/>
            <p:nvPr/>
          </p:nvSpPr>
          <p:spPr>
            <a:xfrm>
              <a:off x="9088327" y="7589364"/>
              <a:ext cx="457652" cy="235363"/>
            </a:xfrm>
            <a:prstGeom prst="rect">
              <a:avLst/>
            </a:prstGeom>
            <a:noFill/>
            <a:ln>
              <a:noFill/>
            </a:ln>
          </p:spPr>
          <p:txBody>
            <a:bodyPr wrap="none" lIns="0" tIns="0" rIns="0" bIns="0" rtlCol="0">
              <a:spAutoFit/>
            </a:bodyPr>
            <a:lstStyle/>
            <a:p>
              <a:pPr algn="ctr"/>
              <a:r>
                <a:rPr lang="en-US" sz="1050" dirty="0">
                  <a:solidFill>
                    <a:schemeClr val="bg1"/>
                  </a:solidFill>
                  <a:latin typeface="+mj-lt"/>
                </a:rPr>
                <a:t>19%</a:t>
              </a:r>
            </a:p>
          </p:txBody>
        </p:sp>
        <p:sp>
          <p:nvSpPr>
            <p:cNvPr id="115" name="TextBox 114">
              <a:extLst>
                <a:ext uri="{FF2B5EF4-FFF2-40B4-BE49-F238E27FC236}">
                  <a16:creationId xmlns:a16="http://schemas.microsoft.com/office/drawing/2014/main" id="{7B5E6775-447A-4D96-A334-45D4742165D5}"/>
                </a:ext>
              </a:extLst>
            </p:cNvPr>
            <p:cNvSpPr txBox="1"/>
            <p:nvPr/>
          </p:nvSpPr>
          <p:spPr>
            <a:xfrm>
              <a:off x="10119497" y="7378945"/>
              <a:ext cx="457652" cy="235363"/>
            </a:xfrm>
            <a:prstGeom prst="rect">
              <a:avLst/>
            </a:prstGeom>
            <a:noFill/>
            <a:ln>
              <a:noFill/>
            </a:ln>
          </p:spPr>
          <p:txBody>
            <a:bodyPr wrap="none" lIns="0" tIns="0" rIns="0" bIns="0" rtlCol="0">
              <a:spAutoFit/>
            </a:bodyPr>
            <a:lstStyle/>
            <a:p>
              <a:pPr algn="ctr"/>
              <a:r>
                <a:rPr lang="en-US" sz="1050" dirty="0">
                  <a:solidFill>
                    <a:schemeClr val="bg1"/>
                  </a:solidFill>
                  <a:latin typeface="+mj-lt"/>
                </a:rPr>
                <a:t>32	%</a:t>
              </a:r>
            </a:p>
          </p:txBody>
        </p:sp>
        <p:sp>
          <p:nvSpPr>
            <p:cNvPr id="116" name="TextBox 115">
              <a:extLst>
                <a:ext uri="{FF2B5EF4-FFF2-40B4-BE49-F238E27FC236}">
                  <a16:creationId xmlns:a16="http://schemas.microsoft.com/office/drawing/2014/main" id="{A4C3AD0B-FDD9-4E9B-941D-0CFE4DF269B7}"/>
                </a:ext>
              </a:extLst>
            </p:cNvPr>
            <p:cNvSpPr txBox="1"/>
            <p:nvPr/>
          </p:nvSpPr>
          <p:spPr>
            <a:xfrm>
              <a:off x="10684482" y="7795953"/>
              <a:ext cx="457652" cy="235363"/>
            </a:xfrm>
            <a:prstGeom prst="rect">
              <a:avLst/>
            </a:prstGeom>
            <a:noFill/>
            <a:ln>
              <a:noFill/>
            </a:ln>
          </p:spPr>
          <p:txBody>
            <a:bodyPr wrap="none" lIns="0" tIns="0" rIns="0" bIns="0" rtlCol="0">
              <a:spAutoFit/>
            </a:bodyPr>
            <a:lstStyle/>
            <a:p>
              <a:pPr algn="ctr"/>
              <a:r>
                <a:rPr lang="en-US" sz="1050" dirty="0">
                  <a:solidFill>
                    <a:schemeClr val="bg1"/>
                  </a:solidFill>
                  <a:latin typeface="+mj-lt"/>
                </a:rPr>
                <a:t>11%</a:t>
              </a:r>
            </a:p>
          </p:txBody>
        </p:sp>
        <p:sp>
          <p:nvSpPr>
            <p:cNvPr id="117" name="TextBox 116">
              <a:extLst>
                <a:ext uri="{FF2B5EF4-FFF2-40B4-BE49-F238E27FC236}">
                  <a16:creationId xmlns:a16="http://schemas.microsoft.com/office/drawing/2014/main" id="{5E06E3B3-7A44-4BB8-A118-D1D1EB052B8C}"/>
                </a:ext>
              </a:extLst>
            </p:cNvPr>
            <p:cNvSpPr txBox="1"/>
            <p:nvPr/>
          </p:nvSpPr>
          <p:spPr>
            <a:xfrm>
              <a:off x="10084831" y="7883482"/>
              <a:ext cx="457652" cy="235363"/>
            </a:xfrm>
            <a:prstGeom prst="rect">
              <a:avLst/>
            </a:prstGeom>
            <a:noFill/>
            <a:ln>
              <a:noFill/>
            </a:ln>
          </p:spPr>
          <p:txBody>
            <a:bodyPr wrap="none" lIns="0" tIns="0" rIns="0" bIns="0" rtlCol="0">
              <a:spAutoFit/>
            </a:bodyPr>
            <a:lstStyle/>
            <a:p>
              <a:pPr algn="ctr"/>
              <a:r>
                <a:rPr lang="en-US" sz="1050" dirty="0">
                  <a:solidFill>
                    <a:schemeClr val="bg1"/>
                  </a:solidFill>
                  <a:latin typeface="+mj-lt"/>
                </a:rPr>
                <a:t>18%</a:t>
              </a:r>
            </a:p>
          </p:txBody>
        </p:sp>
      </p:grpSp>
      <p:sp>
        <p:nvSpPr>
          <p:cNvPr id="123" name="Rectangle 122">
            <a:extLst>
              <a:ext uri="{FF2B5EF4-FFF2-40B4-BE49-F238E27FC236}">
                <a16:creationId xmlns:a16="http://schemas.microsoft.com/office/drawing/2014/main" id="{85487211-1051-4E38-A4E9-505A12DA9247}"/>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GEZINSGROOTTE</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MAANDELIJKSE GEZINSINKOMEN</a:t>
            </a:r>
          </a:p>
        </p:txBody>
      </p:sp>
      <p:graphicFrame>
        <p:nvGraphicFramePr>
          <p:cNvPr id="133" name="Chart 132">
            <a:extLst>
              <a:ext uri="{FF2B5EF4-FFF2-40B4-BE49-F238E27FC236}">
                <a16:creationId xmlns:a16="http://schemas.microsoft.com/office/drawing/2014/main" id="{EA36DEC1-7767-48C3-9E91-16ED555F60DA}"/>
              </a:ext>
            </a:extLst>
          </p:cNvPr>
          <p:cNvGraphicFramePr/>
          <p:nvPr>
            <p:extLst>
              <p:ext uri="{D42A27DB-BD31-4B8C-83A1-F6EECF244321}">
                <p14:modId xmlns:p14="http://schemas.microsoft.com/office/powerpoint/2010/main" val="3675479222"/>
              </p:ext>
            </p:extLst>
          </p:nvPr>
        </p:nvGraphicFramePr>
        <p:xfrm>
          <a:off x="3812728" y="4223310"/>
          <a:ext cx="4047009" cy="1627017"/>
        </p:xfrm>
        <a:graphic>
          <a:graphicData uri="http://schemas.openxmlformats.org/drawingml/2006/chart">
            <c:chart xmlns:c="http://schemas.openxmlformats.org/drawingml/2006/chart" xmlns:r="http://schemas.openxmlformats.org/officeDocument/2006/relationships" r:id="rId4"/>
          </a:graphicData>
        </a:graphic>
      </p:graphicFrame>
      <p:sp>
        <p:nvSpPr>
          <p:cNvPr id="138" name="Rectangle 137">
            <a:extLst>
              <a:ext uri="{FF2B5EF4-FFF2-40B4-BE49-F238E27FC236}">
                <a16:creationId xmlns:a16="http://schemas.microsoft.com/office/drawing/2014/main" id="{D28F7C23-2A2D-4868-9A3C-BD7BECC4638F}"/>
              </a:ext>
            </a:extLst>
          </p:cNvPr>
          <p:cNvSpPr/>
          <p:nvPr/>
        </p:nvSpPr>
        <p:spPr>
          <a:xfrm>
            <a:off x="8054051"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AANTAL KATTEN</a:t>
            </a:r>
          </a:p>
        </p:txBody>
      </p:sp>
      <p:graphicFrame>
        <p:nvGraphicFramePr>
          <p:cNvPr id="139" name="Chart 138">
            <a:extLst>
              <a:ext uri="{FF2B5EF4-FFF2-40B4-BE49-F238E27FC236}">
                <a16:creationId xmlns:a16="http://schemas.microsoft.com/office/drawing/2014/main" id="{2B1C9327-F3B5-4470-BBDD-61054570C038}"/>
              </a:ext>
            </a:extLst>
          </p:cNvPr>
          <p:cNvGraphicFramePr/>
          <p:nvPr>
            <p:extLst>
              <p:ext uri="{D42A27DB-BD31-4B8C-83A1-F6EECF244321}">
                <p14:modId xmlns:p14="http://schemas.microsoft.com/office/powerpoint/2010/main" val="3437646999"/>
              </p:ext>
            </p:extLst>
          </p:nvPr>
        </p:nvGraphicFramePr>
        <p:xfrm>
          <a:off x="8164391" y="4223312"/>
          <a:ext cx="3060808" cy="1580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3">
            <a:extLst>
              <a:ext uri="{FF2B5EF4-FFF2-40B4-BE49-F238E27FC236}">
                <a16:creationId xmlns:a16="http://schemas.microsoft.com/office/drawing/2014/main" id="{116E5F9A-E713-4ADF-915A-D4D078FE78E4}"/>
              </a:ext>
            </a:extLst>
          </p:cNvPr>
          <p:cNvGraphicFramePr>
            <a:graphicFrameLocks noGrp="1"/>
          </p:cNvGraphicFramePr>
          <p:nvPr>
            <p:extLst>
              <p:ext uri="{D42A27DB-BD31-4B8C-83A1-F6EECF244321}">
                <p14:modId xmlns:p14="http://schemas.microsoft.com/office/powerpoint/2010/main" val="1141048232"/>
              </p:ext>
            </p:extLst>
          </p:nvPr>
        </p:nvGraphicFramePr>
        <p:xfrm>
          <a:off x="407987" y="1470857"/>
          <a:ext cx="6667370" cy="203172"/>
        </p:xfrm>
        <a:graphic>
          <a:graphicData uri="http://schemas.openxmlformats.org/drawingml/2006/table">
            <a:tbl>
              <a:tblPr firstRow="1" bandRow="1">
                <a:tableStyleId>{2D5ABB26-0587-4C30-8999-92F81FD0307C}</a:tableStyleId>
              </a:tblPr>
              <a:tblGrid>
                <a:gridCol w="543070">
                  <a:extLst>
                    <a:ext uri="{9D8B030D-6E8A-4147-A177-3AD203B41FA5}">
                      <a16:colId xmlns:a16="http://schemas.microsoft.com/office/drawing/2014/main" val="763369862"/>
                    </a:ext>
                  </a:extLst>
                </a:gridCol>
                <a:gridCol w="2467484">
                  <a:extLst>
                    <a:ext uri="{9D8B030D-6E8A-4147-A177-3AD203B41FA5}">
                      <a16:colId xmlns:a16="http://schemas.microsoft.com/office/drawing/2014/main" val="2827154325"/>
                    </a:ext>
                  </a:extLst>
                </a:gridCol>
                <a:gridCol w="376518">
                  <a:extLst>
                    <a:ext uri="{9D8B030D-6E8A-4147-A177-3AD203B41FA5}">
                      <a16:colId xmlns:a16="http://schemas.microsoft.com/office/drawing/2014/main" val="3369712649"/>
                    </a:ext>
                  </a:extLst>
                </a:gridCol>
                <a:gridCol w="3280298">
                  <a:extLst>
                    <a:ext uri="{9D8B030D-6E8A-4147-A177-3AD203B41FA5}">
                      <a16:colId xmlns:a16="http://schemas.microsoft.com/office/drawing/2014/main" val="447172312"/>
                    </a:ext>
                  </a:extLst>
                </a:gridCol>
              </a:tblGrid>
              <a:tr h="203172">
                <a:tc>
                  <a:txBody>
                    <a:bodyPr/>
                    <a:lstStyle/>
                    <a:p>
                      <a:pPr marL="0" algn="r" defTabSz="914400" rtl="0" eaLnBrk="1" fontAlgn="b" latinLnBrk="0" hangingPunct="1"/>
                      <a:r>
                        <a:rPr lang="nl-NL" sz="1050" b="0" kern="1200" dirty="0">
                          <a:solidFill>
                            <a:schemeClr val="bg2"/>
                          </a:solidFill>
                          <a:latin typeface="+mn-lt"/>
                          <a:ea typeface="+mn-ea"/>
                          <a:cs typeface="+mn-cs"/>
                          <a:sym typeface="Wingdings 2" panose="05020102010507070707" pitchFamily="18" charset="2"/>
                        </a:rPr>
                        <a:t></a:t>
                      </a:r>
                      <a:endParaRPr lang="nl-NL" sz="1050" b="0" kern="1200" dirty="0">
                        <a:solidFill>
                          <a:schemeClr val="bg2"/>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nl-NL" sz="1050" b="0" kern="1200" dirty="0">
                          <a:solidFill>
                            <a:schemeClr val="tx1"/>
                          </a:solidFill>
                          <a:latin typeface="+mn-lt"/>
                          <a:ea typeface="+mn-ea"/>
                          <a:cs typeface="+mn-cs"/>
                        </a:rPr>
                        <a:t>Baasjes* met minstens 1 gechipte kat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nl-NL" sz="1050" b="0" kern="1200" dirty="0">
                          <a:solidFill>
                            <a:schemeClr val="accent3"/>
                          </a:solidFill>
                          <a:latin typeface="+mn-lt"/>
                          <a:ea typeface="+mn-ea"/>
                          <a:cs typeface="+mn-cs"/>
                          <a:sym typeface="Wingdings 2" panose="05020102010507070707" pitchFamily="18" charset="2"/>
                        </a:rPr>
                        <a:t></a:t>
                      </a:r>
                      <a:endParaRPr lang="nl-NL" sz="1050" b="0" kern="1200" dirty="0">
                        <a:solidFill>
                          <a:schemeClr val="accent3"/>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l-NL" sz="1050" b="0" kern="1200" dirty="0">
                          <a:solidFill>
                            <a:schemeClr val="tx1"/>
                          </a:solidFill>
                          <a:latin typeface="+mn-lt"/>
                          <a:ea typeface="+mn-ea"/>
                          <a:cs typeface="+mn-cs"/>
                        </a:rPr>
                        <a:t>Baasjes** met minstens 1 niet-gechipte kat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223934"/>
                  </a:ext>
                </a:extLst>
              </a:tr>
            </a:tbl>
          </a:graphicData>
        </a:graphic>
      </p:graphicFrame>
      <p:grpSp>
        <p:nvGrpSpPr>
          <p:cNvPr id="7" name="Group 6">
            <a:extLst>
              <a:ext uri="{FF2B5EF4-FFF2-40B4-BE49-F238E27FC236}">
                <a16:creationId xmlns:a16="http://schemas.microsoft.com/office/drawing/2014/main" id="{8CDA2CCA-A4A0-4501-94E8-18B62AEE1152}"/>
              </a:ext>
            </a:extLst>
          </p:cNvPr>
          <p:cNvGrpSpPr/>
          <p:nvPr/>
        </p:nvGrpSpPr>
        <p:grpSpPr>
          <a:xfrm>
            <a:off x="10788649" y="5172640"/>
            <a:ext cx="961556" cy="709674"/>
            <a:chOff x="10788649" y="5172640"/>
            <a:chExt cx="961556" cy="709674"/>
          </a:xfrm>
        </p:grpSpPr>
        <p:sp>
          <p:nvSpPr>
            <p:cNvPr id="141" name="Rounded Rectangle 79">
              <a:extLst>
                <a:ext uri="{FF2B5EF4-FFF2-40B4-BE49-F238E27FC236}">
                  <a16:creationId xmlns:a16="http://schemas.microsoft.com/office/drawing/2014/main" id="{F5015582-51C1-4251-A35E-936B510CEFDD}"/>
                </a:ext>
              </a:extLst>
            </p:cNvPr>
            <p:cNvSpPr/>
            <p:nvPr/>
          </p:nvSpPr>
          <p:spPr bwMode="auto">
            <a:xfrm>
              <a:off x="10887180" y="5172640"/>
              <a:ext cx="863025" cy="703493"/>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lIns="36000" rIns="36000" anchor="t" anchorCtr="0"/>
            <a:lstStyle/>
            <a:p>
              <a:pPr algn="ctr">
                <a:defRPr/>
              </a:pPr>
              <a:r>
                <a:rPr lang="nl-BE" sz="1000" i="1" dirty="0">
                  <a:solidFill>
                    <a:schemeClr val="accent3"/>
                  </a:solidFill>
                  <a:latin typeface="+mj-lt"/>
                </a:rPr>
                <a:t>Gemiddeld aantal</a:t>
              </a:r>
              <a:br>
                <a:rPr lang="nl-BE" sz="1000" i="1" dirty="0">
                  <a:solidFill>
                    <a:schemeClr val="accent3"/>
                  </a:solidFill>
                  <a:latin typeface="+mj-lt"/>
                </a:rPr>
              </a:br>
              <a:r>
                <a:rPr lang="nl-BE" sz="1000" i="1" dirty="0">
                  <a:solidFill>
                    <a:schemeClr val="accent3"/>
                  </a:solidFill>
                  <a:latin typeface="+mj-lt"/>
                </a:rPr>
                <a:t>katten</a:t>
              </a:r>
              <a:r>
                <a:rPr lang="en-US" sz="1000" i="1" dirty="0">
                  <a:solidFill>
                    <a:schemeClr val="accent3"/>
                  </a:solidFill>
                  <a:latin typeface="+mj-lt"/>
                </a:rPr>
                <a:t>:</a:t>
              </a:r>
              <a:br>
                <a:rPr lang="en-US" sz="1000" i="1" dirty="0">
                  <a:solidFill>
                    <a:schemeClr val="accent3"/>
                  </a:solidFill>
                  <a:latin typeface="+mj-lt"/>
                </a:rPr>
              </a:br>
              <a:r>
                <a:rPr lang="en-US" sz="1000" i="1" dirty="0">
                  <a:solidFill>
                    <a:schemeClr val="accent3"/>
                  </a:solidFill>
                  <a:latin typeface="+mj-lt"/>
                </a:rPr>
                <a:t>2,0</a:t>
              </a:r>
              <a:endParaRPr lang="en-US" sz="1050" i="1" dirty="0">
                <a:solidFill>
                  <a:schemeClr val="accent3"/>
                </a:solidFill>
                <a:latin typeface="+mj-lt"/>
              </a:endParaRPr>
            </a:p>
          </p:txBody>
        </p:sp>
        <p:sp>
          <p:nvSpPr>
            <p:cNvPr id="66" name="Graphic 3">
              <a:extLst>
                <a:ext uri="{FF2B5EF4-FFF2-40B4-BE49-F238E27FC236}">
                  <a16:creationId xmlns:a16="http://schemas.microsoft.com/office/drawing/2014/main" id="{0FF7B5A2-5160-4E87-8D27-FD8F4CF7A19B}"/>
                </a:ext>
              </a:extLst>
            </p:cNvPr>
            <p:cNvSpPr/>
            <p:nvPr/>
          </p:nvSpPr>
          <p:spPr>
            <a:xfrm>
              <a:off x="10788649" y="5591175"/>
              <a:ext cx="242237" cy="291139"/>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3"/>
              </a:solidFill>
              <a:prstDash val="solid"/>
              <a:miter/>
            </a:ln>
          </p:spPr>
          <p:txBody>
            <a:bodyPr rtlCol="0" anchor="ctr"/>
            <a:lstStyle/>
            <a:p>
              <a:endParaRPr lang="en-US"/>
            </a:p>
          </p:txBody>
        </p:sp>
      </p:grpSp>
      <p:grpSp>
        <p:nvGrpSpPr>
          <p:cNvPr id="68" name="Group 67">
            <a:extLst>
              <a:ext uri="{FF2B5EF4-FFF2-40B4-BE49-F238E27FC236}">
                <a16:creationId xmlns:a16="http://schemas.microsoft.com/office/drawing/2014/main" id="{A6F7DA3C-D8FF-4005-82DA-F3EFC3B934EC}"/>
              </a:ext>
            </a:extLst>
          </p:cNvPr>
          <p:cNvGrpSpPr/>
          <p:nvPr/>
        </p:nvGrpSpPr>
        <p:grpSpPr>
          <a:xfrm>
            <a:off x="10788650" y="4373409"/>
            <a:ext cx="961555" cy="709674"/>
            <a:chOff x="10788650" y="5172640"/>
            <a:chExt cx="961555" cy="709674"/>
          </a:xfrm>
        </p:grpSpPr>
        <p:sp>
          <p:nvSpPr>
            <p:cNvPr id="69" name="Rounded Rectangle 79">
              <a:extLst>
                <a:ext uri="{FF2B5EF4-FFF2-40B4-BE49-F238E27FC236}">
                  <a16:creationId xmlns:a16="http://schemas.microsoft.com/office/drawing/2014/main" id="{E0D04275-A97A-4955-8BC5-56636714C6D2}"/>
                </a:ext>
              </a:extLst>
            </p:cNvPr>
            <p:cNvSpPr/>
            <p:nvPr/>
          </p:nvSpPr>
          <p:spPr bwMode="auto">
            <a:xfrm>
              <a:off x="10887180" y="5172640"/>
              <a:ext cx="863025" cy="7034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36000" rIns="36000" anchor="t" anchorCtr="0"/>
            <a:lstStyle/>
            <a:p>
              <a:pPr algn="ctr">
                <a:defRPr/>
              </a:pPr>
              <a:r>
                <a:rPr lang="nl-BE" sz="1000" i="1" dirty="0">
                  <a:solidFill>
                    <a:schemeClr val="bg2"/>
                  </a:solidFill>
                  <a:latin typeface="+mj-lt"/>
                </a:rPr>
                <a:t>Gemiddeld aantal</a:t>
              </a:r>
              <a:br>
                <a:rPr lang="nl-BE" sz="1000" i="1" dirty="0">
                  <a:solidFill>
                    <a:schemeClr val="bg2"/>
                  </a:solidFill>
                  <a:latin typeface="+mj-lt"/>
                </a:rPr>
              </a:br>
              <a:r>
                <a:rPr lang="nl-BE" sz="1000" i="1" dirty="0">
                  <a:solidFill>
                    <a:schemeClr val="bg2"/>
                  </a:solidFill>
                  <a:latin typeface="+mj-lt"/>
                </a:rPr>
                <a:t>katten</a:t>
              </a:r>
              <a:r>
                <a:rPr lang="en-US" sz="1000" i="1" dirty="0">
                  <a:solidFill>
                    <a:schemeClr val="bg2"/>
                  </a:solidFill>
                  <a:latin typeface="+mj-lt"/>
                </a:rPr>
                <a:t>:</a:t>
              </a:r>
              <a:br>
                <a:rPr lang="en-US" sz="1000" i="1" dirty="0">
                  <a:solidFill>
                    <a:schemeClr val="bg2"/>
                  </a:solidFill>
                  <a:latin typeface="+mj-lt"/>
                </a:rPr>
              </a:br>
              <a:r>
                <a:rPr lang="en-US" sz="1000" i="1" dirty="0">
                  <a:solidFill>
                    <a:schemeClr val="bg2"/>
                  </a:solidFill>
                  <a:latin typeface="+mj-lt"/>
                </a:rPr>
                <a:t>2,0</a:t>
              </a:r>
              <a:endParaRPr lang="en-US" sz="1050" i="1" dirty="0">
                <a:solidFill>
                  <a:schemeClr val="bg2"/>
                </a:solidFill>
                <a:latin typeface="+mj-lt"/>
              </a:endParaRPr>
            </a:p>
          </p:txBody>
        </p:sp>
        <p:sp>
          <p:nvSpPr>
            <p:cNvPr id="70" name="Graphic 3">
              <a:extLst>
                <a:ext uri="{FF2B5EF4-FFF2-40B4-BE49-F238E27FC236}">
                  <a16:creationId xmlns:a16="http://schemas.microsoft.com/office/drawing/2014/main" id="{A20410CE-FAB2-4F14-B362-90C87AF7C85E}"/>
                </a:ext>
              </a:extLst>
            </p:cNvPr>
            <p:cNvSpPr/>
            <p:nvPr/>
          </p:nvSpPr>
          <p:spPr>
            <a:xfrm>
              <a:off x="10788650" y="5591175"/>
              <a:ext cx="242237" cy="291139"/>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a:p>
          </p:txBody>
        </p:sp>
      </p:grpSp>
      <p:grpSp>
        <p:nvGrpSpPr>
          <p:cNvPr id="140" name="Group 139">
            <a:extLst>
              <a:ext uri="{FF2B5EF4-FFF2-40B4-BE49-F238E27FC236}">
                <a16:creationId xmlns:a16="http://schemas.microsoft.com/office/drawing/2014/main" id="{C5132B72-35CA-4469-AD01-623602CC9284}"/>
              </a:ext>
            </a:extLst>
          </p:cNvPr>
          <p:cNvGrpSpPr/>
          <p:nvPr/>
        </p:nvGrpSpPr>
        <p:grpSpPr>
          <a:xfrm>
            <a:off x="10553625" y="3088847"/>
            <a:ext cx="1191234" cy="409094"/>
            <a:chOff x="8098478" y="3277241"/>
            <a:chExt cx="1191234" cy="409094"/>
          </a:xfrm>
        </p:grpSpPr>
        <p:sp>
          <p:nvSpPr>
            <p:cNvPr id="142" name="Rounded Rectangle 79">
              <a:extLst>
                <a:ext uri="{FF2B5EF4-FFF2-40B4-BE49-F238E27FC236}">
                  <a16:creationId xmlns:a16="http://schemas.microsoft.com/office/drawing/2014/main" id="{D87CBDE4-9186-4325-94A4-810DC6B20D12}"/>
                </a:ext>
              </a:extLst>
            </p:cNvPr>
            <p:cNvSpPr/>
            <p:nvPr/>
          </p:nvSpPr>
          <p:spPr bwMode="auto">
            <a:xfrm>
              <a:off x="8098478" y="3277241"/>
              <a:ext cx="1191234" cy="409094"/>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lIns="432000" tIns="36000" rIns="0" bIns="36000" anchor="ctr" anchorCtr="0"/>
            <a:lstStyle/>
            <a:p>
              <a:pPr>
                <a:defRPr/>
              </a:pPr>
              <a:r>
                <a:rPr lang="nl-BE" sz="800" dirty="0">
                  <a:solidFill>
                    <a:schemeClr val="accent3"/>
                  </a:solidFill>
                  <a:latin typeface="+mj-lt"/>
                </a:rPr>
                <a:t>Vlaanderen</a:t>
              </a:r>
              <a:r>
                <a:rPr lang="en-US" sz="800" dirty="0">
                  <a:solidFill>
                    <a:schemeClr val="accent3"/>
                  </a:solidFill>
                  <a:latin typeface="+mj-lt"/>
                </a:rPr>
                <a:t>:</a:t>
              </a:r>
              <a:endParaRPr lang="en-US" sz="1000" dirty="0">
                <a:solidFill>
                  <a:schemeClr val="accent3"/>
                </a:solidFill>
                <a:latin typeface="+mj-lt"/>
              </a:endParaRPr>
            </a:p>
          </p:txBody>
        </p:sp>
        <p:sp>
          <p:nvSpPr>
            <p:cNvPr id="143" name="Freeform 9">
              <a:extLst>
                <a:ext uri="{FF2B5EF4-FFF2-40B4-BE49-F238E27FC236}">
                  <a16:creationId xmlns:a16="http://schemas.microsoft.com/office/drawing/2014/main" id="{FBDE6EEF-7097-468F-941D-9BEC1D0C0390}"/>
                </a:ext>
              </a:extLst>
            </p:cNvPr>
            <p:cNvSpPr>
              <a:spLocks noChangeAspect="1" noEditPoints="1"/>
            </p:cNvSpPr>
            <p:nvPr/>
          </p:nvSpPr>
          <p:spPr bwMode="auto">
            <a:xfrm>
              <a:off x="8161215" y="3309246"/>
              <a:ext cx="294199" cy="344535"/>
            </a:xfrm>
            <a:custGeom>
              <a:avLst/>
              <a:gdLst>
                <a:gd name="T0" fmla="*/ 2147483647 w 814"/>
                <a:gd name="T1" fmla="*/ 2147483647 h 959"/>
                <a:gd name="T2" fmla="*/ 2147483647 w 814"/>
                <a:gd name="T3" fmla="*/ 2147483647 h 959"/>
                <a:gd name="T4" fmla="*/ 2147483647 w 814"/>
                <a:gd name="T5" fmla="*/ 2147483647 h 959"/>
                <a:gd name="T6" fmla="*/ 2147483647 w 814"/>
                <a:gd name="T7" fmla="*/ 2147483647 h 959"/>
                <a:gd name="T8" fmla="*/ 2147483647 w 814"/>
                <a:gd name="T9" fmla="*/ 2147483647 h 959"/>
                <a:gd name="T10" fmla="*/ 2147483647 w 814"/>
                <a:gd name="T11" fmla="*/ 2147483647 h 959"/>
                <a:gd name="T12" fmla="*/ 2147483647 w 814"/>
                <a:gd name="T13" fmla="*/ 2147483647 h 959"/>
                <a:gd name="T14" fmla="*/ 2147483647 w 814"/>
                <a:gd name="T15" fmla="*/ 2147483647 h 959"/>
                <a:gd name="T16" fmla="*/ 2147483647 w 814"/>
                <a:gd name="T17" fmla="*/ 2147483647 h 959"/>
                <a:gd name="T18" fmla="*/ 2147483647 w 814"/>
                <a:gd name="T19" fmla="*/ 2147483647 h 959"/>
                <a:gd name="T20" fmla="*/ 2147483647 w 814"/>
                <a:gd name="T21" fmla="*/ 2147483647 h 959"/>
                <a:gd name="T22" fmla="*/ 2147483647 w 814"/>
                <a:gd name="T23" fmla="*/ 2147483647 h 959"/>
                <a:gd name="T24" fmla="*/ 2147483647 w 814"/>
                <a:gd name="T25" fmla="*/ 2147483647 h 959"/>
                <a:gd name="T26" fmla="*/ 2147483647 w 814"/>
                <a:gd name="T27" fmla="*/ 2147483647 h 959"/>
                <a:gd name="T28" fmla="*/ 2147483647 w 814"/>
                <a:gd name="T29" fmla="*/ 2147483647 h 959"/>
                <a:gd name="T30" fmla="*/ 2147483647 w 814"/>
                <a:gd name="T31" fmla="*/ 2147483647 h 959"/>
                <a:gd name="T32" fmla="*/ 2147483647 w 814"/>
                <a:gd name="T33" fmla="*/ 2147483647 h 959"/>
                <a:gd name="T34" fmla="*/ 2147483647 w 814"/>
                <a:gd name="T35" fmla="*/ 2147483647 h 959"/>
                <a:gd name="T36" fmla="*/ 2147483647 w 814"/>
                <a:gd name="T37" fmla="*/ 2147483647 h 959"/>
                <a:gd name="T38" fmla="*/ 2147483647 w 814"/>
                <a:gd name="T39" fmla="*/ 2147483647 h 959"/>
                <a:gd name="T40" fmla="*/ 2147483647 w 814"/>
                <a:gd name="T41" fmla="*/ 2147483647 h 959"/>
                <a:gd name="T42" fmla="*/ 2147483647 w 814"/>
                <a:gd name="T43" fmla="*/ 2147483647 h 959"/>
                <a:gd name="T44" fmla="*/ 2147483647 w 814"/>
                <a:gd name="T45" fmla="*/ 2147483647 h 959"/>
                <a:gd name="T46" fmla="*/ 2147483647 w 814"/>
                <a:gd name="T47" fmla="*/ 2147483647 h 959"/>
                <a:gd name="T48" fmla="*/ 2147483647 w 814"/>
                <a:gd name="T49" fmla="*/ 2147483647 h 959"/>
                <a:gd name="T50" fmla="*/ 2147483647 w 814"/>
                <a:gd name="T51" fmla="*/ 2147483647 h 959"/>
                <a:gd name="T52" fmla="*/ 2147483647 w 814"/>
                <a:gd name="T53" fmla="*/ 2147483647 h 959"/>
                <a:gd name="T54" fmla="*/ 2147483647 w 814"/>
                <a:gd name="T55" fmla="*/ 2147483647 h 959"/>
                <a:gd name="T56" fmla="*/ 2147483647 w 814"/>
                <a:gd name="T57" fmla="*/ 2147483647 h 959"/>
                <a:gd name="T58" fmla="*/ 2147483647 w 814"/>
                <a:gd name="T59" fmla="*/ 2147483647 h 959"/>
                <a:gd name="T60" fmla="*/ 2147483647 w 814"/>
                <a:gd name="T61" fmla="*/ 2147483647 h 959"/>
                <a:gd name="T62" fmla="*/ 2147483647 w 814"/>
                <a:gd name="T63" fmla="*/ 2147483647 h 959"/>
                <a:gd name="T64" fmla="*/ 2147483647 w 814"/>
                <a:gd name="T65" fmla="*/ 2147483647 h 959"/>
                <a:gd name="T66" fmla="*/ 2147483647 w 814"/>
                <a:gd name="T67" fmla="*/ 2147483647 h 959"/>
                <a:gd name="T68" fmla="*/ 2147483647 w 814"/>
                <a:gd name="T69" fmla="*/ 2147483647 h 959"/>
                <a:gd name="T70" fmla="*/ 2147483647 w 814"/>
                <a:gd name="T71" fmla="*/ 2147483647 h 959"/>
                <a:gd name="T72" fmla="*/ 2147483647 w 814"/>
                <a:gd name="T73" fmla="*/ 2147483647 h 959"/>
                <a:gd name="T74" fmla="*/ 2147483647 w 814"/>
                <a:gd name="T75" fmla="*/ 2147483647 h 959"/>
                <a:gd name="T76" fmla="*/ 2147483647 w 814"/>
                <a:gd name="T77" fmla="*/ 2147483647 h 959"/>
                <a:gd name="T78" fmla="*/ 2147483647 w 814"/>
                <a:gd name="T79" fmla="*/ 2147483647 h 959"/>
                <a:gd name="T80" fmla="*/ 2147483647 w 814"/>
                <a:gd name="T81" fmla="*/ 2147483647 h 959"/>
                <a:gd name="T82" fmla="*/ 2147483647 w 814"/>
                <a:gd name="T83" fmla="*/ 2147483647 h 959"/>
                <a:gd name="T84" fmla="*/ 2147483647 w 814"/>
                <a:gd name="T85" fmla="*/ 2147483647 h 959"/>
                <a:gd name="T86" fmla="*/ 2147483647 w 814"/>
                <a:gd name="T87" fmla="*/ 2147483647 h 959"/>
                <a:gd name="T88" fmla="*/ 2147483647 w 814"/>
                <a:gd name="T89" fmla="*/ 2147483647 h 959"/>
                <a:gd name="T90" fmla="*/ 2147483647 w 814"/>
                <a:gd name="T91" fmla="*/ 2147483647 h 959"/>
                <a:gd name="T92" fmla="*/ 2147483647 w 814"/>
                <a:gd name="T93" fmla="*/ 2147483647 h 959"/>
                <a:gd name="T94" fmla="*/ 2147483647 w 814"/>
                <a:gd name="T95" fmla="*/ 2147483647 h 959"/>
                <a:gd name="T96" fmla="*/ 2147483647 w 814"/>
                <a:gd name="T97" fmla="*/ 2147483647 h 959"/>
                <a:gd name="T98" fmla="*/ 2147483647 w 814"/>
                <a:gd name="T99" fmla="*/ 2147483647 h 959"/>
                <a:gd name="T100" fmla="*/ 2147483647 w 814"/>
                <a:gd name="T101" fmla="*/ 2147483647 h 959"/>
                <a:gd name="T102" fmla="*/ 2147483647 w 814"/>
                <a:gd name="T103" fmla="*/ 2147483647 h 959"/>
                <a:gd name="T104" fmla="*/ 2147483647 w 814"/>
                <a:gd name="T105" fmla="*/ 2147483647 h 959"/>
                <a:gd name="T106" fmla="*/ 2147483647 w 814"/>
                <a:gd name="T107" fmla="*/ 2147483647 h 959"/>
                <a:gd name="T108" fmla="*/ 2147483647 w 814"/>
                <a:gd name="T109" fmla="*/ 2147483647 h 959"/>
                <a:gd name="T110" fmla="*/ 2147483647 w 814"/>
                <a:gd name="T111" fmla="*/ 2147483647 h 959"/>
                <a:gd name="T112" fmla="*/ 2147483647 w 814"/>
                <a:gd name="T113" fmla="*/ 2147483647 h 9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4"/>
                <a:gd name="T172" fmla="*/ 0 h 959"/>
                <a:gd name="T173" fmla="*/ 814 w 814"/>
                <a:gd name="T174" fmla="*/ 959 h 9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4" h="959">
                  <a:moveTo>
                    <a:pt x="720" y="0"/>
                  </a:moveTo>
                  <a:cubicBezTo>
                    <a:pt x="726" y="1"/>
                    <a:pt x="726" y="9"/>
                    <a:pt x="732" y="10"/>
                  </a:cubicBezTo>
                  <a:cubicBezTo>
                    <a:pt x="734" y="24"/>
                    <a:pt x="732" y="34"/>
                    <a:pt x="726" y="42"/>
                  </a:cubicBezTo>
                  <a:cubicBezTo>
                    <a:pt x="724" y="49"/>
                    <a:pt x="733" y="51"/>
                    <a:pt x="736" y="54"/>
                  </a:cubicBezTo>
                  <a:cubicBezTo>
                    <a:pt x="739" y="59"/>
                    <a:pt x="740" y="63"/>
                    <a:pt x="745" y="67"/>
                  </a:cubicBezTo>
                  <a:cubicBezTo>
                    <a:pt x="749" y="77"/>
                    <a:pt x="756" y="84"/>
                    <a:pt x="761" y="92"/>
                  </a:cubicBezTo>
                  <a:cubicBezTo>
                    <a:pt x="782" y="94"/>
                    <a:pt x="801" y="92"/>
                    <a:pt x="805" y="77"/>
                  </a:cubicBezTo>
                  <a:cubicBezTo>
                    <a:pt x="814" y="77"/>
                    <a:pt x="806" y="89"/>
                    <a:pt x="805" y="92"/>
                  </a:cubicBezTo>
                  <a:cubicBezTo>
                    <a:pt x="804" y="99"/>
                    <a:pt x="800" y="103"/>
                    <a:pt x="796" y="111"/>
                  </a:cubicBezTo>
                  <a:cubicBezTo>
                    <a:pt x="788" y="110"/>
                    <a:pt x="789" y="117"/>
                    <a:pt x="780" y="115"/>
                  </a:cubicBezTo>
                  <a:cubicBezTo>
                    <a:pt x="778" y="122"/>
                    <a:pt x="779" y="126"/>
                    <a:pt x="777" y="140"/>
                  </a:cubicBezTo>
                  <a:cubicBezTo>
                    <a:pt x="761" y="151"/>
                    <a:pt x="776" y="175"/>
                    <a:pt x="796" y="175"/>
                  </a:cubicBezTo>
                  <a:cubicBezTo>
                    <a:pt x="787" y="192"/>
                    <a:pt x="754" y="190"/>
                    <a:pt x="751" y="169"/>
                  </a:cubicBezTo>
                  <a:cubicBezTo>
                    <a:pt x="731" y="171"/>
                    <a:pt x="726" y="214"/>
                    <a:pt x="739" y="229"/>
                  </a:cubicBezTo>
                  <a:cubicBezTo>
                    <a:pt x="740" y="234"/>
                    <a:pt x="721" y="234"/>
                    <a:pt x="723" y="229"/>
                  </a:cubicBezTo>
                  <a:cubicBezTo>
                    <a:pt x="713" y="232"/>
                    <a:pt x="716" y="221"/>
                    <a:pt x="710" y="219"/>
                  </a:cubicBezTo>
                  <a:cubicBezTo>
                    <a:pt x="705" y="221"/>
                    <a:pt x="711" y="223"/>
                    <a:pt x="710" y="229"/>
                  </a:cubicBezTo>
                  <a:cubicBezTo>
                    <a:pt x="702" y="226"/>
                    <a:pt x="695" y="221"/>
                    <a:pt x="688" y="213"/>
                  </a:cubicBezTo>
                  <a:cubicBezTo>
                    <a:pt x="687" y="211"/>
                    <a:pt x="682" y="208"/>
                    <a:pt x="682" y="207"/>
                  </a:cubicBezTo>
                  <a:cubicBezTo>
                    <a:pt x="680" y="204"/>
                    <a:pt x="683" y="200"/>
                    <a:pt x="682" y="197"/>
                  </a:cubicBezTo>
                  <a:cubicBezTo>
                    <a:pt x="681" y="196"/>
                    <a:pt x="679" y="197"/>
                    <a:pt x="678" y="194"/>
                  </a:cubicBezTo>
                  <a:cubicBezTo>
                    <a:pt x="677" y="183"/>
                    <a:pt x="681" y="168"/>
                    <a:pt x="688" y="159"/>
                  </a:cubicBezTo>
                  <a:cubicBezTo>
                    <a:pt x="685" y="156"/>
                    <a:pt x="682" y="153"/>
                    <a:pt x="678" y="149"/>
                  </a:cubicBezTo>
                  <a:cubicBezTo>
                    <a:pt x="677" y="120"/>
                    <a:pt x="680" y="96"/>
                    <a:pt x="691" y="80"/>
                  </a:cubicBezTo>
                  <a:cubicBezTo>
                    <a:pt x="688" y="65"/>
                    <a:pt x="683" y="62"/>
                    <a:pt x="672" y="61"/>
                  </a:cubicBezTo>
                  <a:cubicBezTo>
                    <a:pt x="660" y="59"/>
                    <a:pt x="653" y="70"/>
                    <a:pt x="644" y="80"/>
                  </a:cubicBezTo>
                  <a:cubicBezTo>
                    <a:pt x="640" y="83"/>
                    <a:pt x="634" y="86"/>
                    <a:pt x="631" y="89"/>
                  </a:cubicBezTo>
                  <a:cubicBezTo>
                    <a:pt x="630" y="90"/>
                    <a:pt x="632" y="95"/>
                    <a:pt x="631" y="96"/>
                  </a:cubicBezTo>
                  <a:cubicBezTo>
                    <a:pt x="626" y="99"/>
                    <a:pt x="626" y="101"/>
                    <a:pt x="621" y="108"/>
                  </a:cubicBezTo>
                  <a:cubicBezTo>
                    <a:pt x="615" y="118"/>
                    <a:pt x="609" y="152"/>
                    <a:pt x="612" y="175"/>
                  </a:cubicBezTo>
                  <a:cubicBezTo>
                    <a:pt x="614" y="197"/>
                    <a:pt x="625" y="216"/>
                    <a:pt x="637" y="232"/>
                  </a:cubicBezTo>
                  <a:cubicBezTo>
                    <a:pt x="647" y="245"/>
                    <a:pt x="663" y="257"/>
                    <a:pt x="675" y="273"/>
                  </a:cubicBezTo>
                  <a:cubicBezTo>
                    <a:pt x="677" y="275"/>
                    <a:pt x="678" y="273"/>
                    <a:pt x="678" y="276"/>
                  </a:cubicBezTo>
                  <a:cubicBezTo>
                    <a:pt x="679" y="281"/>
                    <a:pt x="693" y="294"/>
                    <a:pt x="698" y="299"/>
                  </a:cubicBezTo>
                  <a:cubicBezTo>
                    <a:pt x="703" y="304"/>
                    <a:pt x="708" y="309"/>
                    <a:pt x="713" y="314"/>
                  </a:cubicBezTo>
                  <a:cubicBezTo>
                    <a:pt x="718" y="320"/>
                    <a:pt x="725" y="325"/>
                    <a:pt x="729" y="330"/>
                  </a:cubicBezTo>
                  <a:cubicBezTo>
                    <a:pt x="734" y="336"/>
                    <a:pt x="738" y="343"/>
                    <a:pt x="742" y="349"/>
                  </a:cubicBezTo>
                  <a:cubicBezTo>
                    <a:pt x="743" y="351"/>
                    <a:pt x="745" y="349"/>
                    <a:pt x="745" y="353"/>
                  </a:cubicBezTo>
                  <a:cubicBezTo>
                    <a:pt x="745" y="354"/>
                    <a:pt x="748" y="358"/>
                    <a:pt x="748" y="359"/>
                  </a:cubicBezTo>
                  <a:cubicBezTo>
                    <a:pt x="752" y="365"/>
                    <a:pt x="757" y="375"/>
                    <a:pt x="761" y="387"/>
                  </a:cubicBezTo>
                  <a:cubicBezTo>
                    <a:pt x="762" y="393"/>
                    <a:pt x="763" y="395"/>
                    <a:pt x="764" y="400"/>
                  </a:cubicBezTo>
                  <a:cubicBezTo>
                    <a:pt x="777" y="443"/>
                    <a:pt x="761" y="509"/>
                    <a:pt x="742" y="540"/>
                  </a:cubicBezTo>
                  <a:cubicBezTo>
                    <a:pt x="741" y="541"/>
                    <a:pt x="739" y="542"/>
                    <a:pt x="739" y="543"/>
                  </a:cubicBezTo>
                  <a:cubicBezTo>
                    <a:pt x="735" y="549"/>
                    <a:pt x="733" y="555"/>
                    <a:pt x="726" y="562"/>
                  </a:cubicBezTo>
                  <a:cubicBezTo>
                    <a:pt x="723" y="565"/>
                    <a:pt x="718" y="570"/>
                    <a:pt x="717" y="571"/>
                  </a:cubicBezTo>
                  <a:cubicBezTo>
                    <a:pt x="715" y="572"/>
                    <a:pt x="711" y="570"/>
                    <a:pt x="710" y="571"/>
                  </a:cubicBezTo>
                  <a:cubicBezTo>
                    <a:pt x="707" y="576"/>
                    <a:pt x="705" y="578"/>
                    <a:pt x="698" y="581"/>
                  </a:cubicBezTo>
                  <a:cubicBezTo>
                    <a:pt x="696" y="581"/>
                    <a:pt x="692" y="580"/>
                    <a:pt x="691" y="581"/>
                  </a:cubicBezTo>
                  <a:cubicBezTo>
                    <a:pt x="690" y="583"/>
                    <a:pt x="683" y="585"/>
                    <a:pt x="675" y="587"/>
                  </a:cubicBezTo>
                  <a:cubicBezTo>
                    <a:pt x="646" y="594"/>
                    <a:pt x="605" y="590"/>
                    <a:pt x="577" y="578"/>
                  </a:cubicBezTo>
                  <a:cubicBezTo>
                    <a:pt x="570" y="580"/>
                    <a:pt x="576" y="596"/>
                    <a:pt x="574" y="603"/>
                  </a:cubicBezTo>
                  <a:cubicBezTo>
                    <a:pt x="574" y="612"/>
                    <a:pt x="574" y="620"/>
                    <a:pt x="574" y="629"/>
                  </a:cubicBezTo>
                  <a:cubicBezTo>
                    <a:pt x="589" y="655"/>
                    <a:pt x="622" y="645"/>
                    <a:pt x="640" y="632"/>
                  </a:cubicBezTo>
                  <a:cubicBezTo>
                    <a:pt x="648" y="626"/>
                    <a:pt x="652" y="620"/>
                    <a:pt x="659" y="613"/>
                  </a:cubicBezTo>
                  <a:cubicBezTo>
                    <a:pt x="661" y="611"/>
                    <a:pt x="662" y="609"/>
                    <a:pt x="666" y="610"/>
                  </a:cubicBezTo>
                  <a:cubicBezTo>
                    <a:pt x="664" y="632"/>
                    <a:pt x="665" y="652"/>
                    <a:pt x="691" y="648"/>
                  </a:cubicBezTo>
                  <a:cubicBezTo>
                    <a:pt x="688" y="655"/>
                    <a:pt x="678" y="656"/>
                    <a:pt x="682" y="670"/>
                  </a:cubicBezTo>
                  <a:cubicBezTo>
                    <a:pt x="685" y="683"/>
                    <a:pt x="695" y="690"/>
                    <a:pt x="713" y="689"/>
                  </a:cubicBezTo>
                  <a:cubicBezTo>
                    <a:pt x="711" y="705"/>
                    <a:pt x="695" y="707"/>
                    <a:pt x="678" y="708"/>
                  </a:cubicBezTo>
                  <a:cubicBezTo>
                    <a:pt x="682" y="716"/>
                    <a:pt x="691" y="718"/>
                    <a:pt x="704" y="717"/>
                  </a:cubicBezTo>
                  <a:cubicBezTo>
                    <a:pt x="700" y="731"/>
                    <a:pt x="686" y="735"/>
                    <a:pt x="672" y="740"/>
                  </a:cubicBezTo>
                  <a:cubicBezTo>
                    <a:pt x="678" y="748"/>
                    <a:pt x="684" y="756"/>
                    <a:pt x="698" y="755"/>
                  </a:cubicBezTo>
                  <a:cubicBezTo>
                    <a:pt x="696" y="771"/>
                    <a:pt x="678" y="769"/>
                    <a:pt x="666" y="775"/>
                  </a:cubicBezTo>
                  <a:cubicBezTo>
                    <a:pt x="669" y="782"/>
                    <a:pt x="679" y="783"/>
                    <a:pt x="688" y="784"/>
                  </a:cubicBezTo>
                  <a:cubicBezTo>
                    <a:pt x="684" y="802"/>
                    <a:pt x="659" y="799"/>
                    <a:pt x="644" y="806"/>
                  </a:cubicBezTo>
                  <a:cubicBezTo>
                    <a:pt x="651" y="814"/>
                    <a:pt x="662" y="820"/>
                    <a:pt x="675" y="822"/>
                  </a:cubicBezTo>
                  <a:cubicBezTo>
                    <a:pt x="666" y="830"/>
                    <a:pt x="654" y="837"/>
                    <a:pt x="634" y="835"/>
                  </a:cubicBezTo>
                  <a:cubicBezTo>
                    <a:pt x="625" y="835"/>
                    <a:pt x="628" y="848"/>
                    <a:pt x="628" y="857"/>
                  </a:cubicBezTo>
                  <a:cubicBezTo>
                    <a:pt x="628" y="864"/>
                    <a:pt x="636" y="863"/>
                    <a:pt x="640" y="867"/>
                  </a:cubicBezTo>
                  <a:cubicBezTo>
                    <a:pt x="644" y="870"/>
                    <a:pt x="646" y="871"/>
                    <a:pt x="650" y="876"/>
                  </a:cubicBezTo>
                  <a:cubicBezTo>
                    <a:pt x="653" y="886"/>
                    <a:pt x="645" y="886"/>
                    <a:pt x="644" y="892"/>
                  </a:cubicBezTo>
                  <a:cubicBezTo>
                    <a:pt x="646" y="915"/>
                    <a:pt x="638" y="928"/>
                    <a:pt x="621" y="933"/>
                  </a:cubicBezTo>
                  <a:cubicBezTo>
                    <a:pt x="621" y="923"/>
                    <a:pt x="629" y="915"/>
                    <a:pt x="621" y="908"/>
                  </a:cubicBezTo>
                  <a:cubicBezTo>
                    <a:pt x="622" y="898"/>
                    <a:pt x="612" y="916"/>
                    <a:pt x="612" y="905"/>
                  </a:cubicBezTo>
                  <a:cubicBezTo>
                    <a:pt x="608" y="903"/>
                    <a:pt x="607" y="899"/>
                    <a:pt x="602" y="898"/>
                  </a:cubicBezTo>
                  <a:cubicBezTo>
                    <a:pt x="601" y="887"/>
                    <a:pt x="605" y="873"/>
                    <a:pt x="599" y="867"/>
                  </a:cubicBezTo>
                  <a:cubicBezTo>
                    <a:pt x="579" y="872"/>
                    <a:pt x="575" y="893"/>
                    <a:pt x="577" y="920"/>
                  </a:cubicBezTo>
                  <a:cubicBezTo>
                    <a:pt x="573" y="923"/>
                    <a:pt x="568" y="925"/>
                    <a:pt x="561" y="924"/>
                  </a:cubicBezTo>
                  <a:cubicBezTo>
                    <a:pt x="559" y="935"/>
                    <a:pt x="556" y="948"/>
                    <a:pt x="561" y="959"/>
                  </a:cubicBezTo>
                  <a:cubicBezTo>
                    <a:pt x="544" y="954"/>
                    <a:pt x="536" y="939"/>
                    <a:pt x="539" y="914"/>
                  </a:cubicBezTo>
                  <a:cubicBezTo>
                    <a:pt x="525" y="913"/>
                    <a:pt x="523" y="924"/>
                    <a:pt x="523" y="936"/>
                  </a:cubicBezTo>
                  <a:cubicBezTo>
                    <a:pt x="513" y="934"/>
                    <a:pt x="513" y="921"/>
                    <a:pt x="507" y="914"/>
                  </a:cubicBezTo>
                  <a:cubicBezTo>
                    <a:pt x="513" y="905"/>
                    <a:pt x="512" y="893"/>
                    <a:pt x="517" y="882"/>
                  </a:cubicBezTo>
                  <a:cubicBezTo>
                    <a:pt x="517" y="881"/>
                    <a:pt x="519" y="882"/>
                    <a:pt x="520" y="879"/>
                  </a:cubicBezTo>
                  <a:cubicBezTo>
                    <a:pt x="520" y="877"/>
                    <a:pt x="519" y="875"/>
                    <a:pt x="520" y="873"/>
                  </a:cubicBezTo>
                  <a:cubicBezTo>
                    <a:pt x="520" y="871"/>
                    <a:pt x="514" y="871"/>
                    <a:pt x="510" y="873"/>
                  </a:cubicBezTo>
                  <a:cubicBezTo>
                    <a:pt x="506" y="875"/>
                    <a:pt x="494" y="891"/>
                    <a:pt x="491" y="886"/>
                  </a:cubicBezTo>
                  <a:cubicBezTo>
                    <a:pt x="489" y="860"/>
                    <a:pt x="502" y="850"/>
                    <a:pt x="520" y="844"/>
                  </a:cubicBezTo>
                  <a:cubicBezTo>
                    <a:pt x="520" y="840"/>
                    <a:pt x="520" y="836"/>
                    <a:pt x="520" y="832"/>
                  </a:cubicBezTo>
                  <a:cubicBezTo>
                    <a:pt x="536" y="829"/>
                    <a:pt x="543" y="836"/>
                    <a:pt x="558" y="835"/>
                  </a:cubicBezTo>
                  <a:cubicBezTo>
                    <a:pt x="560" y="834"/>
                    <a:pt x="561" y="832"/>
                    <a:pt x="564" y="832"/>
                  </a:cubicBezTo>
                  <a:cubicBezTo>
                    <a:pt x="573" y="828"/>
                    <a:pt x="574" y="816"/>
                    <a:pt x="577" y="806"/>
                  </a:cubicBezTo>
                  <a:cubicBezTo>
                    <a:pt x="587" y="803"/>
                    <a:pt x="589" y="791"/>
                    <a:pt x="596" y="784"/>
                  </a:cubicBezTo>
                  <a:cubicBezTo>
                    <a:pt x="599" y="762"/>
                    <a:pt x="589" y="753"/>
                    <a:pt x="586" y="736"/>
                  </a:cubicBezTo>
                  <a:cubicBezTo>
                    <a:pt x="578" y="738"/>
                    <a:pt x="574" y="748"/>
                    <a:pt x="567" y="755"/>
                  </a:cubicBezTo>
                  <a:cubicBezTo>
                    <a:pt x="558" y="759"/>
                    <a:pt x="550" y="763"/>
                    <a:pt x="539" y="762"/>
                  </a:cubicBezTo>
                  <a:cubicBezTo>
                    <a:pt x="528" y="761"/>
                    <a:pt x="521" y="753"/>
                    <a:pt x="513" y="749"/>
                  </a:cubicBezTo>
                  <a:cubicBezTo>
                    <a:pt x="504" y="767"/>
                    <a:pt x="523" y="781"/>
                    <a:pt x="536" y="787"/>
                  </a:cubicBezTo>
                  <a:cubicBezTo>
                    <a:pt x="526" y="803"/>
                    <a:pt x="500" y="789"/>
                    <a:pt x="494" y="781"/>
                  </a:cubicBezTo>
                  <a:cubicBezTo>
                    <a:pt x="491" y="794"/>
                    <a:pt x="491" y="800"/>
                    <a:pt x="494" y="813"/>
                  </a:cubicBezTo>
                  <a:cubicBezTo>
                    <a:pt x="477" y="810"/>
                    <a:pt x="477" y="790"/>
                    <a:pt x="472" y="775"/>
                  </a:cubicBezTo>
                  <a:cubicBezTo>
                    <a:pt x="460" y="776"/>
                    <a:pt x="469" y="799"/>
                    <a:pt x="456" y="800"/>
                  </a:cubicBezTo>
                  <a:cubicBezTo>
                    <a:pt x="446" y="765"/>
                    <a:pt x="465" y="738"/>
                    <a:pt x="491" y="730"/>
                  </a:cubicBezTo>
                  <a:cubicBezTo>
                    <a:pt x="489" y="696"/>
                    <a:pt x="471" y="678"/>
                    <a:pt x="463" y="651"/>
                  </a:cubicBezTo>
                  <a:cubicBezTo>
                    <a:pt x="444" y="650"/>
                    <a:pt x="430" y="650"/>
                    <a:pt x="418" y="657"/>
                  </a:cubicBezTo>
                  <a:cubicBezTo>
                    <a:pt x="386" y="678"/>
                    <a:pt x="375" y="736"/>
                    <a:pt x="421" y="746"/>
                  </a:cubicBezTo>
                  <a:cubicBezTo>
                    <a:pt x="432" y="745"/>
                    <a:pt x="439" y="740"/>
                    <a:pt x="450" y="740"/>
                  </a:cubicBezTo>
                  <a:cubicBezTo>
                    <a:pt x="446" y="758"/>
                    <a:pt x="427" y="774"/>
                    <a:pt x="406" y="765"/>
                  </a:cubicBezTo>
                  <a:cubicBezTo>
                    <a:pt x="392" y="768"/>
                    <a:pt x="390" y="783"/>
                    <a:pt x="380" y="790"/>
                  </a:cubicBezTo>
                  <a:cubicBezTo>
                    <a:pt x="374" y="784"/>
                    <a:pt x="370" y="775"/>
                    <a:pt x="368" y="765"/>
                  </a:cubicBezTo>
                  <a:cubicBezTo>
                    <a:pt x="358" y="772"/>
                    <a:pt x="354" y="785"/>
                    <a:pt x="352" y="800"/>
                  </a:cubicBezTo>
                  <a:cubicBezTo>
                    <a:pt x="334" y="796"/>
                    <a:pt x="334" y="773"/>
                    <a:pt x="320" y="765"/>
                  </a:cubicBezTo>
                  <a:cubicBezTo>
                    <a:pt x="314" y="769"/>
                    <a:pt x="313" y="779"/>
                    <a:pt x="310" y="787"/>
                  </a:cubicBezTo>
                  <a:cubicBezTo>
                    <a:pt x="294" y="782"/>
                    <a:pt x="287" y="766"/>
                    <a:pt x="279" y="752"/>
                  </a:cubicBezTo>
                  <a:cubicBezTo>
                    <a:pt x="270" y="755"/>
                    <a:pt x="268" y="765"/>
                    <a:pt x="266" y="775"/>
                  </a:cubicBezTo>
                  <a:cubicBezTo>
                    <a:pt x="247" y="769"/>
                    <a:pt x="252" y="740"/>
                    <a:pt x="234" y="733"/>
                  </a:cubicBezTo>
                  <a:cubicBezTo>
                    <a:pt x="223" y="741"/>
                    <a:pt x="224" y="761"/>
                    <a:pt x="215" y="771"/>
                  </a:cubicBezTo>
                  <a:cubicBezTo>
                    <a:pt x="211" y="775"/>
                    <a:pt x="207" y="775"/>
                    <a:pt x="203" y="771"/>
                  </a:cubicBezTo>
                  <a:cubicBezTo>
                    <a:pt x="201" y="776"/>
                    <a:pt x="198" y="779"/>
                    <a:pt x="193" y="781"/>
                  </a:cubicBezTo>
                  <a:cubicBezTo>
                    <a:pt x="194" y="791"/>
                    <a:pt x="187" y="794"/>
                    <a:pt x="190" y="806"/>
                  </a:cubicBezTo>
                  <a:cubicBezTo>
                    <a:pt x="177" y="800"/>
                    <a:pt x="168" y="774"/>
                    <a:pt x="180" y="762"/>
                  </a:cubicBezTo>
                  <a:cubicBezTo>
                    <a:pt x="184" y="752"/>
                    <a:pt x="170" y="759"/>
                    <a:pt x="174" y="749"/>
                  </a:cubicBezTo>
                  <a:cubicBezTo>
                    <a:pt x="180" y="746"/>
                    <a:pt x="183" y="740"/>
                    <a:pt x="190" y="736"/>
                  </a:cubicBezTo>
                  <a:cubicBezTo>
                    <a:pt x="196" y="733"/>
                    <a:pt x="208" y="737"/>
                    <a:pt x="209" y="727"/>
                  </a:cubicBezTo>
                  <a:cubicBezTo>
                    <a:pt x="205" y="719"/>
                    <a:pt x="192" y="727"/>
                    <a:pt x="187" y="727"/>
                  </a:cubicBezTo>
                  <a:cubicBezTo>
                    <a:pt x="178" y="727"/>
                    <a:pt x="167" y="734"/>
                    <a:pt x="158" y="736"/>
                  </a:cubicBezTo>
                  <a:cubicBezTo>
                    <a:pt x="146" y="740"/>
                    <a:pt x="152" y="726"/>
                    <a:pt x="145" y="724"/>
                  </a:cubicBezTo>
                  <a:cubicBezTo>
                    <a:pt x="132" y="724"/>
                    <a:pt x="128" y="734"/>
                    <a:pt x="117" y="736"/>
                  </a:cubicBezTo>
                  <a:cubicBezTo>
                    <a:pt x="115" y="726"/>
                    <a:pt x="119" y="722"/>
                    <a:pt x="120" y="714"/>
                  </a:cubicBezTo>
                  <a:cubicBezTo>
                    <a:pt x="127" y="714"/>
                    <a:pt x="127" y="705"/>
                    <a:pt x="133" y="702"/>
                  </a:cubicBezTo>
                  <a:cubicBezTo>
                    <a:pt x="137" y="698"/>
                    <a:pt x="150" y="702"/>
                    <a:pt x="149" y="692"/>
                  </a:cubicBezTo>
                  <a:cubicBezTo>
                    <a:pt x="144" y="684"/>
                    <a:pt x="135" y="697"/>
                    <a:pt x="126" y="695"/>
                  </a:cubicBezTo>
                  <a:cubicBezTo>
                    <a:pt x="126" y="683"/>
                    <a:pt x="131" y="677"/>
                    <a:pt x="139" y="673"/>
                  </a:cubicBezTo>
                  <a:cubicBezTo>
                    <a:pt x="141" y="664"/>
                    <a:pt x="157" y="668"/>
                    <a:pt x="158" y="657"/>
                  </a:cubicBezTo>
                  <a:cubicBezTo>
                    <a:pt x="157" y="650"/>
                    <a:pt x="142" y="656"/>
                    <a:pt x="136" y="654"/>
                  </a:cubicBezTo>
                  <a:cubicBezTo>
                    <a:pt x="146" y="633"/>
                    <a:pt x="176" y="640"/>
                    <a:pt x="203" y="641"/>
                  </a:cubicBezTo>
                  <a:cubicBezTo>
                    <a:pt x="202" y="653"/>
                    <a:pt x="208" y="657"/>
                    <a:pt x="209" y="667"/>
                  </a:cubicBezTo>
                  <a:cubicBezTo>
                    <a:pt x="212" y="674"/>
                    <a:pt x="220" y="680"/>
                    <a:pt x="228" y="686"/>
                  </a:cubicBezTo>
                  <a:cubicBezTo>
                    <a:pt x="233" y="689"/>
                    <a:pt x="232" y="690"/>
                    <a:pt x="241" y="692"/>
                  </a:cubicBezTo>
                  <a:cubicBezTo>
                    <a:pt x="243" y="693"/>
                    <a:pt x="243" y="695"/>
                    <a:pt x="244" y="695"/>
                  </a:cubicBezTo>
                  <a:cubicBezTo>
                    <a:pt x="261" y="700"/>
                    <a:pt x="289" y="694"/>
                    <a:pt x="310" y="695"/>
                  </a:cubicBezTo>
                  <a:cubicBezTo>
                    <a:pt x="319" y="696"/>
                    <a:pt x="327" y="700"/>
                    <a:pt x="336" y="698"/>
                  </a:cubicBezTo>
                  <a:cubicBezTo>
                    <a:pt x="337" y="671"/>
                    <a:pt x="319" y="662"/>
                    <a:pt x="320" y="635"/>
                  </a:cubicBezTo>
                  <a:cubicBezTo>
                    <a:pt x="308" y="634"/>
                    <a:pt x="299" y="635"/>
                    <a:pt x="291" y="638"/>
                  </a:cubicBezTo>
                  <a:cubicBezTo>
                    <a:pt x="277" y="639"/>
                    <a:pt x="294" y="630"/>
                    <a:pt x="291" y="622"/>
                  </a:cubicBezTo>
                  <a:cubicBezTo>
                    <a:pt x="280" y="625"/>
                    <a:pt x="275" y="635"/>
                    <a:pt x="263" y="638"/>
                  </a:cubicBezTo>
                  <a:cubicBezTo>
                    <a:pt x="247" y="641"/>
                    <a:pt x="245" y="631"/>
                    <a:pt x="231" y="632"/>
                  </a:cubicBezTo>
                  <a:cubicBezTo>
                    <a:pt x="233" y="621"/>
                    <a:pt x="243" y="628"/>
                    <a:pt x="250" y="625"/>
                  </a:cubicBezTo>
                  <a:cubicBezTo>
                    <a:pt x="261" y="621"/>
                    <a:pt x="269" y="612"/>
                    <a:pt x="276" y="603"/>
                  </a:cubicBezTo>
                  <a:cubicBezTo>
                    <a:pt x="270" y="598"/>
                    <a:pt x="259" y="599"/>
                    <a:pt x="250" y="597"/>
                  </a:cubicBezTo>
                  <a:cubicBezTo>
                    <a:pt x="250" y="590"/>
                    <a:pt x="242" y="592"/>
                    <a:pt x="237" y="587"/>
                  </a:cubicBezTo>
                  <a:cubicBezTo>
                    <a:pt x="233" y="582"/>
                    <a:pt x="230" y="573"/>
                    <a:pt x="228" y="565"/>
                  </a:cubicBezTo>
                  <a:cubicBezTo>
                    <a:pt x="225" y="558"/>
                    <a:pt x="221" y="552"/>
                    <a:pt x="225" y="546"/>
                  </a:cubicBezTo>
                  <a:cubicBezTo>
                    <a:pt x="237" y="558"/>
                    <a:pt x="247" y="572"/>
                    <a:pt x="269" y="575"/>
                  </a:cubicBezTo>
                  <a:cubicBezTo>
                    <a:pt x="276" y="571"/>
                    <a:pt x="265" y="558"/>
                    <a:pt x="269" y="546"/>
                  </a:cubicBezTo>
                  <a:cubicBezTo>
                    <a:pt x="279" y="537"/>
                    <a:pt x="283" y="524"/>
                    <a:pt x="298" y="521"/>
                  </a:cubicBezTo>
                  <a:cubicBezTo>
                    <a:pt x="298" y="535"/>
                    <a:pt x="288" y="538"/>
                    <a:pt x="291" y="556"/>
                  </a:cubicBezTo>
                  <a:cubicBezTo>
                    <a:pt x="294" y="564"/>
                    <a:pt x="303" y="565"/>
                    <a:pt x="310" y="568"/>
                  </a:cubicBezTo>
                  <a:cubicBezTo>
                    <a:pt x="322" y="573"/>
                    <a:pt x="335" y="566"/>
                    <a:pt x="349" y="556"/>
                  </a:cubicBezTo>
                  <a:cubicBezTo>
                    <a:pt x="350" y="554"/>
                    <a:pt x="353" y="550"/>
                    <a:pt x="355" y="549"/>
                  </a:cubicBezTo>
                  <a:cubicBezTo>
                    <a:pt x="369" y="541"/>
                    <a:pt x="381" y="533"/>
                    <a:pt x="396" y="533"/>
                  </a:cubicBezTo>
                  <a:cubicBezTo>
                    <a:pt x="402" y="534"/>
                    <a:pt x="410" y="539"/>
                    <a:pt x="415" y="540"/>
                  </a:cubicBezTo>
                  <a:cubicBezTo>
                    <a:pt x="419" y="540"/>
                    <a:pt x="419" y="545"/>
                    <a:pt x="421" y="546"/>
                  </a:cubicBezTo>
                  <a:cubicBezTo>
                    <a:pt x="425" y="548"/>
                    <a:pt x="431" y="544"/>
                    <a:pt x="431" y="549"/>
                  </a:cubicBezTo>
                  <a:cubicBezTo>
                    <a:pt x="445" y="549"/>
                    <a:pt x="458" y="549"/>
                    <a:pt x="472" y="549"/>
                  </a:cubicBezTo>
                  <a:cubicBezTo>
                    <a:pt x="473" y="535"/>
                    <a:pt x="464" y="530"/>
                    <a:pt x="463" y="518"/>
                  </a:cubicBezTo>
                  <a:cubicBezTo>
                    <a:pt x="455" y="514"/>
                    <a:pt x="442" y="516"/>
                    <a:pt x="428" y="514"/>
                  </a:cubicBezTo>
                  <a:cubicBezTo>
                    <a:pt x="421" y="514"/>
                    <a:pt x="407" y="511"/>
                    <a:pt x="402" y="508"/>
                  </a:cubicBezTo>
                  <a:cubicBezTo>
                    <a:pt x="401" y="507"/>
                    <a:pt x="400" y="502"/>
                    <a:pt x="399" y="502"/>
                  </a:cubicBezTo>
                  <a:cubicBezTo>
                    <a:pt x="398" y="501"/>
                    <a:pt x="394" y="503"/>
                    <a:pt x="393" y="502"/>
                  </a:cubicBezTo>
                  <a:cubicBezTo>
                    <a:pt x="387" y="497"/>
                    <a:pt x="382" y="489"/>
                    <a:pt x="377" y="483"/>
                  </a:cubicBezTo>
                  <a:cubicBezTo>
                    <a:pt x="371" y="476"/>
                    <a:pt x="364" y="471"/>
                    <a:pt x="361" y="464"/>
                  </a:cubicBezTo>
                  <a:cubicBezTo>
                    <a:pt x="350" y="472"/>
                    <a:pt x="341" y="481"/>
                    <a:pt x="333" y="492"/>
                  </a:cubicBezTo>
                  <a:cubicBezTo>
                    <a:pt x="325" y="486"/>
                    <a:pt x="337" y="478"/>
                    <a:pt x="329" y="470"/>
                  </a:cubicBezTo>
                  <a:cubicBezTo>
                    <a:pt x="320" y="468"/>
                    <a:pt x="319" y="477"/>
                    <a:pt x="320" y="486"/>
                  </a:cubicBezTo>
                  <a:cubicBezTo>
                    <a:pt x="307" y="486"/>
                    <a:pt x="300" y="480"/>
                    <a:pt x="291" y="476"/>
                  </a:cubicBezTo>
                  <a:cubicBezTo>
                    <a:pt x="283" y="480"/>
                    <a:pt x="301" y="483"/>
                    <a:pt x="298" y="492"/>
                  </a:cubicBezTo>
                  <a:cubicBezTo>
                    <a:pt x="285" y="490"/>
                    <a:pt x="274" y="487"/>
                    <a:pt x="266" y="479"/>
                  </a:cubicBezTo>
                  <a:cubicBezTo>
                    <a:pt x="261" y="479"/>
                    <a:pt x="261" y="499"/>
                    <a:pt x="266" y="498"/>
                  </a:cubicBezTo>
                  <a:cubicBezTo>
                    <a:pt x="259" y="508"/>
                    <a:pt x="253" y="491"/>
                    <a:pt x="244" y="492"/>
                  </a:cubicBezTo>
                  <a:cubicBezTo>
                    <a:pt x="238" y="504"/>
                    <a:pt x="259" y="507"/>
                    <a:pt x="250" y="511"/>
                  </a:cubicBezTo>
                  <a:cubicBezTo>
                    <a:pt x="232" y="512"/>
                    <a:pt x="230" y="498"/>
                    <a:pt x="218" y="492"/>
                  </a:cubicBezTo>
                  <a:cubicBezTo>
                    <a:pt x="211" y="493"/>
                    <a:pt x="217" y="506"/>
                    <a:pt x="215" y="511"/>
                  </a:cubicBezTo>
                  <a:cubicBezTo>
                    <a:pt x="207" y="510"/>
                    <a:pt x="204" y="503"/>
                    <a:pt x="199" y="498"/>
                  </a:cubicBezTo>
                  <a:cubicBezTo>
                    <a:pt x="192" y="500"/>
                    <a:pt x="199" y="515"/>
                    <a:pt x="193" y="518"/>
                  </a:cubicBezTo>
                  <a:cubicBezTo>
                    <a:pt x="187" y="517"/>
                    <a:pt x="186" y="512"/>
                    <a:pt x="187" y="505"/>
                  </a:cubicBezTo>
                  <a:cubicBezTo>
                    <a:pt x="180" y="509"/>
                    <a:pt x="180" y="519"/>
                    <a:pt x="177" y="527"/>
                  </a:cubicBezTo>
                  <a:cubicBezTo>
                    <a:pt x="173" y="526"/>
                    <a:pt x="171" y="523"/>
                    <a:pt x="171" y="518"/>
                  </a:cubicBezTo>
                  <a:cubicBezTo>
                    <a:pt x="165" y="516"/>
                    <a:pt x="167" y="525"/>
                    <a:pt x="164" y="527"/>
                  </a:cubicBezTo>
                  <a:cubicBezTo>
                    <a:pt x="164" y="527"/>
                    <a:pt x="162" y="527"/>
                    <a:pt x="161" y="527"/>
                  </a:cubicBezTo>
                  <a:cubicBezTo>
                    <a:pt x="161" y="528"/>
                    <a:pt x="162" y="533"/>
                    <a:pt x="161" y="533"/>
                  </a:cubicBezTo>
                  <a:cubicBezTo>
                    <a:pt x="155" y="538"/>
                    <a:pt x="148" y="546"/>
                    <a:pt x="142" y="556"/>
                  </a:cubicBezTo>
                  <a:cubicBezTo>
                    <a:pt x="128" y="542"/>
                    <a:pt x="144" y="519"/>
                    <a:pt x="136" y="502"/>
                  </a:cubicBezTo>
                  <a:cubicBezTo>
                    <a:pt x="108" y="503"/>
                    <a:pt x="116" y="541"/>
                    <a:pt x="111" y="565"/>
                  </a:cubicBezTo>
                  <a:cubicBezTo>
                    <a:pt x="104" y="572"/>
                    <a:pt x="100" y="562"/>
                    <a:pt x="95" y="568"/>
                  </a:cubicBezTo>
                  <a:cubicBezTo>
                    <a:pt x="91" y="577"/>
                    <a:pt x="91" y="588"/>
                    <a:pt x="91" y="600"/>
                  </a:cubicBezTo>
                  <a:cubicBezTo>
                    <a:pt x="70" y="596"/>
                    <a:pt x="72" y="569"/>
                    <a:pt x="72" y="543"/>
                  </a:cubicBezTo>
                  <a:cubicBezTo>
                    <a:pt x="77" y="538"/>
                    <a:pt x="81" y="533"/>
                    <a:pt x="85" y="527"/>
                  </a:cubicBezTo>
                  <a:cubicBezTo>
                    <a:pt x="88" y="523"/>
                    <a:pt x="96" y="520"/>
                    <a:pt x="95" y="511"/>
                  </a:cubicBezTo>
                  <a:cubicBezTo>
                    <a:pt x="84" y="501"/>
                    <a:pt x="76" y="516"/>
                    <a:pt x="69" y="521"/>
                  </a:cubicBezTo>
                  <a:cubicBezTo>
                    <a:pt x="62" y="527"/>
                    <a:pt x="54" y="533"/>
                    <a:pt x="50" y="540"/>
                  </a:cubicBezTo>
                  <a:cubicBezTo>
                    <a:pt x="46" y="540"/>
                    <a:pt x="42" y="540"/>
                    <a:pt x="38" y="540"/>
                  </a:cubicBezTo>
                  <a:cubicBezTo>
                    <a:pt x="27" y="544"/>
                    <a:pt x="23" y="555"/>
                    <a:pt x="19" y="565"/>
                  </a:cubicBezTo>
                  <a:cubicBezTo>
                    <a:pt x="0" y="549"/>
                    <a:pt x="19" y="531"/>
                    <a:pt x="19" y="508"/>
                  </a:cubicBezTo>
                  <a:cubicBezTo>
                    <a:pt x="29" y="497"/>
                    <a:pt x="52" y="499"/>
                    <a:pt x="63" y="489"/>
                  </a:cubicBezTo>
                  <a:cubicBezTo>
                    <a:pt x="63" y="482"/>
                    <a:pt x="49" y="488"/>
                    <a:pt x="44" y="486"/>
                  </a:cubicBezTo>
                  <a:cubicBezTo>
                    <a:pt x="41" y="483"/>
                    <a:pt x="42" y="477"/>
                    <a:pt x="38" y="476"/>
                  </a:cubicBezTo>
                  <a:cubicBezTo>
                    <a:pt x="27" y="476"/>
                    <a:pt x="15" y="475"/>
                    <a:pt x="12" y="483"/>
                  </a:cubicBezTo>
                  <a:cubicBezTo>
                    <a:pt x="5" y="483"/>
                    <a:pt x="10" y="473"/>
                    <a:pt x="12" y="470"/>
                  </a:cubicBezTo>
                  <a:cubicBezTo>
                    <a:pt x="16" y="464"/>
                    <a:pt x="26" y="449"/>
                    <a:pt x="41" y="451"/>
                  </a:cubicBezTo>
                  <a:cubicBezTo>
                    <a:pt x="44" y="448"/>
                    <a:pt x="47" y="445"/>
                    <a:pt x="50" y="441"/>
                  </a:cubicBezTo>
                  <a:cubicBezTo>
                    <a:pt x="63" y="446"/>
                    <a:pt x="68" y="449"/>
                    <a:pt x="79" y="457"/>
                  </a:cubicBezTo>
                  <a:cubicBezTo>
                    <a:pt x="81" y="459"/>
                    <a:pt x="83" y="463"/>
                    <a:pt x="85" y="464"/>
                  </a:cubicBezTo>
                  <a:cubicBezTo>
                    <a:pt x="88" y="465"/>
                    <a:pt x="92" y="462"/>
                    <a:pt x="95" y="464"/>
                  </a:cubicBezTo>
                  <a:cubicBezTo>
                    <a:pt x="96" y="464"/>
                    <a:pt x="95" y="466"/>
                    <a:pt x="98" y="467"/>
                  </a:cubicBezTo>
                  <a:cubicBezTo>
                    <a:pt x="103" y="467"/>
                    <a:pt x="103" y="464"/>
                    <a:pt x="107" y="464"/>
                  </a:cubicBezTo>
                  <a:cubicBezTo>
                    <a:pt x="115" y="462"/>
                    <a:pt x="119" y="463"/>
                    <a:pt x="126" y="460"/>
                  </a:cubicBezTo>
                  <a:cubicBezTo>
                    <a:pt x="137" y="457"/>
                    <a:pt x="149" y="447"/>
                    <a:pt x="161" y="438"/>
                  </a:cubicBezTo>
                  <a:cubicBezTo>
                    <a:pt x="172" y="431"/>
                    <a:pt x="183" y="423"/>
                    <a:pt x="193" y="416"/>
                  </a:cubicBezTo>
                  <a:cubicBezTo>
                    <a:pt x="195" y="415"/>
                    <a:pt x="193" y="413"/>
                    <a:pt x="196" y="413"/>
                  </a:cubicBezTo>
                  <a:cubicBezTo>
                    <a:pt x="197" y="413"/>
                    <a:pt x="201" y="410"/>
                    <a:pt x="203" y="410"/>
                  </a:cubicBezTo>
                  <a:cubicBezTo>
                    <a:pt x="205" y="408"/>
                    <a:pt x="207" y="405"/>
                    <a:pt x="209" y="403"/>
                  </a:cubicBezTo>
                  <a:cubicBezTo>
                    <a:pt x="211" y="402"/>
                    <a:pt x="213" y="402"/>
                    <a:pt x="215" y="400"/>
                  </a:cubicBezTo>
                  <a:cubicBezTo>
                    <a:pt x="217" y="399"/>
                    <a:pt x="218" y="397"/>
                    <a:pt x="218" y="397"/>
                  </a:cubicBezTo>
                  <a:cubicBezTo>
                    <a:pt x="221" y="396"/>
                    <a:pt x="225" y="396"/>
                    <a:pt x="228" y="394"/>
                  </a:cubicBezTo>
                  <a:cubicBezTo>
                    <a:pt x="229" y="393"/>
                    <a:pt x="230" y="388"/>
                    <a:pt x="231" y="387"/>
                  </a:cubicBezTo>
                  <a:cubicBezTo>
                    <a:pt x="235" y="385"/>
                    <a:pt x="238" y="385"/>
                    <a:pt x="244" y="381"/>
                  </a:cubicBezTo>
                  <a:cubicBezTo>
                    <a:pt x="249" y="377"/>
                    <a:pt x="253" y="371"/>
                    <a:pt x="260" y="372"/>
                  </a:cubicBezTo>
                  <a:cubicBezTo>
                    <a:pt x="250" y="356"/>
                    <a:pt x="238" y="343"/>
                    <a:pt x="234" y="321"/>
                  </a:cubicBezTo>
                  <a:cubicBezTo>
                    <a:pt x="228" y="325"/>
                    <a:pt x="227" y="335"/>
                    <a:pt x="225" y="343"/>
                  </a:cubicBezTo>
                  <a:cubicBezTo>
                    <a:pt x="215" y="338"/>
                    <a:pt x="217" y="311"/>
                    <a:pt x="222" y="302"/>
                  </a:cubicBezTo>
                  <a:cubicBezTo>
                    <a:pt x="212" y="301"/>
                    <a:pt x="211" y="310"/>
                    <a:pt x="209" y="318"/>
                  </a:cubicBezTo>
                  <a:cubicBezTo>
                    <a:pt x="204" y="313"/>
                    <a:pt x="205" y="301"/>
                    <a:pt x="206" y="292"/>
                  </a:cubicBezTo>
                  <a:cubicBezTo>
                    <a:pt x="207" y="284"/>
                    <a:pt x="210" y="275"/>
                    <a:pt x="212" y="270"/>
                  </a:cubicBezTo>
                  <a:cubicBezTo>
                    <a:pt x="200" y="270"/>
                    <a:pt x="202" y="283"/>
                    <a:pt x="196" y="289"/>
                  </a:cubicBezTo>
                  <a:cubicBezTo>
                    <a:pt x="189" y="282"/>
                    <a:pt x="193" y="255"/>
                    <a:pt x="196" y="245"/>
                  </a:cubicBezTo>
                  <a:cubicBezTo>
                    <a:pt x="191" y="243"/>
                    <a:pt x="190" y="247"/>
                    <a:pt x="190" y="251"/>
                  </a:cubicBezTo>
                  <a:cubicBezTo>
                    <a:pt x="175" y="244"/>
                    <a:pt x="189" y="221"/>
                    <a:pt x="187" y="207"/>
                  </a:cubicBezTo>
                  <a:cubicBezTo>
                    <a:pt x="177" y="203"/>
                    <a:pt x="181" y="214"/>
                    <a:pt x="180" y="219"/>
                  </a:cubicBezTo>
                  <a:cubicBezTo>
                    <a:pt x="173" y="212"/>
                    <a:pt x="172" y="203"/>
                    <a:pt x="168" y="191"/>
                  </a:cubicBezTo>
                  <a:cubicBezTo>
                    <a:pt x="166" y="186"/>
                    <a:pt x="166" y="177"/>
                    <a:pt x="164" y="172"/>
                  </a:cubicBezTo>
                  <a:cubicBezTo>
                    <a:pt x="164" y="170"/>
                    <a:pt x="161" y="172"/>
                    <a:pt x="161" y="169"/>
                  </a:cubicBezTo>
                  <a:cubicBezTo>
                    <a:pt x="161" y="159"/>
                    <a:pt x="150" y="155"/>
                    <a:pt x="139" y="149"/>
                  </a:cubicBezTo>
                  <a:cubicBezTo>
                    <a:pt x="126" y="151"/>
                    <a:pt x="124" y="164"/>
                    <a:pt x="114" y="169"/>
                  </a:cubicBezTo>
                  <a:cubicBezTo>
                    <a:pt x="102" y="163"/>
                    <a:pt x="87" y="168"/>
                    <a:pt x="79" y="162"/>
                  </a:cubicBezTo>
                  <a:cubicBezTo>
                    <a:pt x="77" y="161"/>
                    <a:pt x="76" y="160"/>
                    <a:pt x="76" y="159"/>
                  </a:cubicBezTo>
                  <a:cubicBezTo>
                    <a:pt x="74" y="158"/>
                    <a:pt x="67" y="157"/>
                    <a:pt x="66" y="156"/>
                  </a:cubicBezTo>
                  <a:cubicBezTo>
                    <a:pt x="64" y="154"/>
                    <a:pt x="64" y="148"/>
                    <a:pt x="63" y="146"/>
                  </a:cubicBezTo>
                  <a:cubicBezTo>
                    <a:pt x="62" y="145"/>
                    <a:pt x="59" y="143"/>
                    <a:pt x="60" y="140"/>
                  </a:cubicBezTo>
                  <a:cubicBezTo>
                    <a:pt x="71" y="141"/>
                    <a:pt x="78" y="145"/>
                    <a:pt x="91" y="143"/>
                  </a:cubicBezTo>
                  <a:cubicBezTo>
                    <a:pt x="96" y="141"/>
                    <a:pt x="97" y="136"/>
                    <a:pt x="98" y="130"/>
                  </a:cubicBezTo>
                  <a:cubicBezTo>
                    <a:pt x="110" y="127"/>
                    <a:pt x="121" y="124"/>
                    <a:pt x="130" y="118"/>
                  </a:cubicBezTo>
                  <a:cubicBezTo>
                    <a:pt x="123" y="106"/>
                    <a:pt x="114" y="98"/>
                    <a:pt x="98" y="105"/>
                  </a:cubicBezTo>
                  <a:cubicBezTo>
                    <a:pt x="89" y="106"/>
                    <a:pt x="90" y="98"/>
                    <a:pt x="88" y="92"/>
                  </a:cubicBezTo>
                  <a:cubicBezTo>
                    <a:pt x="75" y="93"/>
                    <a:pt x="58" y="89"/>
                    <a:pt x="53" y="99"/>
                  </a:cubicBezTo>
                  <a:cubicBezTo>
                    <a:pt x="46" y="92"/>
                    <a:pt x="60" y="80"/>
                    <a:pt x="63" y="73"/>
                  </a:cubicBezTo>
                  <a:cubicBezTo>
                    <a:pt x="66" y="71"/>
                    <a:pt x="74" y="73"/>
                    <a:pt x="76" y="70"/>
                  </a:cubicBezTo>
                  <a:cubicBezTo>
                    <a:pt x="79" y="66"/>
                    <a:pt x="82" y="69"/>
                    <a:pt x="88" y="67"/>
                  </a:cubicBezTo>
                  <a:cubicBezTo>
                    <a:pt x="93" y="65"/>
                    <a:pt x="97" y="58"/>
                    <a:pt x="104" y="61"/>
                  </a:cubicBezTo>
                  <a:cubicBezTo>
                    <a:pt x="102" y="50"/>
                    <a:pt x="91" y="48"/>
                    <a:pt x="79" y="48"/>
                  </a:cubicBezTo>
                  <a:cubicBezTo>
                    <a:pt x="92" y="22"/>
                    <a:pt x="131" y="35"/>
                    <a:pt x="145" y="51"/>
                  </a:cubicBezTo>
                  <a:cubicBezTo>
                    <a:pt x="152" y="45"/>
                    <a:pt x="147" y="33"/>
                    <a:pt x="145" y="26"/>
                  </a:cubicBezTo>
                  <a:cubicBezTo>
                    <a:pt x="142" y="24"/>
                    <a:pt x="129" y="15"/>
                    <a:pt x="136" y="13"/>
                  </a:cubicBezTo>
                  <a:cubicBezTo>
                    <a:pt x="166" y="14"/>
                    <a:pt x="174" y="37"/>
                    <a:pt x="183" y="57"/>
                  </a:cubicBezTo>
                  <a:cubicBezTo>
                    <a:pt x="181" y="76"/>
                    <a:pt x="172" y="97"/>
                    <a:pt x="187" y="111"/>
                  </a:cubicBezTo>
                  <a:cubicBezTo>
                    <a:pt x="188" y="112"/>
                    <a:pt x="192" y="110"/>
                    <a:pt x="193" y="111"/>
                  </a:cubicBezTo>
                  <a:cubicBezTo>
                    <a:pt x="194" y="112"/>
                    <a:pt x="195" y="117"/>
                    <a:pt x="196" y="118"/>
                  </a:cubicBezTo>
                  <a:cubicBezTo>
                    <a:pt x="198" y="119"/>
                    <a:pt x="204" y="119"/>
                    <a:pt x="206" y="121"/>
                  </a:cubicBezTo>
                  <a:cubicBezTo>
                    <a:pt x="212" y="126"/>
                    <a:pt x="218" y="136"/>
                    <a:pt x="225" y="143"/>
                  </a:cubicBezTo>
                  <a:cubicBezTo>
                    <a:pt x="233" y="151"/>
                    <a:pt x="243" y="157"/>
                    <a:pt x="247" y="162"/>
                  </a:cubicBezTo>
                  <a:cubicBezTo>
                    <a:pt x="248" y="163"/>
                    <a:pt x="246" y="168"/>
                    <a:pt x="247" y="169"/>
                  </a:cubicBezTo>
                  <a:cubicBezTo>
                    <a:pt x="252" y="173"/>
                    <a:pt x="256" y="179"/>
                    <a:pt x="260" y="188"/>
                  </a:cubicBezTo>
                  <a:cubicBezTo>
                    <a:pt x="264" y="197"/>
                    <a:pt x="265" y="205"/>
                    <a:pt x="269" y="213"/>
                  </a:cubicBezTo>
                  <a:cubicBezTo>
                    <a:pt x="270" y="215"/>
                    <a:pt x="272" y="213"/>
                    <a:pt x="272" y="216"/>
                  </a:cubicBezTo>
                  <a:cubicBezTo>
                    <a:pt x="273" y="221"/>
                    <a:pt x="278" y="223"/>
                    <a:pt x="279" y="229"/>
                  </a:cubicBezTo>
                  <a:cubicBezTo>
                    <a:pt x="279" y="233"/>
                    <a:pt x="283" y="233"/>
                    <a:pt x="285" y="235"/>
                  </a:cubicBezTo>
                  <a:cubicBezTo>
                    <a:pt x="286" y="236"/>
                    <a:pt x="284" y="241"/>
                    <a:pt x="285" y="241"/>
                  </a:cubicBezTo>
                  <a:cubicBezTo>
                    <a:pt x="288" y="244"/>
                    <a:pt x="289" y="245"/>
                    <a:pt x="291" y="248"/>
                  </a:cubicBezTo>
                  <a:cubicBezTo>
                    <a:pt x="292" y="249"/>
                    <a:pt x="297" y="250"/>
                    <a:pt x="298" y="251"/>
                  </a:cubicBezTo>
                  <a:cubicBezTo>
                    <a:pt x="298" y="252"/>
                    <a:pt x="297" y="256"/>
                    <a:pt x="298" y="257"/>
                  </a:cubicBezTo>
                  <a:cubicBezTo>
                    <a:pt x="300" y="260"/>
                    <a:pt x="306" y="260"/>
                    <a:pt x="310" y="264"/>
                  </a:cubicBezTo>
                  <a:cubicBezTo>
                    <a:pt x="313" y="266"/>
                    <a:pt x="314" y="271"/>
                    <a:pt x="317" y="273"/>
                  </a:cubicBezTo>
                  <a:cubicBezTo>
                    <a:pt x="318" y="274"/>
                    <a:pt x="322" y="272"/>
                    <a:pt x="323" y="273"/>
                  </a:cubicBezTo>
                  <a:cubicBezTo>
                    <a:pt x="327" y="278"/>
                    <a:pt x="333" y="281"/>
                    <a:pt x="339" y="286"/>
                  </a:cubicBezTo>
                  <a:cubicBezTo>
                    <a:pt x="363" y="278"/>
                    <a:pt x="381" y="264"/>
                    <a:pt x="415" y="267"/>
                  </a:cubicBezTo>
                  <a:cubicBezTo>
                    <a:pt x="422" y="263"/>
                    <a:pt x="433" y="254"/>
                    <a:pt x="425" y="245"/>
                  </a:cubicBezTo>
                  <a:cubicBezTo>
                    <a:pt x="425" y="239"/>
                    <a:pt x="409" y="247"/>
                    <a:pt x="402" y="248"/>
                  </a:cubicBezTo>
                  <a:cubicBezTo>
                    <a:pt x="384" y="250"/>
                    <a:pt x="360" y="246"/>
                    <a:pt x="345" y="251"/>
                  </a:cubicBezTo>
                  <a:cubicBezTo>
                    <a:pt x="345" y="242"/>
                    <a:pt x="354" y="240"/>
                    <a:pt x="355" y="232"/>
                  </a:cubicBezTo>
                  <a:cubicBezTo>
                    <a:pt x="357" y="222"/>
                    <a:pt x="349" y="223"/>
                    <a:pt x="352" y="213"/>
                  </a:cubicBezTo>
                  <a:cubicBezTo>
                    <a:pt x="359" y="220"/>
                    <a:pt x="363" y="219"/>
                    <a:pt x="364" y="207"/>
                  </a:cubicBezTo>
                  <a:cubicBezTo>
                    <a:pt x="358" y="199"/>
                    <a:pt x="343" y="206"/>
                    <a:pt x="329" y="203"/>
                  </a:cubicBezTo>
                  <a:cubicBezTo>
                    <a:pt x="330" y="203"/>
                    <a:pt x="328" y="201"/>
                    <a:pt x="326" y="200"/>
                  </a:cubicBezTo>
                  <a:cubicBezTo>
                    <a:pt x="323" y="199"/>
                    <a:pt x="317" y="199"/>
                    <a:pt x="314" y="197"/>
                  </a:cubicBezTo>
                  <a:cubicBezTo>
                    <a:pt x="303" y="189"/>
                    <a:pt x="296" y="162"/>
                    <a:pt x="301" y="146"/>
                  </a:cubicBezTo>
                  <a:cubicBezTo>
                    <a:pt x="301" y="145"/>
                    <a:pt x="304" y="146"/>
                    <a:pt x="304" y="143"/>
                  </a:cubicBezTo>
                  <a:cubicBezTo>
                    <a:pt x="304" y="137"/>
                    <a:pt x="310" y="131"/>
                    <a:pt x="320" y="130"/>
                  </a:cubicBezTo>
                  <a:cubicBezTo>
                    <a:pt x="314" y="167"/>
                    <a:pt x="335" y="177"/>
                    <a:pt x="361" y="181"/>
                  </a:cubicBezTo>
                  <a:cubicBezTo>
                    <a:pt x="363" y="167"/>
                    <a:pt x="354" y="165"/>
                    <a:pt x="345" y="162"/>
                  </a:cubicBezTo>
                  <a:cubicBezTo>
                    <a:pt x="345" y="153"/>
                    <a:pt x="345" y="143"/>
                    <a:pt x="345" y="134"/>
                  </a:cubicBezTo>
                  <a:cubicBezTo>
                    <a:pt x="347" y="122"/>
                    <a:pt x="336" y="115"/>
                    <a:pt x="342" y="108"/>
                  </a:cubicBezTo>
                  <a:cubicBezTo>
                    <a:pt x="347" y="103"/>
                    <a:pt x="361" y="106"/>
                    <a:pt x="371" y="105"/>
                  </a:cubicBezTo>
                  <a:cubicBezTo>
                    <a:pt x="374" y="102"/>
                    <a:pt x="381" y="102"/>
                    <a:pt x="387" y="99"/>
                  </a:cubicBezTo>
                  <a:cubicBezTo>
                    <a:pt x="390" y="96"/>
                    <a:pt x="393" y="95"/>
                    <a:pt x="396" y="92"/>
                  </a:cubicBezTo>
                  <a:cubicBezTo>
                    <a:pt x="399" y="90"/>
                    <a:pt x="401" y="90"/>
                    <a:pt x="406" y="89"/>
                  </a:cubicBezTo>
                  <a:cubicBezTo>
                    <a:pt x="408" y="88"/>
                    <a:pt x="411" y="87"/>
                    <a:pt x="415" y="86"/>
                  </a:cubicBezTo>
                  <a:cubicBezTo>
                    <a:pt x="417" y="85"/>
                    <a:pt x="418" y="83"/>
                    <a:pt x="418" y="83"/>
                  </a:cubicBezTo>
                  <a:cubicBezTo>
                    <a:pt x="424" y="82"/>
                    <a:pt x="432" y="85"/>
                    <a:pt x="437" y="83"/>
                  </a:cubicBezTo>
                  <a:cubicBezTo>
                    <a:pt x="450" y="77"/>
                    <a:pt x="454" y="66"/>
                    <a:pt x="463" y="57"/>
                  </a:cubicBezTo>
                  <a:cubicBezTo>
                    <a:pt x="475" y="58"/>
                    <a:pt x="476" y="70"/>
                    <a:pt x="472" y="80"/>
                  </a:cubicBezTo>
                  <a:cubicBezTo>
                    <a:pt x="473" y="85"/>
                    <a:pt x="478" y="84"/>
                    <a:pt x="482" y="86"/>
                  </a:cubicBezTo>
                  <a:cubicBezTo>
                    <a:pt x="484" y="87"/>
                    <a:pt x="486" y="91"/>
                    <a:pt x="488" y="92"/>
                  </a:cubicBezTo>
                  <a:cubicBezTo>
                    <a:pt x="493" y="96"/>
                    <a:pt x="498" y="101"/>
                    <a:pt x="504" y="105"/>
                  </a:cubicBezTo>
                  <a:cubicBezTo>
                    <a:pt x="502" y="115"/>
                    <a:pt x="509" y="114"/>
                    <a:pt x="507" y="124"/>
                  </a:cubicBezTo>
                  <a:cubicBezTo>
                    <a:pt x="517" y="120"/>
                    <a:pt x="532" y="122"/>
                    <a:pt x="536" y="111"/>
                  </a:cubicBezTo>
                  <a:cubicBezTo>
                    <a:pt x="545" y="120"/>
                    <a:pt x="534" y="135"/>
                    <a:pt x="526" y="137"/>
                  </a:cubicBezTo>
                  <a:cubicBezTo>
                    <a:pt x="535" y="150"/>
                    <a:pt x="538" y="169"/>
                    <a:pt x="542" y="188"/>
                  </a:cubicBezTo>
                  <a:cubicBezTo>
                    <a:pt x="544" y="196"/>
                    <a:pt x="552" y="199"/>
                    <a:pt x="564" y="197"/>
                  </a:cubicBezTo>
                  <a:cubicBezTo>
                    <a:pt x="561" y="208"/>
                    <a:pt x="555" y="216"/>
                    <a:pt x="542" y="216"/>
                  </a:cubicBezTo>
                  <a:cubicBezTo>
                    <a:pt x="540" y="237"/>
                    <a:pt x="546" y="250"/>
                    <a:pt x="555" y="261"/>
                  </a:cubicBezTo>
                  <a:cubicBezTo>
                    <a:pt x="567" y="262"/>
                    <a:pt x="564" y="262"/>
                    <a:pt x="577" y="261"/>
                  </a:cubicBezTo>
                  <a:cubicBezTo>
                    <a:pt x="571" y="274"/>
                    <a:pt x="554" y="278"/>
                    <a:pt x="539" y="283"/>
                  </a:cubicBezTo>
                  <a:cubicBezTo>
                    <a:pt x="540" y="295"/>
                    <a:pt x="536" y="313"/>
                    <a:pt x="542" y="321"/>
                  </a:cubicBezTo>
                  <a:cubicBezTo>
                    <a:pt x="545" y="327"/>
                    <a:pt x="554" y="328"/>
                    <a:pt x="564" y="327"/>
                  </a:cubicBezTo>
                  <a:cubicBezTo>
                    <a:pt x="561" y="341"/>
                    <a:pt x="541" y="337"/>
                    <a:pt x="529" y="343"/>
                  </a:cubicBezTo>
                  <a:cubicBezTo>
                    <a:pt x="532" y="357"/>
                    <a:pt x="539" y="367"/>
                    <a:pt x="552" y="372"/>
                  </a:cubicBezTo>
                  <a:cubicBezTo>
                    <a:pt x="546" y="379"/>
                    <a:pt x="538" y="384"/>
                    <a:pt x="529" y="384"/>
                  </a:cubicBezTo>
                  <a:cubicBezTo>
                    <a:pt x="517" y="384"/>
                    <a:pt x="510" y="370"/>
                    <a:pt x="501" y="365"/>
                  </a:cubicBezTo>
                  <a:cubicBezTo>
                    <a:pt x="501" y="378"/>
                    <a:pt x="506" y="387"/>
                    <a:pt x="513" y="397"/>
                  </a:cubicBezTo>
                  <a:cubicBezTo>
                    <a:pt x="515" y="399"/>
                    <a:pt x="519" y="402"/>
                    <a:pt x="520" y="403"/>
                  </a:cubicBezTo>
                  <a:cubicBezTo>
                    <a:pt x="521" y="404"/>
                    <a:pt x="519" y="409"/>
                    <a:pt x="520" y="410"/>
                  </a:cubicBezTo>
                  <a:cubicBezTo>
                    <a:pt x="524" y="413"/>
                    <a:pt x="525" y="415"/>
                    <a:pt x="529" y="422"/>
                  </a:cubicBezTo>
                  <a:cubicBezTo>
                    <a:pt x="530" y="424"/>
                    <a:pt x="532" y="422"/>
                    <a:pt x="533" y="426"/>
                  </a:cubicBezTo>
                  <a:cubicBezTo>
                    <a:pt x="533" y="427"/>
                    <a:pt x="535" y="430"/>
                    <a:pt x="536" y="432"/>
                  </a:cubicBezTo>
                  <a:cubicBezTo>
                    <a:pt x="537" y="434"/>
                    <a:pt x="537" y="438"/>
                    <a:pt x="539" y="441"/>
                  </a:cubicBezTo>
                  <a:cubicBezTo>
                    <a:pt x="540" y="443"/>
                    <a:pt x="545" y="443"/>
                    <a:pt x="545" y="445"/>
                  </a:cubicBezTo>
                  <a:cubicBezTo>
                    <a:pt x="546" y="446"/>
                    <a:pt x="544" y="449"/>
                    <a:pt x="545" y="451"/>
                  </a:cubicBezTo>
                  <a:cubicBezTo>
                    <a:pt x="546" y="453"/>
                    <a:pt x="551" y="455"/>
                    <a:pt x="552" y="457"/>
                  </a:cubicBezTo>
                  <a:cubicBezTo>
                    <a:pt x="554" y="462"/>
                    <a:pt x="552" y="465"/>
                    <a:pt x="555" y="470"/>
                  </a:cubicBezTo>
                  <a:cubicBezTo>
                    <a:pt x="556" y="472"/>
                    <a:pt x="560" y="475"/>
                    <a:pt x="561" y="476"/>
                  </a:cubicBezTo>
                  <a:cubicBezTo>
                    <a:pt x="563" y="481"/>
                    <a:pt x="562" y="485"/>
                    <a:pt x="564" y="489"/>
                  </a:cubicBezTo>
                  <a:cubicBezTo>
                    <a:pt x="565" y="491"/>
                    <a:pt x="570" y="494"/>
                    <a:pt x="571" y="495"/>
                  </a:cubicBezTo>
                  <a:cubicBezTo>
                    <a:pt x="571" y="496"/>
                    <a:pt x="570" y="501"/>
                    <a:pt x="571" y="502"/>
                  </a:cubicBezTo>
                  <a:cubicBezTo>
                    <a:pt x="572" y="502"/>
                    <a:pt x="576" y="504"/>
                    <a:pt x="577" y="505"/>
                  </a:cubicBezTo>
                  <a:cubicBezTo>
                    <a:pt x="579" y="508"/>
                    <a:pt x="578" y="511"/>
                    <a:pt x="580" y="514"/>
                  </a:cubicBezTo>
                  <a:cubicBezTo>
                    <a:pt x="583" y="518"/>
                    <a:pt x="587" y="525"/>
                    <a:pt x="593" y="530"/>
                  </a:cubicBezTo>
                  <a:cubicBezTo>
                    <a:pt x="600" y="537"/>
                    <a:pt x="606" y="540"/>
                    <a:pt x="615" y="546"/>
                  </a:cubicBezTo>
                  <a:cubicBezTo>
                    <a:pt x="617" y="547"/>
                    <a:pt x="620" y="552"/>
                    <a:pt x="621" y="552"/>
                  </a:cubicBezTo>
                  <a:cubicBezTo>
                    <a:pt x="623" y="553"/>
                    <a:pt x="626" y="552"/>
                    <a:pt x="628" y="552"/>
                  </a:cubicBezTo>
                  <a:cubicBezTo>
                    <a:pt x="636" y="554"/>
                    <a:pt x="658" y="557"/>
                    <a:pt x="672" y="552"/>
                  </a:cubicBezTo>
                  <a:cubicBezTo>
                    <a:pt x="684" y="548"/>
                    <a:pt x="690" y="540"/>
                    <a:pt x="701" y="530"/>
                  </a:cubicBezTo>
                  <a:cubicBezTo>
                    <a:pt x="705" y="526"/>
                    <a:pt x="710" y="525"/>
                    <a:pt x="713" y="521"/>
                  </a:cubicBezTo>
                  <a:cubicBezTo>
                    <a:pt x="715" y="518"/>
                    <a:pt x="715" y="514"/>
                    <a:pt x="717" y="511"/>
                  </a:cubicBezTo>
                  <a:cubicBezTo>
                    <a:pt x="718" y="509"/>
                    <a:pt x="722" y="506"/>
                    <a:pt x="723" y="505"/>
                  </a:cubicBezTo>
                  <a:cubicBezTo>
                    <a:pt x="724" y="503"/>
                    <a:pt x="722" y="500"/>
                    <a:pt x="723" y="498"/>
                  </a:cubicBezTo>
                  <a:cubicBezTo>
                    <a:pt x="725" y="491"/>
                    <a:pt x="728" y="469"/>
                    <a:pt x="723" y="457"/>
                  </a:cubicBezTo>
                  <a:cubicBezTo>
                    <a:pt x="713" y="435"/>
                    <a:pt x="675" y="411"/>
                    <a:pt x="656" y="435"/>
                  </a:cubicBezTo>
                  <a:cubicBezTo>
                    <a:pt x="655" y="452"/>
                    <a:pt x="664" y="459"/>
                    <a:pt x="675" y="464"/>
                  </a:cubicBezTo>
                  <a:cubicBezTo>
                    <a:pt x="672" y="475"/>
                    <a:pt x="655" y="473"/>
                    <a:pt x="640" y="473"/>
                  </a:cubicBezTo>
                  <a:cubicBezTo>
                    <a:pt x="639" y="469"/>
                    <a:pt x="633" y="469"/>
                    <a:pt x="631" y="467"/>
                  </a:cubicBezTo>
                  <a:cubicBezTo>
                    <a:pt x="628" y="464"/>
                    <a:pt x="631" y="457"/>
                    <a:pt x="625" y="457"/>
                  </a:cubicBezTo>
                  <a:cubicBezTo>
                    <a:pt x="605" y="466"/>
                    <a:pt x="615" y="495"/>
                    <a:pt x="618" y="514"/>
                  </a:cubicBezTo>
                  <a:cubicBezTo>
                    <a:pt x="605" y="507"/>
                    <a:pt x="590" y="492"/>
                    <a:pt x="590" y="473"/>
                  </a:cubicBezTo>
                  <a:cubicBezTo>
                    <a:pt x="589" y="457"/>
                    <a:pt x="599" y="447"/>
                    <a:pt x="605" y="435"/>
                  </a:cubicBezTo>
                  <a:cubicBezTo>
                    <a:pt x="602" y="430"/>
                    <a:pt x="597" y="429"/>
                    <a:pt x="593" y="426"/>
                  </a:cubicBezTo>
                  <a:cubicBezTo>
                    <a:pt x="589" y="422"/>
                    <a:pt x="589" y="417"/>
                    <a:pt x="583" y="416"/>
                  </a:cubicBezTo>
                  <a:cubicBezTo>
                    <a:pt x="583" y="406"/>
                    <a:pt x="583" y="397"/>
                    <a:pt x="583" y="387"/>
                  </a:cubicBezTo>
                  <a:cubicBezTo>
                    <a:pt x="592" y="399"/>
                    <a:pt x="601" y="410"/>
                    <a:pt x="618" y="413"/>
                  </a:cubicBezTo>
                  <a:cubicBezTo>
                    <a:pt x="627" y="414"/>
                    <a:pt x="626" y="406"/>
                    <a:pt x="628" y="400"/>
                  </a:cubicBezTo>
                  <a:cubicBezTo>
                    <a:pt x="636" y="401"/>
                    <a:pt x="638" y="395"/>
                    <a:pt x="640" y="391"/>
                  </a:cubicBezTo>
                  <a:cubicBezTo>
                    <a:pt x="629" y="366"/>
                    <a:pt x="637" y="335"/>
                    <a:pt x="666" y="333"/>
                  </a:cubicBezTo>
                  <a:cubicBezTo>
                    <a:pt x="658" y="351"/>
                    <a:pt x="654" y="371"/>
                    <a:pt x="669" y="384"/>
                  </a:cubicBezTo>
                  <a:cubicBezTo>
                    <a:pt x="693" y="387"/>
                    <a:pt x="708" y="398"/>
                    <a:pt x="723" y="410"/>
                  </a:cubicBezTo>
                  <a:cubicBezTo>
                    <a:pt x="718" y="379"/>
                    <a:pt x="707" y="358"/>
                    <a:pt x="691" y="337"/>
                  </a:cubicBezTo>
                  <a:cubicBezTo>
                    <a:pt x="687" y="331"/>
                    <a:pt x="681" y="323"/>
                    <a:pt x="675" y="318"/>
                  </a:cubicBezTo>
                  <a:cubicBezTo>
                    <a:pt x="670" y="312"/>
                    <a:pt x="665" y="306"/>
                    <a:pt x="659" y="302"/>
                  </a:cubicBezTo>
                  <a:cubicBezTo>
                    <a:pt x="656" y="298"/>
                    <a:pt x="651" y="299"/>
                    <a:pt x="647" y="295"/>
                  </a:cubicBezTo>
                  <a:cubicBezTo>
                    <a:pt x="644" y="293"/>
                    <a:pt x="643" y="288"/>
                    <a:pt x="640" y="286"/>
                  </a:cubicBezTo>
                  <a:cubicBezTo>
                    <a:pt x="639" y="285"/>
                    <a:pt x="635" y="287"/>
                    <a:pt x="634" y="286"/>
                  </a:cubicBezTo>
                  <a:cubicBezTo>
                    <a:pt x="626" y="276"/>
                    <a:pt x="612" y="260"/>
                    <a:pt x="602" y="245"/>
                  </a:cubicBezTo>
                  <a:cubicBezTo>
                    <a:pt x="601" y="243"/>
                    <a:pt x="601" y="241"/>
                    <a:pt x="599" y="238"/>
                  </a:cubicBezTo>
                  <a:cubicBezTo>
                    <a:pt x="597" y="235"/>
                    <a:pt x="593" y="224"/>
                    <a:pt x="590" y="216"/>
                  </a:cubicBezTo>
                  <a:cubicBezTo>
                    <a:pt x="588" y="212"/>
                    <a:pt x="582" y="197"/>
                    <a:pt x="580" y="188"/>
                  </a:cubicBezTo>
                  <a:cubicBezTo>
                    <a:pt x="576" y="163"/>
                    <a:pt x="578" y="141"/>
                    <a:pt x="583" y="121"/>
                  </a:cubicBezTo>
                  <a:cubicBezTo>
                    <a:pt x="584" y="116"/>
                    <a:pt x="587" y="108"/>
                    <a:pt x="590" y="102"/>
                  </a:cubicBezTo>
                  <a:cubicBezTo>
                    <a:pt x="591" y="100"/>
                    <a:pt x="592" y="100"/>
                    <a:pt x="593" y="99"/>
                  </a:cubicBezTo>
                  <a:cubicBezTo>
                    <a:pt x="597" y="88"/>
                    <a:pt x="602" y="78"/>
                    <a:pt x="612" y="67"/>
                  </a:cubicBezTo>
                  <a:cubicBezTo>
                    <a:pt x="613" y="65"/>
                    <a:pt x="615" y="67"/>
                    <a:pt x="615" y="64"/>
                  </a:cubicBezTo>
                  <a:cubicBezTo>
                    <a:pt x="615" y="60"/>
                    <a:pt x="619" y="63"/>
                    <a:pt x="621" y="61"/>
                  </a:cubicBezTo>
                  <a:cubicBezTo>
                    <a:pt x="624" y="59"/>
                    <a:pt x="625" y="53"/>
                    <a:pt x="628" y="51"/>
                  </a:cubicBezTo>
                  <a:cubicBezTo>
                    <a:pt x="629" y="50"/>
                    <a:pt x="633" y="52"/>
                    <a:pt x="634" y="51"/>
                  </a:cubicBezTo>
                  <a:cubicBezTo>
                    <a:pt x="636" y="49"/>
                    <a:pt x="636" y="49"/>
                    <a:pt x="640" y="48"/>
                  </a:cubicBezTo>
                  <a:cubicBezTo>
                    <a:pt x="643" y="47"/>
                    <a:pt x="646" y="46"/>
                    <a:pt x="650" y="45"/>
                  </a:cubicBezTo>
                  <a:cubicBezTo>
                    <a:pt x="661" y="42"/>
                    <a:pt x="687" y="40"/>
                    <a:pt x="701" y="32"/>
                  </a:cubicBezTo>
                  <a:cubicBezTo>
                    <a:pt x="706" y="29"/>
                    <a:pt x="710" y="23"/>
                    <a:pt x="717" y="19"/>
                  </a:cubicBezTo>
                  <a:cubicBezTo>
                    <a:pt x="716" y="14"/>
                    <a:pt x="720" y="14"/>
                    <a:pt x="720" y="10"/>
                  </a:cubicBezTo>
                  <a:cubicBezTo>
                    <a:pt x="720" y="7"/>
                    <a:pt x="720" y="4"/>
                    <a:pt x="720" y="0"/>
                  </a:cubicBezTo>
                  <a:close/>
                  <a:moveTo>
                    <a:pt x="374" y="181"/>
                  </a:moveTo>
                  <a:cubicBezTo>
                    <a:pt x="387" y="181"/>
                    <a:pt x="399" y="181"/>
                    <a:pt x="412" y="181"/>
                  </a:cubicBezTo>
                  <a:cubicBezTo>
                    <a:pt x="412" y="176"/>
                    <a:pt x="412" y="171"/>
                    <a:pt x="412" y="165"/>
                  </a:cubicBezTo>
                  <a:cubicBezTo>
                    <a:pt x="395" y="166"/>
                    <a:pt x="372" y="161"/>
                    <a:pt x="374" y="181"/>
                  </a:cubicBezTo>
                  <a:close/>
                  <a:moveTo>
                    <a:pt x="377" y="222"/>
                  </a:moveTo>
                  <a:cubicBezTo>
                    <a:pt x="396" y="223"/>
                    <a:pt x="415" y="222"/>
                    <a:pt x="415" y="203"/>
                  </a:cubicBezTo>
                  <a:cubicBezTo>
                    <a:pt x="401" y="203"/>
                    <a:pt x="388" y="203"/>
                    <a:pt x="374" y="203"/>
                  </a:cubicBezTo>
                  <a:cubicBezTo>
                    <a:pt x="372" y="213"/>
                    <a:pt x="379" y="213"/>
                    <a:pt x="377" y="222"/>
                  </a:cubicBezTo>
                  <a:close/>
                </a:path>
              </a:pathLst>
            </a:custGeom>
            <a:solidFill>
              <a:schemeClr val="accent3"/>
            </a:solidFill>
            <a:ln w="3175">
              <a:noFill/>
              <a:round/>
              <a:headEnd/>
              <a:tailEnd/>
            </a:ln>
          </p:spPr>
          <p:txBody>
            <a:bodyPr/>
            <a:lstStyle/>
            <a:p>
              <a:endParaRPr lang="en-US" sz="1200" dirty="0">
                <a:solidFill>
                  <a:schemeClr val="accent3"/>
                </a:solidFill>
              </a:endParaRPr>
            </a:p>
          </p:txBody>
        </p:sp>
      </p:grpSp>
      <p:grpSp>
        <p:nvGrpSpPr>
          <p:cNvPr id="19" name="Group 18">
            <a:extLst>
              <a:ext uri="{FF2B5EF4-FFF2-40B4-BE49-F238E27FC236}">
                <a16:creationId xmlns:a16="http://schemas.microsoft.com/office/drawing/2014/main" id="{FD1A8087-4B37-4FA1-B63F-CC4D86A22D18}"/>
              </a:ext>
            </a:extLst>
          </p:cNvPr>
          <p:cNvGrpSpPr/>
          <p:nvPr/>
        </p:nvGrpSpPr>
        <p:grpSpPr>
          <a:xfrm>
            <a:off x="601162" y="2020590"/>
            <a:ext cx="1446030" cy="684555"/>
            <a:chOff x="601162" y="2020590"/>
            <a:chExt cx="1446030" cy="684555"/>
          </a:xfrm>
        </p:grpSpPr>
        <p:grpSp>
          <p:nvGrpSpPr>
            <p:cNvPr id="16" name="Group 15">
              <a:extLst>
                <a:ext uri="{FF2B5EF4-FFF2-40B4-BE49-F238E27FC236}">
                  <a16:creationId xmlns:a16="http://schemas.microsoft.com/office/drawing/2014/main" id="{1728BD45-A59C-42ED-B1BD-C84BA1F7C034}"/>
                </a:ext>
              </a:extLst>
            </p:cNvPr>
            <p:cNvGrpSpPr/>
            <p:nvPr/>
          </p:nvGrpSpPr>
          <p:grpSpPr>
            <a:xfrm>
              <a:off x="601162" y="2020590"/>
              <a:ext cx="671445" cy="684555"/>
              <a:chOff x="622347" y="2219923"/>
              <a:chExt cx="671445" cy="684555"/>
            </a:xfrm>
          </p:grpSpPr>
          <p:sp>
            <p:nvSpPr>
              <p:cNvPr id="27" name="Rectangle 26">
                <a:extLst>
                  <a:ext uri="{FF2B5EF4-FFF2-40B4-BE49-F238E27FC236}">
                    <a16:creationId xmlns:a16="http://schemas.microsoft.com/office/drawing/2014/main" id="{C6570993-A6DA-4BFE-93DA-85874922A530}"/>
                  </a:ext>
                </a:extLst>
              </p:cNvPr>
              <p:cNvSpPr/>
              <p:nvPr/>
            </p:nvSpPr>
            <p:spPr>
              <a:xfrm>
                <a:off x="622347" y="2514148"/>
                <a:ext cx="671445" cy="390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45%</a:t>
                </a:r>
              </a:p>
            </p:txBody>
          </p:sp>
          <p:grpSp>
            <p:nvGrpSpPr>
              <p:cNvPr id="28" name="Group 51">
                <a:extLst>
                  <a:ext uri="{FF2B5EF4-FFF2-40B4-BE49-F238E27FC236}">
                    <a16:creationId xmlns:a16="http://schemas.microsoft.com/office/drawing/2014/main" id="{2D210597-8D16-41BE-A49A-7940FE67E081}"/>
                  </a:ext>
                </a:extLst>
              </p:cNvPr>
              <p:cNvGrpSpPr>
                <a:grpSpLocks/>
              </p:cNvGrpSpPr>
              <p:nvPr/>
            </p:nvGrpSpPr>
            <p:grpSpPr bwMode="auto">
              <a:xfrm>
                <a:off x="744006" y="2219923"/>
                <a:ext cx="406185" cy="472329"/>
                <a:chOff x="2123" y="1662"/>
                <a:chExt cx="871" cy="1014"/>
              </a:xfrm>
              <a:solidFill>
                <a:schemeClr val="bg1"/>
              </a:solidFill>
            </p:grpSpPr>
            <p:sp>
              <p:nvSpPr>
                <p:cNvPr id="32" name="Freeform 53">
                  <a:extLst>
                    <a:ext uri="{FF2B5EF4-FFF2-40B4-BE49-F238E27FC236}">
                      <a16:creationId xmlns:a16="http://schemas.microsoft.com/office/drawing/2014/main" id="{2C98671E-9086-47D3-AECE-7EF962E4295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3" name="Freeform 54">
                  <a:extLst>
                    <a:ext uri="{FF2B5EF4-FFF2-40B4-BE49-F238E27FC236}">
                      <a16:creationId xmlns:a16="http://schemas.microsoft.com/office/drawing/2014/main" id="{379D6E9A-B6FE-4FDA-B69E-6E94711C9756}"/>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4" name="Freeform 55">
                  <a:extLst>
                    <a:ext uri="{FF2B5EF4-FFF2-40B4-BE49-F238E27FC236}">
                      <a16:creationId xmlns:a16="http://schemas.microsoft.com/office/drawing/2014/main" id="{DACD19E2-E400-42A7-ABCB-DCADD69AF4A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6" name="Freeform 56">
                  <a:extLst>
                    <a:ext uri="{FF2B5EF4-FFF2-40B4-BE49-F238E27FC236}">
                      <a16:creationId xmlns:a16="http://schemas.microsoft.com/office/drawing/2014/main" id="{9788F615-1B84-4EA6-9596-AE946D4EA425}"/>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7" name="Line 57">
                  <a:extLst>
                    <a:ext uri="{FF2B5EF4-FFF2-40B4-BE49-F238E27FC236}">
                      <a16:creationId xmlns:a16="http://schemas.microsoft.com/office/drawing/2014/main" id="{5B789B38-90FE-43F3-813F-034ADFA88ABA}"/>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8" name="Freeform 52">
                  <a:extLst>
                    <a:ext uri="{FF2B5EF4-FFF2-40B4-BE49-F238E27FC236}">
                      <a16:creationId xmlns:a16="http://schemas.microsoft.com/office/drawing/2014/main" id="{9FB6CC03-43E4-472F-AE6A-B8425BCB8D17}"/>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17" name="Group 16">
              <a:extLst>
                <a:ext uri="{FF2B5EF4-FFF2-40B4-BE49-F238E27FC236}">
                  <a16:creationId xmlns:a16="http://schemas.microsoft.com/office/drawing/2014/main" id="{E67EE288-05C1-4187-B562-1AA56C4572C0}"/>
                </a:ext>
              </a:extLst>
            </p:cNvPr>
            <p:cNvGrpSpPr/>
            <p:nvPr/>
          </p:nvGrpSpPr>
          <p:grpSpPr>
            <a:xfrm>
              <a:off x="1375747" y="2020590"/>
              <a:ext cx="671445" cy="684555"/>
              <a:chOff x="1338035" y="2020590"/>
              <a:chExt cx="671445" cy="684555"/>
            </a:xfrm>
          </p:grpSpPr>
          <p:sp>
            <p:nvSpPr>
              <p:cNvPr id="175" name="Rectangle 174">
                <a:extLst>
                  <a:ext uri="{FF2B5EF4-FFF2-40B4-BE49-F238E27FC236}">
                    <a16:creationId xmlns:a16="http://schemas.microsoft.com/office/drawing/2014/main" id="{F262F1C6-FD54-412D-AEAD-5B60E1EE8809}"/>
                  </a:ext>
                </a:extLst>
              </p:cNvPr>
              <p:cNvSpPr/>
              <p:nvPr/>
            </p:nvSpPr>
            <p:spPr>
              <a:xfrm>
                <a:off x="1338035" y="2314815"/>
                <a:ext cx="671445" cy="390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55%</a:t>
                </a:r>
              </a:p>
            </p:txBody>
          </p:sp>
          <p:grpSp>
            <p:nvGrpSpPr>
              <p:cNvPr id="39" name="Group 104">
                <a:extLst>
                  <a:ext uri="{FF2B5EF4-FFF2-40B4-BE49-F238E27FC236}">
                    <a16:creationId xmlns:a16="http://schemas.microsoft.com/office/drawing/2014/main" id="{AB5ECC05-EF63-4170-BB6E-F4771CAD6EAE}"/>
                  </a:ext>
                </a:extLst>
              </p:cNvPr>
              <p:cNvGrpSpPr>
                <a:grpSpLocks/>
              </p:cNvGrpSpPr>
              <p:nvPr/>
            </p:nvGrpSpPr>
            <p:grpSpPr bwMode="auto">
              <a:xfrm>
                <a:off x="1472480" y="2020590"/>
                <a:ext cx="406185" cy="472328"/>
                <a:chOff x="3403" y="1654"/>
                <a:chExt cx="872" cy="1014"/>
              </a:xfrm>
              <a:solidFill>
                <a:schemeClr val="bg1"/>
              </a:solidFill>
            </p:grpSpPr>
            <p:sp>
              <p:nvSpPr>
                <p:cNvPr id="40" name="Freeform 109">
                  <a:extLst>
                    <a:ext uri="{FF2B5EF4-FFF2-40B4-BE49-F238E27FC236}">
                      <a16:creationId xmlns:a16="http://schemas.microsoft.com/office/drawing/2014/main" id="{1AE13DC6-BD47-4FEC-B57B-82C0FCC7E44A}"/>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1" name="Freeform 110">
                  <a:extLst>
                    <a:ext uri="{FF2B5EF4-FFF2-40B4-BE49-F238E27FC236}">
                      <a16:creationId xmlns:a16="http://schemas.microsoft.com/office/drawing/2014/main" id="{E5E4F648-431A-4D34-8A64-175EC56FADBA}"/>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2" name="Freeform 105">
                  <a:extLst>
                    <a:ext uri="{FF2B5EF4-FFF2-40B4-BE49-F238E27FC236}">
                      <a16:creationId xmlns:a16="http://schemas.microsoft.com/office/drawing/2014/main" id="{CE3505B3-EBEA-4FAC-BA23-A1C36F29BAC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3" name="Freeform 107">
                  <a:extLst>
                    <a:ext uri="{FF2B5EF4-FFF2-40B4-BE49-F238E27FC236}">
                      <a16:creationId xmlns:a16="http://schemas.microsoft.com/office/drawing/2014/main" id="{BD2E16A2-B35A-4657-9ED2-853E9394997A}"/>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4" name="Freeform 108">
                  <a:extLst>
                    <a:ext uri="{FF2B5EF4-FFF2-40B4-BE49-F238E27FC236}">
                      <a16:creationId xmlns:a16="http://schemas.microsoft.com/office/drawing/2014/main" id="{0A3D46C5-60EA-486F-B7C6-7EA2417C3BB0}"/>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5" name="Freeform 106">
                  <a:extLst>
                    <a:ext uri="{FF2B5EF4-FFF2-40B4-BE49-F238E27FC236}">
                      <a16:creationId xmlns:a16="http://schemas.microsoft.com/office/drawing/2014/main" id="{5C154911-E3D8-4DCF-BC47-4DC61D3C79CB}"/>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grpSp>
      <p:grpSp>
        <p:nvGrpSpPr>
          <p:cNvPr id="18" name="Group 17">
            <a:extLst>
              <a:ext uri="{FF2B5EF4-FFF2-40B4-BE49-F238E27FC236}">
                <a16:creationId xmlns:a16="http://schemas.microsoft.com/office/drawing/2014/main" id="{6CB59684-B33B-47AC-B672-FCF6AFAD7C36}"/>
              </a:ext>
            </a:extLst>
          </p:cNvPr>
          <p:cNvGrpSpPr/>
          <p:nvPr/>
        </p:nvGrpSpPr>
        <p:grpSpPr>
          <a:xfrm>
            <a:off x="601162" y="2848278"/>
            <a:ext cx="1446030" cy="684555"/>
            <a:chOff x="601162" y="2848278"/>
            <a:chExt cx="1446030" cy="684555"/>
          </a:xfrm>
        </p:grpSpPr>
        <p:sp>
          <p:nvSpPr>
            <p:cNvPr id="202" name="Rectangle 201">
              <a:extLst>
                <a:ext uri="{FF2B5EF4-FFF2-40B4-BE49-F238E27FC236}">
                  <a16:creationId xmlns:a16="http://schemas.microsoft.com/office/drawing/2014/main" id="{BF1AD8E3-CD3C-4068-BA22-42D528FBDC24}"/>
                </a:ext>
              </a:extLst>
            </p:cNvPr>
            <p:cNvSpPr/>
            <p:nvPr/>
          </p:nvSpPr>
          <p:spPr>
            <a:xfrm>
              <a:off x="601162" y="3142503"/>
              <a:ext cx="671445" cy="3903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49%</a:t>
              </a:r>
            </a:p>
          </p:txBody>
        </p:sp>
        <p:grpSp>
          <p:nvGrpSpPr>
            <p:cNvPr id="203" name="Group 51">
              <a:extLst>
                <a:ext uri="{FF2B5EF4-FFF2-40B4-BE49-F238E27FC236}">
                  <a16:creationId xmlns:a16="http://schemas.microsoft.com/office/drawing/2014/main" id="{3C0BBF75-BBAA-4166-9B9D-A46D71FD47B3}"/>
                </a:ext>
              </a:extLst>
            </p:cNvPr>
            <p:cNvGrpSpPr>
              <a:grpSpLocks/>
            </p:cNvGrpSpPr>
            <p:nvPr/>
          </p:nvGrpSpPr>
          <p:grpSpPr bwMode="auto">
            <a:xfrm>
              <a:off x="722821" y="2848278"/>
              <a:ext cx="406185" cy="472329"/>
              <a:chOff x="2123" y="1662"/>
              <a:chExt cx="871" cy="1014"/>
            </a:xfrm>
            <a:solidFill>
              <a:schemeClr val="bg1"/>
            </a:solidFill>
          </p:grpSpPr>
          <p:sp>
            <p:nvSpPr>
              <p:cNvPr id="204" name="Freeform 53">
                <a:extLst>
                  <a:ext uri="{FF2B5EF4-FFF2-40B4-BE49-F238E27FC236}">
                    <a16:creationId xmlns:a16="http://schemas.microsoft.com/office/drawing/2014/main" id="{12BAA239-096D-4559-ADA8-5A401F969403}"/>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5" name="Freeform 54">
                <a:extLst>
                  <a:ext uri="{FF2B5EF4-FFF2-40B4-BE49-F238E27FC236}">
                    <a16:creationId xmlns:a16="http://schemas.microsoft.com/office/drawing/2014/main" id="{01049F8D-FC0C-4B36-A3AC-DE6DF2C6371E}"/>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6" name="Freeform 55">
                <a:extLst>
                  <a:ext uri="{FF2B5EF4-FFF2-40B4-BE49-F238E27FC236}">
                    <a16:creationId xmlns:a16="http://schemas.microsoft.com/office/drawing/2014/main" id="{FAE31B5D-C85E-4D6B-9CFD-FB3AE112F2C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7" name="Freeform 56">
                <a:extLst>
                  <a:ext uri="{FF2B5EF4-FFF2-40B4-BE49-F238E27FC236}">
                    <a16:creationId xmlns:a16="http://schemas.microsoft.com/office/drawing/2014/main" id="{793449D0-BDFD-4D95-9A3B-CE0DFBE0292C}"/>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8" name="Line 57">
                <a:extLst>
                  <a:ext uri="{FF2B5EF4-FFF2-40B4-BE49-F238E27FC236}">
                    <a16:creationId xmlns:a16="http://schemas.microsoft.com/office/drawing/2014/main" id="{1D427C58-0724-4D5B-9BA8-351E307238C2}"/>
                  </a:ext>
                </a:extLst>
              </p:cNvPr>
              <p:cNvSpPr>
                <a:spLocks noChangeShapeType="1"/>
              </p:cNvSpPr>
              <p:nvPr/>
            </p:nvSpPr>
            <p:spPr bwMode="auto">
              <a:xfrm flipV="1">
                <a:off x="2744" y="2460"/>
                <a:ext cx="132" cy="25"/>
              </a:xfrm>
              <a:prstGeom prst="line">
                <a:avLst/>
              </a:pr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09" name="Freeform 52">
                <a:extLst>
                  <a:ext uri="{FF2B5EF4-FFF2-40B4-BE49-F238E27FC236}">
                    <a16:creationId xmlns:a16="http://schemas.microsoft.com/office/drawing/2014/main" id="{D2788DAD-9BA8-439B-82D9-7D761A60A938}"/>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sp>
          <p:nvSpPr>
            <p:cNvPr id="211" name="Rectangle 210">
              <a:extLst>
                <a:ext uri="{FF2B5EF4-FFF2-40B4-BE49-F238E27FC236}">
                  <a16:creationId xmlns:a16="http://schemas.microsoft.com/office/drawing/2014/main" id="{68BFDBE1-3118-414E-AEAE-8C8FD852F259}"/>
                </a:ext>
              </a:extLst>
            </p:cNvPr>
            <p:cNvSpPr/>
            <p:nvPr/>
          </p:nvSpPr>
          <p:spPr>
            <a:xfrm>
              <a:off x="1375747" y="3142503"/>
              <a:ext cx="671445" cy="3903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en-US" sz="1400" dirty="0">
                  <a:solidFill>
                    <a:schemeClr val="bg1"/>
                  </a:solidFill>
                  <a:latin typeface="+mj-lt"/>
                </a:rPr>
                <a:t>51%</a:t>
              </a:r>
            </a:p>
          </p:txBody>
        </p:sp>
        <p:grpSp>
          <p:nvGrpSpPr>
            <p:cNvPr id="212" name="Group 104">
              <a:extLst>
                <a:ext uri="{FF2B5EF4-FFF2-40B4-BE49-F238E27FC236}">
                  <a16:creationId xmlns:a16="http://schemas.microsoft.com/office/drawing/2014/main" id="{77028E5B-E92B-4F40-B479-F7CBE480AF58}"/>
                </a:ext>
              </a:extLst>
            </p:cNvPr>
            <p:cNvGrpSpPr>
              <a:grpSpLocks/>
            </p:cNvGrpSpPr>
            <p:nvPr/>
          </p:nvGrpSpPr>
          <p:grpSpPr bwMode="auto">
            <a:xfrm>
              <a:off x="1510192" y="2848278"/>
              <a:ext cx="406185" cy="472328"/>
              <a:chOff x="3403" y="1654"/>
              <a:chExt cx="872" cy="1014"/>
            </a:xfrm>
            <a:solidFill>
              <a:schemeClr val="bg1"/>
            </a:solidFill>
          </p:grpSpPr>
          <p:sp>
            <p:nvSpPr>
              <p:cNvPr id="213" name="Freeform 109">
                <a:extLst>
                  <a:ext uri="{FF2B5EF4-FFF2-40B4-BE49-F238E27FC236}">
                    <a16:creationId xmlns:a16="http://schemas.microsoft.com/office/drawing/2014/main" id="{9D23252C-54C8-4C0E-B7AA-17A52941B938}"/>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4" name="Freeform 110">
                <a:extLst>
                  <a:ext uri="{FF2B5EF4-FFF2-40B4-BE49-F238E27FC236}">
                    <a16:creationId xmlns:a16="http://schemas.microsoft.com/office/drawing/2014/main" id="{E1A28D28-3739-4A90-B491-AF9C79863791}"/>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5" name="Freeform 105">
                <a:extLst>
                  <a:ext uri="{FF2B5EF4-FFF2-40B4-BE49-F238E27FC236}">
                    <a16:creationId xmlns:a16="http://schemas.microsoft.com/office/drawing/2014/main" id="{3C4E2211-185A-4ADE-8A4E-F2CF5FB5421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6" name="Freeform 107">
                <a:extLst>
                  <a:ext uri="{FF2B5EF4-FFF2-40B4-BE49-F238E27FC236}">
                    <a16:creationId xmlns:a16="http://schemas.microsoft.com/office/drawing/2014/main" id="{83788085-C7F5-4E59-A817-E01E2978E97B}"/>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7" name="Freeform 108">
                <a:extLst>
                  <a:ext uri="{FF2B5EF4-FFF2-40B4-BE49-F238E27FC236}">
                    <a16:creationId xmlns:a16="http://schemas.microsoft.com/office/drawing/2014/main" id="{940E6388-4389-4589-91A6-3D517A375DE5}"/>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218" name="Freeform 106">
                <a:extLst>
                  <a:ext uri="{FF2B5EF4-FFF2-40B4-BE49-F238E27FC236}">
                    <a16:creationId xmlns:a16="http://schemas.microsoft.com/office/drawing/2014/main" id="{83962759-E3FD-4286-B507-245C4C639345}"/>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20" name="Group 219">
            <a:extLst>
              <a:ext uri="{FF2B5EF4-FFF2-40B4-BE49-F238E27FC236}">
                <a16:creationId xmlns:a16="http://schemas.microsoft.com/office/drawing/2014/main" id="{B0602919-C1CA-4D53-B86E-A34119A2DCFD}"/>
              </a:ext>
            </a:extLst>
          </p:cNvPr>
          <p:cNvGrpSpPr/>
          <p:nvPr/>
        </p:nvGrpSpPr>
        <p:grpSpPr>
          <a:xfrm>
            <a:off x="8213273" y="2876393"/>
            <a:ext cx="2220528" cy="880019"/>
            <a:chOff x="8157986" y="7050426"/>
            <a:chExt cx="3234442" cy="1281843"/>
          </a:xfrm>
          <a:solidFill>
            <a:schemeClr val="accent3"/>
          </a:solidFill>
        </p:grpSpPr>
        <p:sp>
          <p:nvSpPr>
            <p:cNvPr id="221" name="Freeform 147">
              <a:extLst>
                <a:ext uri="{FF2B5EF4-FFF2-40B4-BE49-F238E27FC236}">
                  <a16:creationId xmlns:a16="http://schemas.microsoft.com/office/drawing/2014/main" id="{99078EF7-4983-478A-9F76-A4D6083BC623}"/>
                </a:ext>
              </a:extLst>
            </p:cNvPr>
            <p:cNvSpPr>
              <a:spLocks/>
            </p:cNvSpPr>
            <p:nvPr/>
          </p:nvSpPr>
          <p:spPr bwMode="auto">
            <a:xfrm>
              <a:off x="8157986" y="7050426"/>
              <a:ext cx="923968" cy="947318"/>
            </a:xfrm>
            <a:custGeom>
              <a:avLst/>
              <a:gdLst/>
              <a:ahLst/>
              <a:cxnLst>
                <a:cxn ang="0">
                  <a:pos x="649" y="85"/>
                </a:cxn>
                <a:cxn ang="0">
                  <a:pos x="536" y="165"/>
                </a:cxn>
                <a:cxn ang="0">
                  <a:pos x="463" y="201"/>
                </a:cxn>
                <a:cxn ang="0">
                  <a:pos x="392" y="231"/>
                </a:cxn>
                <a:cxn ang="0">
                  <a:pos x="264" y="241"/>
                </a:cxn>
                <a:cxn ang="0">
                  <a:pos x="148" y="309"/>
                </a:cxn>
                <a:cxn ang="0">
                  <a:pos x="66" y="331"/>
                </a:cxn>
                <a:cxn ang="0">
                  <a:pos x="30" y="413"/>
                </a:cxn>
                <a:cxn ang="0">
                  <a:pos x="42" y="532"/>
                </a:cxn>
                <a:cxn ang="0">
                  <a:pos x="78" y="588"/>
                </a:cxn>
                <a:cxn ang="0">
                  <a:pos x="30" y="692"/>
                </a:cxn>
                <a:cxn ang="0">
                  <a:pos x="21" y="699"/>
                </a:cxn>
                <a:cxn ang="0">
                  <a:pos x="9" y="716"/>
                </a:cxn>
                <a:cxn ang="0">
                  <a:pos x="4" y="822"/>
                </a:cxn>
                <a:cxn ang="0">
                  <a:pos x="12" y="867"/>
                </a:cxn>
                <a:cxn ang="0">
                  <a:pos x="12" y="902"/>
                </a:cxn>
                <a:cxn ang="0">
                  <a:pos x="59" y="921"/>
                </a:cxn>
                <a:cxn ang="0">
                  <a:pos x="89" y="938"/>
                </a:cxn>
                <a:cxn ang="0">
                  <a:pos x="111" y="969"/>
                </a:cxn>
                <a:cxn ang="0">
                  <a:pos x="132" y="1039"/>
                </a:cxn>
                <a:cxn ang="0">
                  <a:pos x="189" y="1153"/>
                </a:cxn>
                <a:cxn ang="0">
                  <a:pos x="260" y="1202"/>
                </a:cxn>
                <a:cxn ang="0">
                  <a:pos x="319" y="1228"/>
                </a:cxn>
                <a:cxn ang="0">
                  <a:pos x="359" y="1191"/>
                </a:cxn>
                <a:cxn ang="0">
                  <a:pos x="380" y="1158"/>
                </a:cxn>
                <a:cxn ang="0">
                  <a:pos x="420" y="1143"/>
                </a:cxn>
                <a:cxn ang="0">
                  <a:pos x="500" y="1115"/>
                </a:cxn>
                <a:cxn ang="0">
                  <a:pos x="602" y="1113"/>
                </a:cxn>
                <a:cxn ang="0">
                  <a:pos x="649" y="1155"/>
                </a:cxn>
                <a:cxn ang="0">
                  <a:pos x="682" y="1176"/>
                </a:cxn>
                <a:cxn ang="0">
                  <a:pos x="734" y="1179"/>
                </a:cxn>
                <a:cxn ang="0">
                  <a:pos x="763" y="1207"/>
                </a:cxn>
                <a:cxn ang="0">
                  <a:pos x="829" y="1224"/>
                </a:cxn>
                <a:cxn ang="0">
                  <a:pos x="876" y="1295"/>
                </a:cxn>
                <a:cxn ang="0">
                  <a:pos x="963" y="1238"/>
                </a:cxn>
                <a:cxn ang="0">
                  <a:pos x="1022" y="1245"/>
                </a:cxn>
                <a:cxn ang="0">
                  <a:pos x="1034" y="1236"/>
                </a:cxn>
                <a:cxn ang="0">
                  <a:pos x="1077" y="1212"/>
                </a:cxn>
                <a:cxn ang="0">
                  <a:pos x="1098" y="1167"/>
                </a:cxn>
                <a:cxn ang="0">
                  <a:pos x="1103" y="1115"/>
                </a:cxn>
                <a:cxn ang="0">
                  <a:pos x="1072" y="1037"/>
                </a:cxn>
                <a:cxn ang="0">
                  <a:pos x="1067" y="969"/>
                </a:cxn>
                <a:cxn ang="0">
                  <a:pos x="1084" y="867"/>
                </a:cxn>
                <a:cxn ang="0">
                  <a:pos x="1077" y="822"/>
                </a:cxn>
                <a:cxn ang="0">
                  <a:pos x="1072" y="782"/>
                </a:cxn>
                <a:cxn ang="0">
                  <a:pos x="1110" y="754"/>
                </a:cxn>
                <a:cxn ang="0">
                  <a:pos x="1084" y="680"/>
                </a:cxn>
                <a:cxn ang="0">
                  <a:pos x="1067" y="624"/>
                </a:cxn>
                <a:cxn ang="0">
                  <a:pos x="1020" y="574"/>
                </a:cxn>
                <a:cxn ang="0">
                  <a:pos x="1018" y="520"/>
                </a:cxn>
                <a:cxn ang="0">
                  <a:pos x="1098" y="451"/>
                </a:cxn>
                <a:cxn ang="0">
                  <a:pos x="1091" y="399"/>
                </a:cxn>
                <a:cxn ang="0">
                  <a:pos x="1072" y="350"/>
                </a:cxn>
                <a:cxn ang="0">
                  <a:pos x="1098" y="272"/>
                </a:cxn>
                <a:cxn ang="0">
                  <a:pos x="1122" y="274"/>
                </a:cxn>
                <a:cxn ang="0">
                  <a:pos x="1129" y="260"/>
                </a:cxn>
                <a:cxn ang="0">
                  <a:pos x="1119" y="177"/>
                </a:cxn>
                <a:cxn ang="0">
                  <a:pos x="1129" y="104"/>
                </a:cxn>
                <a:cxn ang="0">
                  <a:pos x="1171" y="35"/>
                </a:cxn>
                <a:cxn ang="0">
                  <a:pos x="1133" y="0"/>
                </a:cxn>
                <a:cxn ang="0">
                  <a:pos x="1051" y="21"/>
                </a:cxn>
                <a:cxn ang="0">
                  <a:pos x="911" y="38"/>
                </a:cxn>
              </a:cxnLst>
              <a:rect l="0" t="0" r="r" b="b"/>
              <a:pathLst>
                <a:path w="1171" h="1313">
                  <a:moveTo>
                    <a:pt x="784" y="54"/>
                  </a:moveTo>
                  <a:lnTo>
                    <a:pt x="741" y="57"/>
                  </a:lnTo>
                  <a:lnTo>
                    <a:pt x="720" y="59"/>
                  </a:lnTo>
                  <a:lnTo>
                    <a:pt x="699" y="64"/>
                  </a:lnTo>
                  <a:lnTo>
                    <a:pt x="692" y="64"/>
                  </a:lnTo>
                  <a:lnTo>
                    <a:pt x="682" y="68"/>
                  </a:lnTo>
                  <a:lnTo>
                    <a:pt x="675" y="73"/>
                  </a:lnTo>
                  <a:lnTo>
                    <a:pt x="668" y="78"/>
                  </a:lnTo>
                  <a:lnTo>
                    <a:pt x="663" y="80"/>
                  </a:lnTo>
                  <a:lnTo>
                    <a:pt x="661" y="80"/>
                  </a:lnTo>
                  <a:lnTo>
                    <a:pt x="659" y="83"/>
                  </a:lnTo>
                  <a:lnTo>
                    <a:pt x="649" y="85"/>
                  </a:lnTo>
                  <a:lnTo>
                    <a:pt x="640" y="87"/>
                  </a:lnTo>
                  <a:lnTo>
                    <a:pt x="626" y="97"/>
                  </a:lnTo>
                  <a:lnTo>
                    <a:pt x="611" y="106"/>
                  </a:lnTo>
                  <a:lnTo>
                    <a:pt x="602" y="116"/>
                  </a:lnTo>
                  <a:lnTo>
                    <a:pt x="590" y="128"/>
                  </a:lnTo>
                  <a:lnTo>
                    <a:pt x="578" y="139"/>
                  </a:lnTo>
                  <a:lnTo>
                    <a:pt x="564" y="149"/>
                  </a:lnTo>
                  <a:lnTo>
                    <a:pt x="550" y="158"/>
                  </a:lnTo>
                  <a:lnTo>
                    <a:pt x="543" y="161"/>
                  </a:lnTo>
                  <a:lnTo>
                    <a:pt x="541" y="163"/>
                  </a:lnTo>
                  <a:lnTo>
                    <a:pt x="538" y="163"/>
                  </a:lnTo>
                  <a:lnTo>
                    <a:pt x="536" y="165"/>
                  </a:lnTo>
                  <a:lnTo>
                    <a:pt x="536" y="165"/>
                  </a:lnTo>
                  <a:lnTo>
                    <a:pt x="529" y="168"/>
                  </a:lnTo>
                  <a:lnTo>
                    <a:pt x="522" y="172"/>
                  </a:lnTo>
                  <a:lnTo>
                    <a:pt x="515" y="175"/>
                  </a:lnTo>
                  <a:lnTo>
                    <a:pt x="505" y="180"/>
                  </a:lnTo>
                  <a:lnTo>
                    <a:pt x="503" y="180"/>
                  </a:lnTo>
                  <a:lnTo>
                    <a:pt x="498" y="182"/>
                  </a:lnTo>
                  <a:lnTo>
                    <a:pt x="491" y="184"/>
                  </a:lnTo>
                  <a:lnTo>
                    <a:pt x="482" y="187"/>
                  </a:lnTo>
                  <a:lnTo>
                    <a:pt x="474" y="191"/>
                  </a:lnTo>
                  <a:lnTo>
                    <a:pt x="467" y="196"/>
                  </a:lnTo>
                  <a:lnTo>
                    <a:pt x="463" y="201"/>
                  </a:lnTo>
                  <a:lnTo>
                    <a:pt x="456" y="206"/>
                  </a:lnTo>
                  <a:lnTo>
                    <a:pt x="448" y="210"/>
                  </a:lnTo>
                  <a:lnTo>
                    <a:pt x="441" y="215"/>
                  </a:lnTo>
                  <a:lnTo>
                    <a:pt x="434" y="217"/>
                  </a:lnTo>
                  <a:lnTo>
                    <a:pt x="432" y="217"/>
                  </a:lnTo>
                  <a:lnTo>
                    <a:pt x="432" y="220"/>
                  </a:lnTo>
                  <a:lnTo>
                    <a:pt x="430" y="220"/>
                  </a:lnTo>
                  <a:lnTo>
                    <a:pt x="425" y="222"/>
                  </a:lnTo>
                  <a:lnTo>
                    <a:pt x="418" y="224"/>
                  </a:lnTo>
                  <a:lnTo>
                    <a:pt x="411" y="227"/>
                  </a:lnTo>
                  <a:lnTo>
                    <a:pt x="406" y="229"/>
                  </a:lnTo>
                  <a:lnTo>
                    <a:pt x="392" y="231"/>
                  </a:lnTo>
                  <a:lnTo>
                    <a:pt x="385" y="231"/>
                  </a:lnTo>
                  <a:lnTo>
                    <a:pt x="378" y="234"/>
                  </a:lnTo>
                  <a:lnTo>
                    <a:pt x="371" y="234"/>
                  </a:lnTo>
                  <a:lnTo>
                    <a:pt x="366" y="234"/>
                  </a:lnTo>
                  <a:lnTo>
                    <a:pt x="363" y="234"/>
                  </a:lnTo>
                  <a:lnTo>
                    <a:pt x="363" y="234"/>
                  </a:lnTo>
                  <a:lnTo>
                    <a:pt x="363" y="234"/>
                  </a:lnTo>
                  <a:lnTo>
                    <a:pt x="363" y="234"/>
                  </a:lnTo>
                  <a:lnTo>
                    <a:pt x="319" y="236"/>
                  </a:lnTo>
                  <a:lnTo>
                    <a:pt x="271" y="239"/>
                  </a:lnTo>
                  <a:lnTo>
                    <a:pt x="269" y="239"/>
                  </a:lnTo>
                  <a:lnTo>
                    <a:pt x="264" y="241"/>
                  </a:lnTo>
                  <a:lnTo>
                    <a:pt x="241" y="260"/>
                  </a:lnTo>
                  <a:lnTo>
                    <a:pt x="229" y="267"/>
                  </a:lnTo>
                  <a:lnTo>
                    <a:pt x="217" y="276"/>
                  </a:lnTo>
                  <a:lnTo>
                    <a:pt x="205" y="283"/>
                  </a:lnTo>
                  <a:lnTo>
                    <a:pt x="191" y="291"/>
                  </a:lnTo>
                  <a:lnTo>
                    <a:pt x="167" y="305"/>
                  </a:lnTo>
                  <a:lnTo>
                    <a:pt x="156" y="309"/>
                  </a:lnTo>
                  <a:lnTo>
                    <a:pt x="153" y="309"/>
                  </a:lnTo>
                  <a:lnTo>
                    <a:pt x="153" y="309"/>
                  </a:lnTo>
                  <a:lnTo>
                    <a:pt x="151" y="309"/>
                  </a:lnTo>
                  <a:lnTo>
                    <a:pt x="151" y="309"/>
                  </a:lnTo>
                  <a:lnTo>
                    <a:pt x="148" y="309"/>
                  </a:lnTo>
                  <a:lnTo>
                    <a:pt x="144" y="312"/>
                  </a:lnTo>
                  <a:lnTo>
                    <a:pt x="137" y="312"/>
                  </a:lnTo>
                  <a:lnTo>
                    <a:pt x="130" y="314"/>
                  </a:lnTo>
                  <a:lnTo>
                    <a:pt x="125" y="314"/>
                  </a:lnTo>
                  <a:lnTo>
                    <a:pt x="118" y="314"/>
                  </a:lnTo>
                  <a:lnTo>
                    <a:pt x="113" y="314"/>
                  </a:lnTo>
                  <a:lnTo>
                    <a:pt x="111" y="317"/>
                  </a:lnTo>
                  <a:lnTo>
                    <a:pt x="104" y="319"/>
                  </a:lnTo>
                  <a:lnTo>
                    <a:pt x="99" y="321"/>
                  </a:lnTo>
                  <a:lnTo>
                    <a:pt x="92" y="324"/>
                  </a:lnTo>
                  <a:lnTo>
                    <a:pt x="80" y="328"/>
                  </a:lnTo>
                  <a:lnTo>
                    <a:pt x="66" y="331"/>
                  </a:lnTo>
                  <a:lnTo>
                    <a:pt x="59" y="333"/>
                  </a:lnTo>
                  <a:lnTo>
                    <a:pt x="52" y="335"/>
                  </a:lnTo>
                  <a:lnTo>
                    <a:pt x="54" y="343"/>
                  </a:lnTo>
                  <a:lnTo>
                    <a:pt x="47" y="347"/>
                  </a:lnTo>
                  <a:lnTo>
                    <a:pt x="40" y="354"/>
                  </a:lnTo>
                  <a:lnTo>
                    <a:pt x="35" y="364"/>
                  </a:lnTo>
                  <a:lnTo>
                    <a:pt x="33" y="371"/>
                  </a:lnTo>
                  <a:lnTo>
                    <a:pt x="30" y="380"/>
                  </a:lnTo>
                  <a:lnTo>
                    <a:pt x="28" y="390"/>
                  </a:lnTo>
                  <a:lnTo>
                    <a:pt x="28" y="399"/>
                  </a:lnTo>
                  <a:lnTo>
                    <a:pt x="30" y="411"/>
                  </a:lnTo>
                  <a:lnTo>
                    <a:pt x="30" y="413"/>
                  </a:lnTo>
                  <a:lnTo>
                    <a:pt x="28" y="418"/>
                  </a:lnTo>
                  <a:lnTo>
                    <a:pt x="23" y="435"/>
                  </a:lnTo>
                  <a:lnTo>
                    <a:pt x="21" y="451"/>
                  </a:lnTo>
                  <a:lnTo>
                    <a:pt x="19" y="468"/>
                  </a:lnTo>
                  <a:lnTo>
                    <a:pt x="21" y="487"/>
                  </a:lnTo>
                  <a:lnTo>
                    <a:pt x="21" y="491"/>
                  </a:lnTo>
                  <a:lnTo>
                    <a:pt x="21" y="498"/>
                  </a:lnTo>
                  <a:lnTo>
                    <a:pt x="23" y="508"/>
                  </a:lnTo>
                  <a:lnTo>
                    <a:pt x="26" y="513"/>
                  </a:lnTo>
                  <a:lnTo>
                    <a:pt x="28" y="517"/>
                  </a:lnTo>
                  <a:lnTo>
                    <a:pt x="35" y="527"/>
                  </a:lnTo>
                  <a:lnTo>
                    <a:pt x="42" y="532"/>
                  </a:lnTo>
                  <a:lnTo>
                    <a:pt x="47" y="536"/>
                  </a:lnTo>
                  <a:lnTo>
                    <a:pt x="52" y="541"/>
                  </a:lnTo>
                  <a:lnTo>
                    <a:pt x="56" y="546"/>
                  </a:lnTo>
                  <a:lnTo>
                    <a:pt x="56" y="550"/>
                  </a:lnTo>
                  <a:lnTo>
                    <a:pt x="59" y="558"/>
                  </a:lnTo>
                  <a:lnTo>
                    <a:pt x="59" y="558"/>
                  </a:lnTo>
                  <a:lnTo>
                    <a:pt x="59" y="560"/>
                  </a:lnTo>
                  <a:lnTo>
                    <a:pt x="63" y="565"/>
                  </a:lnTo>
                  <a:lnTo>
                    <a:pt x="68" y="569"/>
                  </a:lnTo>
                  <a:lnTo>
                    <a:pt x="73" y="574"/>
                  </a:lnTo>
                  <a:lnTo>
                    <a:pt x="75" y="581"/>
                  </a:lnTo>
                  <a:lnTo>
                    <a:pt x="78" y="588"/>
                  </a:lnTo>
                  <a:lnTo>
                    <a:pt x="78" y="595"/>
                  </a:lnTo>
                  <a:lnTo>
                    <a:pt x="78" y="605"/>
                  </a:lnTo>
                  <a:lnTo>
                    <a:pt x="75" y="612"/>
                  </a:lnTo>
                  <a:lnTo>
                    <a:pt x="73" y="621"/>
                  </a:lnTo>
                  <a:lnTo>
                    <a:pt x="68" y="628"/>
                  </a:lnTo>
                  <a:lnTo>
                    <a:pt x="66" y="633"/>
                  </a:lnTo>
                  <a:lnTo>
                    <a:pt x="61" y="645"/>
                  </a:lnTo>
                  <a:lnTo>
                    <a:pt x="54" y="654"/>
                  </a:lnTo>
                  <a:lnTo>
                    <a:pt x="49" y="664"/>
                  </a:lnTo>
                  <a:lnTo>
                    <a:pt x="37" y="676"/>
                  </a:lnTo>
                  <a:lnTo>
                    <a:pt x="30" y="690"/>
                  </a:lnTo>
                  <a:lnTo>
                    <a:pt x="30" y="692"/>
                  </a:lnTo>
                  <a:lnTo>
                    <a:pt x="28" y="692"/>
                  </a:lnTo>
                  <a:lnTo>
                    <a:pt x="28" y="692"/>
                  </a:lnTo>
                  <a:lnTo>
                    <a:pt x="28" y="692"/>
                  </a:lnTo>
                  <a:lnTo>
                    <a:pt x="28" y="695"/>
                  </a:lnTo>
                  <a:lnTo>
                    <a:pt x="26" y="697"/>
                  </a:lnTo>
                  <a:lnTo>
                    <a:pt x="26" y="697"/>
                  </a:lnTo>
                  <a:lnTo>
                    <a:pt x="26" y="697"/>
                  </a:lnTo>
                  <a:lnTo>
                    <a:pt x="26" y="697"/>
                  </a:lnTo>
                  <a:lnTo>
                    <a:pt x="26" y="699"/>
                  </a:lnTo>
                  <a:lnTo>
                    <a:pt x="21" y="699"/>
                  </a:lnTo>
                  <a:lnTo>
                    <a:pt x="21" y="699"/>
                  </a:lnTo>
                  <a:lnTo>
                    <a:pt x="21" y="699"/>
                  </a:lnTo>
                  <a:lnTo>
                    <a:pt x="21" y="699"/>
                  </a:lnTo>
                  <a:lnTo>
                    <a:pt x="19" y="702"/>
                  </a:lnTo>
                  <a:lnTo>
                    <a:pt x="16" y="702"/>
                  </a:lnTo>
                  <a:lnTo>
                    <a:pt x="16" y="702"/>
                  </a:lnTo>
                  <a:lnTo>
                    <a:pt x="16" y="702"/>
                  </a:lnTo>
                  <a:lnTo>
                    <a:pt x="16" y="702"/>
                  </a:lnTo>
                  <a:lnTo>
                    <a:pt x="14" y="704"/>
                  </a:lnTo>
                  <a:lnTo>
                    <a:pt x="12" y="704"/>
                  </a:lnTo>
                  <a:lnTo>
                    <a:pt x="12" y="706"/>
                  </a:lnTo>
                  <a:lnTo>
                    <a:pt x="9" y="709"/>
                  </a:lnTo>
                  <a:lnTo>
                    <a:pt x="9" y="711"/>
                  </a:lnTo>
                  <a:lnTo>
                    <a:pt x="9" y="716"/>
                  </a:lnTo>
                  <a:lnTo>
                    <a:pt x="12" y="718"/>
                  </a:lnTo>
                  <a:lnTo>
                    <a:pt x="19" y="725"/>
                  </a:lnTo>
                  <a:lnTo>
                    <a:pt x="21" y="732"/>
                  </a:lnTo>
                  <a:lnTo>
                    <a:pt x="26" y="742"/>
                  </a:lnTo>
                  <a:lnTo>
                    <a:pt x="26" y="749"/>
                  </a:lnTo>
                  <a:lnTo>
                    <a:pt x="26" y="756"/>
                  </a:lnTo>
                  <a:lnTo>
                    <a:pt x="26" y="765"/>
                  </a:lnTo>
                  <a:lnTo>
                    <a:pt x="23" y="772"/>
                  </a:lnTo>
                  <a:lnTo>
                    <a:pt x="21" y="782"/>
                  </a:lnTo>
                  <a:lnTo>
                    <a:pt x="16" y="791"/>
                  </a:lnTo>
                  <a:lnTo>
                    <a:pt x="12" y="801"/>
                  </a:lnTo>
                  <a:lnTo>
                    <a:pt x="4" y="822"/>
                  </a:lnTo>
                  <a:lnTo>
                    <a:pt x="4" y="824"/>
                  </a:lnTo>
                  <a:lnTo>
                    <a:pt x="2" y="827"/>
                  </a:lnTo>
                  <a:lnTo>
                    <a:pt x="2" y="829"/>
                  </a:lnTo>
                  <a:lnTo>
                    <a:pt x="0" y="839"/>
                  </a:lnTo>
                  <a:lnTo>
                    <a:pt x="0" y="841"/>
                  </a:lnTo>
                  <a:lnTo>
                    <a:pt x="0" y="846"/>
                  </a:lnTo>
                  <a:lnTo>
                    <a:pt x="0" y="850"/>
                  </a:lnTo>
                  <a:lnTo>
                    <a:pt x="2" y="855"/>
                  </a:lnTo>
                  <a:lnTo>
                    <a:pt x="4" y="858"/>
                  </a:lnTo>
                  <a:lnTo>
                    <a:pt x="9" y="862"/>
                  </a:lnTo>
                  <a:lnTo>
                    <a:pt x="12" y="865"/>
                  </a:lnTo>
                  <a:lnTo>
                    <a:pt x="12" y="867"/>
                  </a:lnTo>
                  <a:lnTo>
                    <a:pt x="14" y="869"/>
                  </a:lnTo>
                  <a:lnTo>
                    <a:pt x="14" y="872"/>
                  </a:lnTo>
                  <a:lnTo>
                    <a:pt x="14" y="879"/>
                  </a:lnTo>
                  <a:lnTo>
                    <a:pt x="14" y="881"/>
                  </a:lnTo>
                  <a:lnTo>
                    <a:pt x="14" y="884"/>
                  </a:lnTo>
                  <a:lnTo>
                    <a:pt x="14" y="884"/>
                  </a:lnTo>
                  <a:lnTo>
                    <a:pt x="14" y="886"/>
                  </a:lnTo>
                  <a:lnTo>
                    <a:pt x="14" y="886"/>
                  </a:lnTo>
                  <a:lnTo>
                    <a:pt x="14" y="891"/>
                  </a:lnTo>
                  <a:lnTo>
                    <a:pt x="14" y="895"/>
                  </a:lnTo>
                  <a:lnTo>
                    <a:pt x="14" y="900"/>
                  </a:lnTo>
                  <a:lnTo>
                    <a:pt x="12" y="902"/>
                  </a:lnTo>
                  <a:lnTo>
                    <a:pt x="12" y="907"/>
                  </a:lnTo>
                  <a:lnTo>
                    <a:pt x="9" y="907"/>
                  </a:lnTo>
                  <a:lnTo>
                    <a:pt x="9" y="910"/>
                  </a:lnTo>
                  <a:lnTo>
                    <a:pt x="7" y="914"/>
                  </a:lnTo>
                  <a:lnTo>
                    <a:pt x="7" y="921"/>
                  </a:lnTo>
                  <a:lnTo>
                    <a:pt x="19" y="926"/>
                  </a:lnTo>
                  <a:lnTo>
                    <a:pt x="23" y="926"/>
                  </a:lnTo>
                  <a:lnTo>
                    <a:pt x="30" y="926"/>
                  </a:lnTo>
                  <a:lnTo>
                    <a:pt x="42" y="926"/>
                  </a:lnTo>
                  <a:lnTo>
                    <a:pt x="49" y="924"/>
                  </a:lnTo>
                  <a:lnTo>
                    <a:pt x="56" y="921"/>
                  </a:lnTo>
                  <a:lnTo>
                    <a:pt x="59" y="921"/>
                  </a:lnTo>
                  <a:lnTo>
                    <a:pt x="61" y="921"/>
                  </a:lnTo>
                  <a:lnTo>
                    <a:pt x="63" y="919"/>
                  </a:lnTo>
                  <a:lnTo>
                    <a:pt x="68" y="921"/>
                  </a:lnTo>
                  <a:lnTo>
                    <a:pt x="71" y="921"/>
                  </a:lnTo>
                  <a:lnTo>
                    <a:pt x="73" y="924"/>
                  </a:lnTo>
                  <a:lnTo>
                    <a:pt x="75" y="926"/>
                  </a:lnTo>
                  <a:lnTo>
                    <a:pt x="75" y="926"/>
                  </a:lnTo>
                  <a:lnTo>
                    <a:pt x="78" y="928"/>
                  </a:lnTo>
                  <a:lnTo>
                    <a:pt x="82" y="931"/>
                  </a:lnTo>
                  <a:lnTo>
                    <a:pt x="85" y="931"/>
                  </a:lnTo>
                  <a:lnTo>
                    <a:pt x="87" y="933"/>
                  </a:lnTo>
                  <a:lnTo>
                    <a:pt x="89" y="938"/>
                  </a:lnTo>
                  <a:lnTo>
                    <a:pt x="92" y="943"/>
                  </a:lnTo>
                  <a:lnTo>
                    <a:pt x="92" y="945"/>
                  </a:lnTo>
                  <a:lnTo>
                    <a:pt x="92" y="950"/>
                  </a:lnTo>
                  <a:lnTo>
                    <a:pt x="92" y="954"/>
                  </a:lnTo>
                  <a:lnTo>
                    <a:pt x="92" y="957"/>
                  </a:lnTo>
                  <a:lnTo>
                    <a:pt x="92" y="959"/>
                  </a:lnTo>
                  <a:lnTo>
                    <a:pt x="94" y="961"/>
                  </a:lnTo>
                  <a:lnTo>
                    <a:pt x="97" y="964"/>
                  </a:lnTo>
                  <a:lnTo>
                    <a:pt x="101" y="966"/>
                  </a:lnTo>
                  <a:lnTo>
                    <a:pt x="106" y="966"/>
                  </a:lnTo>
                  <a:lnTo>
                    <a:pt x="108" y="966"/>
                  </a:lnTo>
                  <a:lnTo>
                    <a:pt x="111" y="969"/>
                  </a:lnTo>
                  <a:lnTo>
                    <a:pt x="118" y="969"/>
                  </a:lnTo>
                  <a:lnTo>
                    <a:pt x="120" y="966"/>
                  </a:lnTo>
                  <a:lnTo>
                    <a:pt x="125" y="969"/>
                  </a:lnTo>
                  <a:lnTo>
                    <a:pt x="127" y="971"/>
                  </a:lnTo>
                  <a:lnTo>
                    <a:pt x="130" y="973"/>
                  </a:lnTo>
                  <a:lnTo>
                    <a:pt x="130" y="978"/>
                  </a:lnTo>
                  <a:lnTo>
                    <a:pt x="132" y="980"/>
                  </a:lnTo>
                  <a:lnTo>
                    <a:pt x="132" y="985"/>
                  </a:lnTo>
                  <a:lnTo>
                    <a:pt x="130" y="1002"/>
                  </a:lnTo>
                  <a:lnTo>
                    <a:pt x="127" y="1021"/>
                  </a:lnTo>
                  <a:lnTo>
                    <a:pt x="130" y="1030"/>
                  </a:lnTo>
                  <a:lnTo>
                    <a:pt x="132" y="1039"/>
                  </a:lnTo>
                  <a:lnTo>
                    <a:pt x="148" y="1089"/>
                  </a:lnTo>
                  <a:lnTo>
                    <a:pt x="153" y="1098"/>
                  </a:lnTo>
                  <a:lnTo>
                    <a:pt x="158" y="1108"/>
                  </a:lnTo>
                  <a:lnTo>
                    <a:pt x="163" y="1117"/>
                  </a:lnTo>
                  <a:lnTo>
                    <a:pt x="170" y="1127"/>
                  </a:lnTo>
                  <a:lnTo>
                    <a:pt x="174" y="1132"/>
                  </a:lnTo>
                  <a:lnTo>
                    <a:pt x="177" y="1139"/>
                  </a:lnTo>
                  <a:lnTo>
                    <a:pt x="177" y="1141"/>
                  </a:lnTo>
                  <a:lnTo>
                    <a:pt x="179" y="1146"/>
                  </a:lnTo>
                  <a:lnTo>
                    <a:pt x="182" y="1148"/>
                  </a:lnTo>
                  <a:lnTo>
                    <a:pt x="184" y="1150"/>
                  </a:lnTo>
                  <a:lnTo>
                    <a:pt x="189" y="1153"/>
                  </a:lnTo>
                  <a:lnTo>
                    <a:pt x="191" y="1155"/>
                  </a:lnTo>
                  <a:lnTo>
                    <a:pt x="196" y="1158"/>
                  </a:lnTo>
                  <a:lnTo>
                    <a:pt x="203" y="1158"/>
                  </a:lnTo>
                  <a:lnTo>
                    <a:pt x="208" y="1160"/>
                  </a:lnTo>
                  <a:lnTo>
                    <a:pt x="210" y="1160"/>
                  </a:lnTo>
                  <a:lnTo>
                    <a:pt x="215" y="1162"/>
                  </a:lnTo>
                  <a:lnTo>
                    <a:pt x="219" y="1167"/>
                  </a:lnTo>
                  <a:lnTo>
                    <a:pt x="224" y="1172"/>
                  </a:lnTo>
                  <a:lnTo>
                    <a:pt x="236" y="1181"/>
                  </a:lnTo>
                  <a:lnTo>
                    <a:pt x="243" y="1188"/>
                  </a:lnTo>
                  <a:lnTo>
                    <a:pt x="252" y="1195"/>
                  </a:lnTo>
                  <a:lnTo>
                    <a:pt x="260" y="1202"/>
                  </a:lnTo>
                  <a:lnTo>
                    <a:pt x="269" y="1207"/>
                  </a:lnTo>
                  <a:lnTo>
                    <a:pt x="271" y="1210"/>
                  </a:lnTo>
                  <a:lnTo>
                    <a:pt x="274" y="1214"/>
                  </a:lnTo>
                  <a:lnTo>
                    <a:pt x="283" y="1231"/>
                  </a:lnTo>
                  <a:lnTo>
                    <a:pt x="288" y="1240"/>
                  </a:lnTo>
                  <a:lnTo>
                    <a:pt x="293" y="1250"/>
                  </a:lnTo>
                  <a:lnTo>
                    <a:pt x="300" y="1245"/>
                  </a:lnTo>
                  <a:lnTo>
                    <a:pt x="304" y="1243"/>
                  </a:lnTo>
                  <a:lnTo>
                    <a:pt x="307" y="1240"/>
                  </a:lnTo>
                  <a:lnTo>
                    <a:pt x="311" y="1238"/>
                  </a:lnTo>
                  <a:lnTo>
                    <a:pt x="314" y="1236"/>
                  </a:lnTo>
                  <a:lnTo>
                    <a:pt x="319" y="1228"/>
                  </a:lnTo>
                  <a:lnTo>
                    <a:pt x="323" y="1221"/>
                  </a:lnTo>
                  <a:lnTo>
                    <a:pt x="328" y="1214"/>
                  </a:lnTo>
                  <a:lnTo>
                    <a:pt x="333" y="1205"/>
                  </a:lnTo>
                  <a:lnTo>
                    <a:pt x="335" y="1195"/>
                  </a:lnTo>
                  <a:lnTo>
                    <a:pt x="335" y="1195"/>
                  </a:lnTo>
                  <a:lnTo>
                    <a:pt x="337" y="1195"/>
                  </a:lnTo>
                  <a:lnTo>
                    <a:pt x="340" y="1195"/>
                  </a:lnTo>
                  <a:lnTo>
                    <a:pt x="342" y="1195"/>
                  </a:lnTo>
                  <a:lnTo>
                    <a:pt x="347" y="1193"/>
                  </a:lnTo>
                  <a:lnTo>
                    <a:pt x="352" y="1193"/>
                  </a:lnTo>
                  <a:lnTo>
                    <a:pt x="356" y="1193"/>
                  </a:lnTo>
                  <a:lnTo>
                    <a:pt x="359" y="1191"/>
                  </a:lnTo>
                  <a:lnTo>
                    <a:pt x="363" y="1191"/>
                  </a:lnTo>
                  <a:lnTo>
                    <a:pt x="366" y="1188"/>
                  </a:lnTo>
                  <a:lnTo>
                    <a:pt x="368" y="1186"/>
                  </a:lnTo>
                  <a:lnTo>
                    <a:pt x="373" y="1184"/>
                  </a:lnTo>
                  <a:lnTo>
                    <a:pt x="373" y="1181"/>
                  </a:lnTo>
                  <a:lnTo>
                    <a:pt x="375" y="1176"/>
                  </a:lnTo>
                  <a:lnTo>
                    <a:pt x="378" y="1174"/>
                  </a:lnTo>
                  <a:lnTo>
                    <a:pt x="380" y="1169"/>
                  </a:lnTo>
                  <a:lnTo>
                    <a:pt x="380" y="1167"/>
                  </a:lnTo>
                  <a:lnTo>
                    <a:pt x="380" y="1167"/>
                  </a:lnTo>
                  <a:lnTo>
                    <a:pt x="380" y="1162"/>
                  </a:lnTo>
                  <a:lnTo>
                    <a:pt x="380" y="1158"/>
                  </a:lnTo>
                  <a:lnTo>
                    <a:pt x="380" y="1155"/>
                  </a:lnTo>
                  <a:lnTo>
                    <a:pt x="380" y="1153"/>
                  </a:lnTo>
                  <a:lnTo>
                    <a:pt x="382" y="1146"/>
                  </a:lnTo>
                  <a:lnTo>
                    <a:pt x="385" y="1139"/>
                  </a:lnTo>
                  <a:lnTo>
                    <a:pt x="387" y="1134"/>
                  </a:lnTo>
                  <a:lnTo>
                    <a:pt x="389" y="1132"/>
                  </a:lnTo>
                  <a:lnTo>
                    <a:pt x="394" y="1132"/>
                  </a:lnTo>
                  <a:lnTo>
                    <a:pt x="397" y="1132"/>
                  </a:lnTo>
                  <a:lnTo>
                    <a:pt x="404" y="1132"/>
                  </a:lnTo>
                  <a:lnTo>
                    <a:pt x="408" y="1134"/>
                  </a:lnTo>
                  <a:lnTo>
                    <a:pt x="413" y="1139"/>
                  </a:lnTo>
                  <a:lnTo>
                    <a:pt x="420" y="1143"/>
                  </a:lnTo>
                  <a:lnTo>
                    <a:pt x="427" y="1146"/>
                  </a:lnTo>
                  <a:lnTo>
                    <a:pt x="432" y="1148"/>
                  </a:lnTo>
                  <a:lnTo>
                    <a:pt x="439" y="1150"/>
                  </a:lnTo>
                  <a:lnTo>
                    <a:pt x="446" y="1148"/>
                  </a:lnTo>
                  <a:lnTo>
                    <a:pt x="453" y="1146"/>
                  </a:lnTo>
                  <a:lnTo>
                    <a:pt x="460" y="1143"/>
                  </a:lnTo>
                  <a:lnTo>
                    <a:pt x="470" y="1139"/>
                  </a:lnTo>
                  <a:lnTo>
                    <a:pt x="479" y="1132"/>
                  </a:lnTo>
                  <a:lnTo>
                    <a:pt x="486" y="1122"/>
                  </a:lnTo>
                  <a:lnTo>
                    <a:pt x="493" y="1117"/>
                  </a:lnTo>
                  <a:lnTo>
                    <a:pt x="496" y="1115"/>
                  </a:lnTo>
                  <a:lnTo>
                    <a:pt x="500" y="1115"/>
                  </a:lnTo>
                  <a:lnTo>
                    <a:pt x="512" y="1113"/>
                  </a:lnTo>
                  <a:lnTo>
                    <a:pt x="517" y="1113"/>
                  </a:lnTo>
                  <a:lnTo>
                    <a:pt x="524" y="1115"/>
                  </a:lnTo>
                  <a:lnTo>
                    <a:pt x="543" y="1115"/>
                  </a:lnTo>
                  <a:lnTo>
                    <a:pt x="552" y="1115"/>
                  </a:lnTo>
                  <a:lnTo>
                    <a:pt x="557" y="1115"/>
                  </a:lnTo>
                  <a:lnTo>
                    <a:pt x="559" y="1115"/>
                  </a:lnTo>
                  <a:lnTo>
                    <a:pt x="562" y="1115"/>
                  </a:lnTo>
                  <a:lnTo>
                    <a:pt x="581" y="1115"/>
                  </a:lnTo>
                  <a:lnTo>
                    <a:pt x="590" y="1113"/>
                  </a:lnTo>
                  <a:lnTo>
                    <a:pt x="595" y="1113"/>
                  </a:lnTo>
                  <a:lnTo>
                    <a:pt x="602" y="1113"/>
                  </a:lnTo>
                  <a:lnTo>
                    <a:pt x="604" y="1113"/>
                  </a:lnTo>
                  <a:lnTo>
                    <a:pt x="607" y="1113"/>
                  </a:lnTo>
                  <a:lnTo>
                    <a:pt x="609" y="1113"/>
                  </a:lnTo>
                  <a:lnTo>
                    <a:pt x="611" y="1115"/>
                  </a:lnTo>
                  <a:lnTo>
                    <a:pt x="616" y="1117"/>
                  </a:lnTo>
                  <a:lnTo>
                    <a:pt x="619" y="1122"/>
                  </a:lnTo>
                  <a:lnTo>
                    <a:pt x="621" y="1124"/>
                  </a:lnTo>
                  <a:lnTo>
                    <a:pt x="628" y="1136"/>
                  </a:lnTo>
                  <a:lnTo>
                    <a:pt x="633" y="1143"/>
                  </a:lnTo>
                  <a:lnTo>
                    <a:pt x="640" y="1150"/>
                  </a:lnTo>
                  <a:lnTo>
                    <a:pt x="645" y="1153"/>
                  </a:lnTo>
                  <a:lnTo>
                    <a:pt x="649" y="1155"/>
                  </a:lnTo>
                  <a:lnTo>
                    <a:pt x="654" y="1160"/>
                  </a:lnTo>
                  <a:lnTo>
                    <a:pt x="654" y="1162"/>
                  </a:lnTo>
                  <a:lnTo>
                    <a:pt x="656" y="1165"/>
                  </a:lnTo>
                  <a:lnTo>
                    <a:pt x="656" y="1167"/>
                  </a:lnTo>
                  <a:lnTo>
                    <a:pt x="659" y="1172"/>
                  </a:lnTo>
                  <a:lnTo>
                    <a:pt x="659" y="1176"/>
                  </a:lnTo>
                  <a:lnTo>
                    <a:pt x="659" y="1181"/>
                  </a:lnTo>
                  <a:lnTo>
                    <a:pt x="659" y="1186"/>
                  </a:lnTo>
                  <a:lnTo>
                    <a:pt x="666" y="1184"/>
                  </a:lnTo>
                  <a:lnTo>
                    <a:pt x="673" y="1184"/>
                  </a:lnTo>
                  <a:lnTo>
                    <a:pt x="678" y="1179"/>
                  </a:lnTo>
                  <a:lnTo>
                    <a:pt x="682" y="1176"/>
                  </a:lnTo>
                  <a:lnTo>
                    <a:pt x="689" y="1169"/>
                  </a:lnTo>
                  <a:lnTo>
                    <a:pt x="699" y="1167"/>
                  </a:lnTo>
                  <a:lnTo>
                    <a:pt x="708" y="1165"/>
                  </a:lnTo>
                  <a:lnTo>
                    <a:pt x="720" y="1165"/>
                  </a:lnTo>
                  <a:lnTo>
                    <a:pt x="722" y="1165"/>
                  </a:lnTo>
                  <a:lnTo>
                    <a:pt x="725" y="1167"/>
                  </a:lnTo>
                  <a:lnTo>
                    <a:pt x="727" y="1167"/>
                  </a:lnTo>
                  <a:lnTo>
                    <a:pt x="727" y="1167"/>
                  </a:lnTo>
                  <a:lnTo>
                    <a:pt x="730" y="1174"/>
                  </a:lnTo>
                  <a:lnTo>
                    <a:pt x="730" y="1176"/>
                  </a:lnTo>
                  <a:lnTo>
                    <a:pt x="732" y="1179"/>
                  </a:lnTo>
                  <a:lnTo>
                    <a:pt x="734" y="1179"/>
                  </a:lnTo>
                  <a:lnTo>
                    <a:pt x="737" y="1181"/>
                  </a:lnTo>
                  <a:lnTo>
                    <a:pt x="741" y="1184"/>
                  </a:lnTo>
                  <a:lnTo>
                    <a:pt x="744" y="1184"/>
                  </a:lnTo>
                  <a:lnTo>
                    <a:pt x="746" y="1184"/>
                  </a:lnTo>
                  <a:lnTo>
                    <a:pt x="748" y="1186"/>
                  </a:lnTo>
                  <a:lnTo>
                    <a:pt x="748" y="1188"/>
                  </a:lnTo>
                  <a:lnTo>
                    <a:pt x="751" y="1193"/>
                  </a:lnTo>
                  <a:lnTo>
                    <a:pt x="751" y="1195"/>
                  </a:lnTo>
                  <a:lnTo>
                    <a:pt x="753" y="1198"/>
                  </a:lnTo>
                  <a:lnTo>
                    <a:pt x="758" y="1202"/>
                  </a:lnTo>
                  <a:lnTo>
                    <a:pt x="760" y="1205"/>
                  </a:lnTo>
                  <a:lnTo>
                    <a:pt x="763" y="1207"/>
                  </a:lnTo>
                  <a:lnTo>
                    <a:pt x="777" y="1210"/>
                  </a:lnTo>
                  <a:lnTo>
                    <a:pt x="782" y="1212"/>
                  </a:lnTo>
                  <a:lnTo>
                    <a:pt x="789" y="1212"/>
                  </a:lnTo>
                  <a:lnTo>
                    <a:pt x="796" y="1214"/>
                  </a:lnTo>
                  <a:lnTo>
                    <a:pt x="803" y="1212"/>
                  </a:lnTo>
                  <a:lnTo>
                    <a:pt x="810" y="1212"/>
                  </a:lnTo>
                  <a:lnTo>
                    <a:pt x="815" y="1212"/>
                  </a:lnTo>
                  <a:lnTo>
                    <a:pt x="819" y="1212"/>
                  </a:lnTo>
                  <a:lnTo>
                    <a:pt x="822" y="1214"/>
                  </a:lnTo>
                  <a:lnTo>
                    <a:pt x="824" y="1217"/>
                  </a:lnTo>
                  <a:lnTo>
                    <a:pt x="826" y="1221"/>
                  </a:lnTo>
                  <a:lnTo>
                    <a:pt x="829" y="1224"/>
                  </a:lnTo>
                  <a:lnTo>
                    <a:pt x="829" y="1228"/>
                  </a:lnTo>
                  <a:lnTo>
                    <a:pt x="831" y="1261"/>
                  </a:lnTo>
                  <a:lnTo>
                    <a:pt x="836" y="1292"/>
                  </a:lnTo>
                  <a:lnTo>
                    <a:pt x="836" y="1299"/>
                  </a:lnTo>
                  <a:lnTo>
                    <a:pt x="838" y="1304"/>
                  </a:lnTo>
                  <a:lnTo>
                    <a:pt x="838" y="1309"/>
                  </a:lnTo>
                  <a:lnTo>
                    <a:pt x="841" y="1311"/>
                  </a:lnTo>
                  <a:lnTo>
                    <a:pt x="843" y="1313"/>
                  </a:lnTo>
                  <a:lnTo>
                    <a:pt x="845" y="1313"/>
                  </a:lnTo>
                  <a:lnTo>
                    <a:pt x="848" y="1313"/>
                  </a:lnTo>
                  <a:lnTo>
                    <a:pt x="852" y="1311"/>
                  </a:lnTo>
                  <a:lnTo>
                    <a:pt x="876" y="1295"/>
                  </a:lnTo>
                  <a:lnTo>
                    <a:pt x="902" y="1278"/>
                  </a:lnTo>
                  <a:lnTo>
                    <a:pt x="904" y="1276"/>
                  </a:lnTo>
                  <a:lnTo>
                    <a:pt x="909" y="1273"/>
                  </a:lnTo>
                  <a:lnTo>
                    <a:pt x="911" y="1271"/>
                  </a:lnTo>
                  <a:lnTo>
                    <a:pt x="914" y="1269"/>
                  </a:lnTo>
                  <a:lnTo>
                    <a:pt x="921" y="1261"/>
                  </a:lnTo>
                  <a:lnTo>
                    <a:pt x="928" y="1254"/>
                  </a:lnTo>
                  <a:lnTo>
                    <a:pt x="937" y="1250"/>
                  </a:lnTo>
                  <a:lnTo>
                    <a:pt x="944" y="1245"/>
                  </a:lnTo>
                  <a:lnTo>
                    <a:pt x="952" y="1243"/>
                  </a:lnTo>
                  <a:lnTo>
                    <a:pt x="956" y="1240"/>
                  </a:lnTo>
                  <a:lnTo>
                    <a:pt x="963" y="1238"/>
                  </a:lnTo>
                  <a:lnTo>
                    <a:pt x="973" y="1236"/>
                  </a:lnTo>
                  <a:lnTo>
                    <a:pt x="980" y="1236"/>
                  </a:lnTo>
                  <a:lnTo>
                    <a:pt x="989" y="1236"/>
                  </a:lnTo>
                  <a:lnTo>
                    <a:pt x="996" y="1236"/>
                  </a:lnTo>
                  <a:lnTo>
                    <a:pt x="1008" y="1236"/>
                  </a:lnTo>
                  <a:lnTo>
                    <a:pt x="1011" y="1236"/>
                  </a:lnTo>
                  <a:lnTo>
                    <a:pt x="1013" y="1238"/>
                  </a:lnTo>
                  <a:lnTo>
                    <a:pt x="1018" y="1240"/>
                  </a:lnTo>
                  <a:lnTo>
                    <a:pt x="1020" y="1240"/>
                  </a:lnTo>
                  <a:lnTo>
                    <a:pt x="1020" y="1243"/>
                  </a:lnTo>
                  <a:lnTo>
                    <a:pt x="1020" y="1243"/>
                  </a:lnTo>
                  <a:lnTo>
                    <a:pt x="1022" y="1245"/>
                  </a:lnTo>
                  <a:lnTo>
                    <a:pt x="1025" y="1245"/>
                  </a:lnTo>
                  <a:lnTo>
                    <a:pt x="1027" y="1247"/>
                  </a:lnTo>
                  <a:lnTo>
                    <a:pt x="1027" y="1245"/>
                  </a:lnTo>
                  <a:lnTo>
                    <a:pt x="1030" y="1245"/>
                  </a:lnTo>
                  <a:lnTo>
                    <a:pt x="1030" y="1243"/>
                  </a:lnTo>
                  <a:lnTo>
                    <a:pt x="1030" y="1243"/>
                  </a:lnTo>
                  <a:lnTo>
                    <a:pt x="1030" y="1240"/>
                  </a:lnTo>
                  <a:lnTo>
                    <a:pt x="1030" y="1240"/>
                  </a:lnTo>
                  <a:lnTo>
                    <a:pt x="1032" y="1238"/>
                  </a:lnTo>
                  <a:lnTo>
                    <a:pt x="1034" y="1236"/>
                  </a:lnTo>
                  <a:lnTo>
                    <a:pt x="1034" y="1236"/>
                  </a:lnTo>
                  <a:lnTo>
                    <a:pt x="1034" y="1236"/>
                  </a:lnTo>
                  <a:lnTo>
                    <a:pt x="1034" y="1236"/>
                  </a:lnTo>
                  <a:lnTo>
                    <a:pt x="1039" y="1233"/>
                  </a:lnTo>
                  <a:lnTo>
                    <a:pt x="1041" y="1228"/>
                  </a:lnTo>
                  <a:lnTo>
                    <a:pt x="1046" y="1226"/>
                  </a:lnTo>
                  <a:lnTo>
                    <a:pt x="1051" y="1224"/>
                  </a:lnTo>
                  <a:lnTo>
                    <a:pt x="1055" y="1224"/>
                  </a:lnTo>
                  <a:lnTo>
                    <a:pt x="1063" y="1221"/>
                  </a:lnTo>
                  <a:lnTo>
                    <a:pt x="1065" y="1221"/>
                  </a:lnTo>
                  <a:lnTo>
                    <a:pt x="1070" y="1219"/>
                  </a:lnTo>
                  <a:lnTo>
                    <a:pt x="1072" y="1217"/>
                  </a:lnTo>
                  <a:lnTo>
                    <a:pt x="1077" y="1214"/>
                  </a:lnTo>
                  <a:lnTo>
                    <a:pt x="1077" y="1212"/>
                  </a:lnTo>
                  <a:lnTo>
                    <a:pt x="1079" y="1210"/>
                  </a:lnTo>
                  <a:lnTo>
                    <a:pt x="1084" y="1207"/>
                  </a:lnTo>
                  <a:lnTo>
                    <a:pt x="1089" y="1202"/>
                  </a:lnTo>
                  <a:lnTo>
                    <a:pt x="1093" y="1198"/>
                  </a:lnTo>
                  <a:lnTo>
                    <a:pt x="1098" y="1193"/>
                  </a:lnTo>
                  <a:lnTo>
                    <a:pt x="1103" y="1188"/>
                  </a:lnTo>
                  <a:lnTo>
                    <a:pt x="1103" y="1184"/>
                  </a:lnTo>
                  <a:lnTo>
                    <a:pt x="1103" y="1181"/>
                  </a:lnTo>
                  <a:lnTo>
                    <a:pt x="1105" y="1181"/>
                  </a:lnTo>
                  <a:lnTo>
                    <a:pt x="1103" y="1176"/>
                  </a:lnTo>
                  <a:lnTo>
                    <a:pt x="1100" y="1172"/>
                  </a:lnTo>
                  <a:lnTo>
                    <a:pt x="1098" y="1167"/>
                  </a:lnTo>
                  <a:lnTo>
                    <a:pt x="1096" y="1165"/>
                  </a:lnTo>
                  <a:lnTo>
                    <a:pt x="1091" y="1160"/>
                  </a:lnTo>
                  <a:lnTo>
                    <a:pt x="1086" y="1155"/>
                  </a:lnTo>
                  <a:lnTo>
                    <a:pt x="1084" y="1153"/>
                  </a:lnTo>
                  <a:lnTo>
                    <a:pt x="1081" y="1146"/>
                  </a:lnTo>
                  <a:lnTo>
                    <a:pt x="1084" y="1141"/>
                  </a:lnTo>
                  <a:lnTo>
                    <a:pt x="1084" y="1136"/>
                  </a:lnTo>
                  <a:lnTo>
                    <a:pt x="1089" y="1132"/>
                  </a:lnTo>
                  <a:lnTo>
                    <a:pt x="1091" y="1127"/>
                  </a:lnTo>
                  <a:lnTo>
                    <a:pt x="1093" y="1124"/>
                  </a:lnTo>
                  <a:lnTo>
                    <a:pt x="1100" y="1120"/>
                  </a:lnTo>
                  <a:lnTo>
                    <a:pt x="1103" y="1115"/>
                  </a:lnTo>
                  <a:lnTo>
                    <a:pt x="1105" y="1115"/>
                  </a:lnTo>
                  <a:lnTo>
                    <a:pt x="1105" y="1110"/>
                  </a:lnTo>
                  <a:lnTo>
                    <a:pt x="1107" y="1098"/>
                  </a:lnTo>
                  <a:lnTo>
                    <a:pt x="1107" y="1087"/>
                  </a:lnTo>
                  <a:lnTo>
                    <a:pt x="1105" y="1077"/>
                  </a:lnTo>
                  <a:lnTo>
                    <a:pt x="1103" y="1068"/>
                  </a:lnTo>
                  <a:lnTo>
                    <a:pt x="1098" y="1061"/>
                  </a:lnTo>
                  <a:lnTo>
                    <a:pt x="1091" y="1054"/>
                  </a:lnTo>
                  <a:lnTo>
                    <a:pt x="1084" y="1047"/>
                  </a:lnTo>
                  <a:lnTo>
                    <a:pt x="1077" y="1042"/>
                  </a:lnTo>
                  <a:lnTo>
                    <a:pt x="1074" y="1039"/>
                  </a:lnTo>
                  <a:lnTo>
                    <a:pt x="1072" y="1037"/>
                  </a:lnTo>
                  <a:lnTo>
                    <a:pt x="1070" y="1035"/>
                  </a:lnTo>
                  <a:lnTo>
                    <a:pt x="1070" y="1025"/>
                  </a:lnTo>
                  <a:lnTo>
                    <a:pt x="1070" y="1016"/>
                  </a:lnTo>
                  <a:lnTo>
                    <a:pt x="1070" y="1009"/>
                  </a:lnTo>
                  <a:lnTo>
                    <a:pt x="1070" y="1004"/>
                  </a:lnTo>
                  <a:lnTo>
                    <a:pt x="1067" y="1002"/>
                  </a:lnTo>
                  <a:lnTo>
                    <a:pt x="1067" y="1002"/>
                  </a:lnTo>
                  <a:lnTo>
                    <a:pt x="1067" y="1002"/>
                  </a:lnTo>
                  <a:lnTo>
                    <a:pt x="1067" y="999"/>
                  </a:lnTo>
                  <a:lnTo>
                    <a:pt x="1067" y="985"/>
                  </a:lnTo>
                  <a:lnTo>
                    <a:pt x="1067" y="976"/>
                  </a:lnTo>
                  <a:lnTo>
                    <a:pt x="1067" y="969"/>
                  </a:lnTo>
                  <a:lnTo>
                    <a:pt x="1070" y="957"/>
                  </a:lnTo>
                  <a:lnTo>
                    <a:pt x="1074" y="943"/>
                  </a:lnTo>
                  <a:lnTo>
                    <a:pt x="1077" y="931"/>
                  </a:lnTo>
                  <a:lnTo>
                    <a:pt x="1081" y="919"/>
                  </a:lnTo>
                  <a:lnTo>
                    <a:pt x="1086" y="910"/>
                  </a:lnTo>
                  <a:lnTo>
                    <a:pt x="1093" y="898"/>
                  </a:lnTo>
                  <a:lnTo>
                    <a:pt x="1098" y="888"/>
                  </a:lnTo>
                  <a:lnTo>
                    <a:pt x="1105" y="879"/>
                  </a:lnTo>
                  <a:lnTo>
                    <a:pt x="1098" y="874"/>
                  </a:lnTo>
                  <a:lnTo>
                    <a:pt x="1091" y="869"/>
                  </a:lnTo>
                  <a:lnTo>
                    <a:pt x="1086" y="867"/>
                  </a:lnTo>
                  <a:lnTo>
                    <a:pt x="1084" y="867"/>
                  </a:lnTo>
                  <a:lnTo>
                    <a:pt x="1079" y="865"/>
                  </a:lnTo>
                  <a:lnTo>
                    <a:pt x="1074" y="865"/>
                  </a:lnTo>
                  <a:lnTo>
                    <a:pt x="1070" y="862"/>
                  </a:lnTo>
                  <a:lnTo>
                    <a:pt x="1067" y="860"/>
                  </a:lnTo>
                  <a:lnTo>
                    <a:pt x="1060" y="853"/>
                  </a:lnTo>
                  <a:lnTo>
                    <a:pt x="1055" y="843"/>
                  </a:lnTo>
                  <a:lnTo>
                    <a:pt x="1060" y="843"/>
                  </a:lnTo>
                  <a:lnTo>
                    <a:pt x="1063" y="841"/>
                  </a:lnTo>
                  <a:lnTo>
                    <a:pt x="1070" y="836"/>
                  </a:lnTo>
                  <a:lnTo>
                    <a:pt x="1072" y="832"/>
                  </a:lnTo>
                  <a:lnTo>
                    <a:pt x="1077" y="827"/>
                  </a:lnTo>
                  <a:lnTo>
                    <a:pt x="1077" y="822"/>
                  </a:lnTo>
                  <a:lnTo>
                    <a:pt x="1077" y="820"/>
                  </a:lnTo>
                  <a:lnTo>
                    <a:pt x="1077" y="820"/>
                  </a:lnTo>
                  <a:lnTo>
                    <a:pt x="1077" y="815"/>
                  </a:lnTo>
                  <a:lnTo>
                    <a:pt x="1074" y="810"/>
                  </a:lnTo>
                  <a:lnTo>
                    <a:pt x="1072" y="806"/>
                  </a:lnTo>
                  <a:lnTo>
                    <a:pt x="1072" y="803"/>
                  </a:lnTo>
                  <a:lnTo>
                    <a:pt x="1072" y="803"/>
                  </a:lnTo>
                  <a:lnTo>
                    <a:pt x="1072" y="803"/>
                  </a:lnTo>
                  <a:lnTo>
                    <a:pt x="1067" y="796"/>
                  </a:lnTo>
                  <a:lnTo>
                    <a:pt x="1070" y="789"/>
                  </a:lnTo>
                  <a:lnTo>
                    <a:pt x="1070" y="784"/>
                  </a:lnTo>
                  <a:lnTo>
                    <a:pt x="1072" y="782"/>
                  </a:lnTo>
                  <a:lnTo>
                    <a:pt x="1074" y="777"/>
                  </a:lnTo>
                  <a:lnTo>
                    <a:pt x="1079" y="775"/>
                  </a:lnTo>
                  <a:lnTo>
                    <a:pt x="1086" y="770"/>
                  </a:lnTo>
                  <a:lnTo>
                    <a:pt x="1091" y="768"/>
                  </a:lnTo>
                  <a:lnTo>
                    <a:pt x="1098" y="765"/>
                  </a:lnTo>
                  <a:lnTo>
                    <a:pt x="1100" y="763"/>
                  </a:lnTo>
                  <a:lnTo>
                    <a:pt x="1103" y="763"/>
                  </a:lnTo>
                  <a:lnTo>
                    <a:pt x="1105" y="761"/>
                  </a:lnTo>
                  <a:lnTo>
                    <a:pt x="1107" y="761"/>
                  </a:lnTo>
                  <a:lnTo>
                    <a:pt x="1107" y="758"/>
                  </a:lnTo>
                  <a:lnTo>
                    <a:pt x="1110" y="758"/>
                  </a:lnTo>
                  <a:lnTo>
                    <a:pt x="1110" y="754"/>
                  </a:lnTo>
                  <a:lnTo>
                    <a:pt x="1107" y="739"/>
                  </a:lnTo>
                  <a:lnTo>
                    <a:pt x="1105" y="732"/>
                  </a:lnTo>
                  <a:lnTo>
                    <a:pt x="1103" y="725"/>
                  </a:lnTo>
                  <a:lnTo>
                    <a:pt x="1098" y="718"/>
                  </a:lnTo>
                  <a:lnTo>
                    <a:pt x="1096" y="709"/>
                  </a:lnTo>
                  <a:lnTo>
                    <a:pt x="1093" y="704"/>
                  </a:lnTo>
                  <a:lnTo>
                    <a:pt x="1091" y="699"/>
                  </a:lnTo>
                  <a:lnTo>
                    <a:pt x="1089" y="697"/>
                  </a:lnTo>
                  <a:lnTo>
                    <a:pt x="1086" y="692"/>
                  </a:lnTo>
                  <a:lnTo>
                    <a:pt x="1081" y="687"/>
                  </a:lnTo>
                  <a:lnTo>
                    <a:pt x="1077" y="683"/>
                  </a:lnTo>
                  <a:lnTo>
                    <a:pt x="1084" y="680"/>
                  </a:lnTo>
                  <a:lnTo>
                    <a:pt x="1091" y="678"/>
                  </a:lnTo>
                  <a:lnTo>
                    <a:pt x="1103" y="676"/>
                  </a:lnTo>
                  <a:lnTo>
                    <a:pt x="1112" y="676"/>
                  </a:lnTo>
                  <a:lnTo>
                    <a:pt x="1112" y="669"/>
                  </a:lnTo>
                  <a:lnTo>
                    <a:pt x="1110" y="664"/>
                  </a:lnTo>
                  <a:lnTo>
                    <a:pt x="1105" y="657"/>
                  </a:lnTo>
                  <a:lnTo>
                    <a:pt x="1100" y="652"/>
                  </a:lnTo>
                  <a:lnTo>
                    <a:pt x="1093" y="643"/>
                  </a:lnTo>
                  <a:lnTo>
                    <a:pt x="1081" y="633"/>
                  </a:lnTo>
                  <a:lnTo>
                    <a:pt x="1077" y="628"/>
                  </a:lnTo>
                  <a:lnTo>
                    <a:pt x="1072" y="626"/>
                  </a:lnTo>
                  <a:lnTo>
                    <a:pt x="1067" y="624"/>
                  </a:lnTo>
                  <a:lnTo>
                    <a:pt x="1067" y="621"/>
                  </a:lnTo>
                  <a:lnTo>
                    <a:pt x="1067" y="619"/>
                  </a:lnTo>
                  <a:lnTo>
                    <a:pt x="1067" y="612"/>
                  </a:lnTo>
                  <a:lnTo>
                    <a:pt x="1065" y="607"/>
                  </a:lnTo>
                  <a:lnTo>
                    <a:pt x="1060" y="602"/>
                  </a:lnTo>
                  <a:lnTo>
                    <a:pt x="1055" y="600"/>
                  </a:lnTo>
                  <a:lnTo>
                    <a:pt x="1046" y="593"/>
                  </a:lnTo>
                  <a:lnTo>
                    <a:pt x="1041" y="588"/>
                  </a:lnTo>
                  <a:lnTo>
                    <a:pt x="1039" y="586"/>
                  </a:lnTo>
                  <a:lnTo>
                    <a:pt x="1030" y="579"/>
                  </a:lnTo>
                  <a:lnTo>
                    <a:pt x="1025" y="576"/>
                  </a:lnTo>
                  <a:lnTo>
                    <a:pt x="1020" y="574"/>
                  </a:lnTo>
                  <a:lnTo>
                    <a:pt x="1011" y="567"/>
                  </a:lnTo>
                  <a:lnTo>
                    <a:pt x="1008" y="562"/>
                  </a:lnTo>
                  <a:lnTo>
                    <a:pt x="1006" y="560"/>
                  </a:lnTo>
                  <a:lnTo>
                    <a:pt x="1004" y="555"/>
                  </a:lnTo>
                  <a:lnTo>
                    <a:pt x="1001" y="550"/>
                  </a:lnTo>
                  <a:lnTo>
                    <a:pt x="1001" y="546"/>
                  </a:lnTo>
                  <a:lnTo>
                    <a:pt x="1001" y="543"/>
                  </a:lnTo>
                  <a:lnTo>
                    <a:pt x="1001" y="536"/>
                  </a:lnTo>
                  <a:lnTo>
                    <a:pt x="1001" y="534"/>
                  </a:lnTo>
                  <a:lnTo>
                    <a:pt x="1004" y="532"/>
                  </a:lnTo>
                  <a:lnTo>
                    <a:pt x="1011" y="524"/>
                  </a:lnTo>
                  <a:lnTo>
                    <a:pt x="1018" y="520"/>
                  </a:lnTo>
                  <a:lnTo>
                    <a:pt x="1037" y="508"/>
                  </a:lnTo>
                  <a:lnTo>
                    <a:pt x="1039" y="506"/>
                  </a:lnTo>
                  <a:lnTo>
                    <a:pt x="1041" y="503"/>
                  </a:lnTo>
                  <a:lnTo>
                    <a:pt x="1048" y="498"/>
                  </a:lnTo>
                  <a:lnTo>
                    <a:pt x="1060" y="489"/>
                  </a:lnTo>
                  <a:lnTo>
                    <a:pt x="1072" y="480"/>
                  </a:lnTo>
                  <a:lnTo>
                    <a:pt x="1081" y="470"/>
                  </a:lnTo>
                  <a:lnTo>
                    <a:pt x="1093" y="461"/>
                  </a:lnTo>
                  <a:lnTo>
                    <a:pt x="1096" y="458"/>
                  </a:lnTo>
                  <a:lnTo>
                    <a:pt x="1096" y="456"/>
                  </a:lnTo>
                  <a:lnTo>
                    <a:pt x="1098" y="454"/>
                  </a:lnTo>
                  <a:lnTo>
                    <a:pt x="1098" y="451"/>
                  </a:lnTo>
                  <a:lnTo>
                    <a:pt x="1100" y="449"/>
                  </a:lnTo>
                  <a:lnTo>
                    <a:pt x="1100" y="446"/>
                  </a:lnTo>
                  <a:lnTo>
                    <a:pt x="1100" y="444"/>
                  </a:lnTo>
                  <a:lnTo>
                    <a:pt x="1100" y="439"/>
                  </a:lnTo>
                  <a:lnTo>
                    <a:pt x="1103" y="435"/>
                  </a:lnTo>
                  <a:lnTo>
                    <a:pt x="1103" y="430"/>
                  </a:lnTo>
                  <a:lnTo>
                    <a:pt x="1100" y="423"/>
                  </a:lnTo>
                  <a:lnTo>
                    <a:pt x="1100" y="418"/>
                  </a:lnTo>
                  <a:lnTo>
                    <a:pt x="1098" y="411"/>
                  </a:lnTo>
                  <a:lnTo>
                    <a:pt x="1098" y="409"/>
                  </a:lnTo>
                  <a:lnTo>
                    <a:pt x="1093" y="404"/>
                  </a:lnTo>
                  <a:lnTo>
                    <a:pt x="1091" y="399"/>
                  </a:lnTo>
                  <a:lnTo>
                    <a:pt x="1089" y="397"/>
                  </a:lnTo>
                  <a:lnTo>
                    <a:pt x="1084" y="394"/>
                  </a:lnTo>
                  <a:lnTo>
                    <a:pt x="1079" y="392"/>
                  </a:lnTo>
                  <a:lnTo>
                    <a:pt x="1074" y="387"/>
                  </a:lnTo>
                  <a:lnTo>
                    <a:pt x="1067" y="378"/>
                  </a:lnTo>
                  <a:lnTo>
                    <a:pt x="1065" y="371"/>
                  </a:lnTo>
                  <a:lnTo>
                    <a:pt x="1063" y="366"/>
                  </a:lnTo>
                  <a:lnTo>
                    <a:pt x="1063" y="361"/>
                  </a:lnTo>
                  <a:lnTo>
                    <a:pt x="1063" y="359"/>
                  </a:lnTo>
                  <a:lnTo>
                    <a:pt x="1065" y="354"/>
                  </a:lnTo>
                  <a:lnTo>
                    <a:pt x="1067" y="352"/>
                  </a:lnTo>
                  <a:lnTo>
                    <a:pt x="1072" y="350"/>
                  </a:lnTo>
                  <a:lnTo>
                    <a:pt x="1077" y="347"/>
                  </a:lnTo>
                  <a:lnTo>
                    <a:pt x="1079" y="345"/>
                  </a:lnTo>
                  <a:lnTo>
                    <a:pt x="1081" y="343"/>
                  </a:lnTo>
                  <a:lnTo>
                    <a:pt x="1081" y="343"/>
                  </a:lnTo>
                  <a:lnTo>
                    <a:pt x="1081" y="343"/>
                  </a:lnTo>
                  <a:lnTo>
                    <a:pt x="1081" y="343"/>
                  </a:lnTo>
                  <a:lnTo>
                    <a:pt x="1081" y="343"/>
                  </a:lnTo>
                  <a:lnTo>
                    <a:pt x="1081" y="343"/>
                  </a:lnTo>
                  <a:lnTo>
                    <a:pt x="1084" y="343"/>
                  </a:lnTo>
                  <a:lnTo>
                    <a:pt x="1084" y="340"/>
                  </a:lnTo>
                  <a:lnTo>
                    <a:pt x="1086" y="338"/>
                  </a:lnTo>
                  <a:lnTo>
                    <a:pt x="1098" y="272"/>
                  </a:lnTo>
                  <a:lnTo>
                    <a:pt x="1098" y="272"/>
                  </a:lnTo>
                  <a:lnTo>
                    <a:pt x="1098" y="272"/>
                  </a:lnTo>
                  <a:lnTo>
                    <a:pt x="1100" y="272"/>
                  </a:lnTo>
                  <a:lnTo>
                    <a:pt x="1105" y="274"/>
                  </a:lnTo>
                  <a:lnTo>
                    <a:pt x="1107" y="276"/>
                  </a:lnTo>
                  <a:lnTo>
                    <a:pt x="1112" y="276"/>
                  </a:lnTo>
                  <a:lnTo>
                    <a:pt x="1115" y="276"/>
                  </a:lnTo>
                  <a:lnTo>
                    <a:pt x="1117" y="276"/>
                  </a:lnTo>
                  <a:lnTo>
                    <a:pt x="1119" y="276"/>
                  </a:lnTo>
                  <a:lnTo>
                    <a:pt x="1119" y="274"/>
                  </a:lnTo>
                  <a:lnTo>
                    <a:pt x="1122" y="274"/>
                  </a:lnTo>
                  <a:lnTo>
                    <a:pt x="1122" y="274"/>
                  </a:lnTo>
                  <a:lnTo>
                    <a:pt x="1124" y="272"/>
                  </a:lnTo>
                  <a:lnTo>
                    <a:pt x="1124" y="272"/>
                  </a:lnTo>
                  <a:lnTo>
                    <a:pt x="1124" y="269"/>
                  </a:lnTo>
                  <a:lnTo>
                    <a:pt x="1124" y="269"/>
                  </a:lnTo>
                  <a:lnTo>
                    <a:pt x="1124" y="267"/>
                  </a:lnTo>
                  <a:lnTo>
                    <a:pt x="1126" y="267"/>
                  </a:lnTo>
                  <a:lnTo>
                    <a:pt x="1126" y="267"/>
                  </a:lnTo>
                  <a:lnTo>
                    <a:pt x="1126" y="265"/>
                  </a:lnTo>
                  <a:lnTo>
                    <a:pt x="1126" y="265"/>
                  </a:lnTo>
                  <a:lnTo>
                    <a:pt x="1126" y="265"/>
                  </a:lnTo>
                  <a:lnTo>
                    <a:pt x="1126" y="265"/>
                  </a:lnTo>
                  <a:lnTo>
                    <a:pt x="1129" y="260"/>
                  </a:lnTo>
                  <a:lnTo>
                    <a:pt x="1129" y="255"/>
                  </a:lnTo>
                  <a:lnTo>
                    <a:pt x="1129" y="253"/>
                  </a:lnTo>
                  <a:lnTo>
                    <a:pt x="1124" y="243"/>
                  </a:lnTo>
                  <a:lnTo>
                    <a:pt x="1124" y="234"/>
                  </a:lnTo>
                  <a:lnTo>
                    <a:pt x="1124" y="229"/>
                  </a:lnTo>
                  <a:lnTo>
                    <a:pt x="1124" y="224"/>
                  </a:lnTo>
                  <a:lnTo>
                    <a:pt x="1126" y="215"/>
                  </a:lnTo>
                  <a:lnTo>
                    <a:pt x="1126" y="203"/>
                  </a:lnTo>
                  <a:lnTo>
                    <a:pt x="1126" y="191"/>
                  </a:lnTo>
                  <a:lnTo>
                    <a:pt x="1124" y="187"/>
                  </a:lnTo>
                  <a:lnTo>
                    <a:pt x="1122" y="182"/>
                  </a:lnTo>
                  <a:lnTo>
                    <a:pt x="1119" y="177"/>
                  </a:lnTo>
                  <a:lnTo>
                    <a:pt x="1117" y="175"/>
                  </a:lnTo>
                  <a:lnTo>
                    <a:pt x="1112" y="165"/>
                  </a:lnTo>
                  <a:lnTo>
                    <a:pt x="1110" y="161"/>
                  </a:lnTo>
                  <a:lnTo>
                    <a:pt x="1107" y="158"/>
                  </a:lnTo>
                  <a:lnTo>
                    <a:pt x="1105" y="149"/>
                  </a:lnTo>
                  <a:lnTo>
                    <a:pt x="1105" y="142"/>
                  </a:lnTo>
                  <a:lnTo>
                    <a:pt x="1107" y="132"/>
                  </a:lnTo>
                  <a:lnTo>
                    <a:pt x="1110" y="128"/>
                  </a:lnTo>
                  <a:lnTo>
                    <a:pt x="1112" y="125"/>
                  </a:lnTo>
                  <a:lnTo>
                    <a:pt x="1117" y="116"/>
                  </a:lnTo>
                  <a:lnTo>
                    <a:pt x="1126" y="109"/>
                  </a:lnTo>
                  <a:lnTo>
                    <a:pt x="1129" y="104"/>
                  </a:lnTo>
                  <a:lnTo>
                    <a:pt x="1131" y="102"/>
                  </a:lnTo>
                  <a:lnTo>
                    <a:pt x="1131" y="102"/>
                  </a:lnTo>
                  <a:lnTo>
                    <a:pt x="1138" y="87"/>
                  </a:lnTo>
                  <a:lnTo>
                    <a:pt x="1145" y="73"/>
                  </a:lnTo>
                  <a:lnTo>
                    <a:pt x="1155" y="59"/>
                  </a:lnTo>
                  <a:lnTo>
                    <a:pt x="1167" y="45"/>
                  </a:lnTo>
                  <a:lnTo>
                    <a:pt x="1169" y="40"/>
                  </a:lnTo>
                  <a:lnTo>
                    <a:pt x="1171" y="38"/>
                  </a:lnTo>
                  <a:lnTo>
                    <a:pt x="1171" y="35"/>
                  </a:lnTo>
                  <a:lnTo>
                    <a:pt x="1171" y="35"/>
                  </a:lnTo>
                  <a:lnTo>
                    <a:pt x="1171" y="35"/>
                  </a:lnTo>
                  <a:lnTo>
                    <a:pt x="1171" y="35"/>
                  </a:lnTo>
                  <a:lnTo>
                    <a:pt x="1171" y="33"/>
                  </a:lnTo>
                  <a:lnTo>
                    <a:pt x="1169" y="24"/>
                  </a:lnTo>
                  <a:lnTo>
                    <a:pt x="1167" y="19"/>
                  </a:lnTo>
                  <a:lnTo>
                    <a:pt x="1164" y="14"/>
                  </a:lnTo>
                  <a:lnTo>
                    <a:pt x="1164" y="12"/>
                  </a:lnTo>
                  <a:lnTo>
                    <a:pt x="1159" y="7"/>
                  </a:lnTo>
                  <a:lnTo>
                    <a:pt x="1157" y="5"/>
                  </a:lnTo>
                  <a:lnTo>
                    <a:pt x="1155" y="5"/>
                  </a:lnTo>
                  <a:lnTo>
                    <a:pt x="1148" y="2"/>
                  </a:lnTo>
                  <a:lnTo>
                    <a:pt x="1143" y="0"/>
                  </a:lnTo>
                  <a:lnTo>
                    <a:pt x="1136" y="0"/>
                  </a:lnTo>
                  <a:lnTo>
                    <a:pt x="1133" y="0"/>
                  </a:lnTo>
                  <a:lnTo>
                    <a:pt x="1131" y="0"/>
                  </a:lnTo>
                  <a:lnTo>
                    <a:pt x="1126" y="2"/>
                  </a:lnTo>
                  <a:lnTo>
                    <a:pt x="1117" y="2"/>
                  </a:lnTo>
                  <a:lnTo>
                    <a:pt x="1107" y="5"/>
                  </a:lnTo>
                  <a:lnTo>
                    <a:pt x="1098" y="7"/>
                  </a:lnTo>
                  <a:lnTo>
                    <a:pt x="1091" y="9"/>
                  </a:lnTo>
                  <a:lnTo>
                    <a:pt x="1084" y="12"/>
                  </a:lnTo>
                  <a:lnTo>
                    <a:pt x="1079" y="17"/>
                  </a:lnTo>
                  <a:lnTo>
                    <a:pt x="1072" y="17"/>
                  </a:lnTo>
                  <a:lnTo>
                    <a:pt x="1065" y="19"/>
                  </a:lnTo>
                  <a:lnTo>
                    <a:pt x="1058" y="21"/>
                  </a:lnTo>
                  <a:lnTo>
                    <a:pt x="1051" y="21"/>
                  </a:lnTo>
                  <a:lnTo>
                    <a:pt x="1044" y="21"/>
                  </a:lnTo>
                  <a:lnTo>
                    <a:pt x="1037" y="21"/>
                  </a:lnTo>
                  <a:lnTo>
                    <a:pt x="1032" y="21"/>
                  </a:lnTo>
                  <a:lnTo>
                    <a:pt x="1027" y="21"/>
                  </a:lnTo>
                  <a:lnTo>
                    <a:pt x="1013" y="26"/>
                  </a:lnTo>
                  <a:lnTo>
                    <a:pt x="996" y="28"/>
                  </a:lnTo>
                  <a:lnTo>
                    <a:pt x="980" y="33"/>
                  </a:lnTo>
                  <a:lnTo>
                    <a:pt x="963" y="35"/>
                  </a:lnTo>
                  <a:lnTo>
                    <a:pt x="947" y="35"/>
                  </a:lnTo>
                  <a:lnTo>
                    <a:pt x="937" y="35"/>
                  </a:lnTo>
                  <a:lnTo>
                    <a:pt x="930" y="38"/>
                  </a:lnTo>
                  <a:lnTo>
                    <a:pt x="911" y="38"/>
                  </a:lnTo>
                  <a:lnTo>
                    <a:pt x="895" y="38"/>
                  </a:lnTo>
                  <a:lnTo>
                    <a:pt x="864" y="40"/>
                  </a:lnTo>
                  <a:lnTo>
                    <a:pt x="833" y="40"/>
                  </a:lnTo>
                  <a:lnTo>
                    <a:pt x="824" y="43"/>
                  </a:lnTo>
                  <a:lnTo>
                    <a:pt x="815" y="45"/>
                  </a:lnTo>
                  <a:lnTo>
                    <a:pt x="796" y="50"/>
                  </a:lnTo>
                  <a:lnTo>
                    <a:pt x="791" y="52"/>
                  </a:lnTo>
                  <a:lnTo>
                    <a:pt x="784" y="54"/>
                  </a:lnTo>
                  <a:lnTo>
                    <a:pt x="784" y="54"/>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222" name="Freeform 148">
              <a:extLst>
                <a:ext uri="{FF2B5EF4-FFF2-40B4-BE49-F238E27FC236}">
                  <a16:creationId xmlns:a16="http://schemas.microsoft.com/office/drawing/2014/main" id="{38284456-076C-405C-AEA1-8AFB20782C0E}"/>
                </a:ext>
              </a:extLst>
            </p:cNvPr>
            <p:cNvSpPr>
              <a:spLocks/>
            </p:cNvSpPr>
            <p:nvPr/>
          </p:nvSpPr>
          <p:spPr bwMode="auto">
            <a:xfrm>
              <a:off x="8947920" y="7205132"/>
              <a:ext cx="1021750" cy="870970"/>
            </a:xfrm>
            <a:custGeom>
              <a:avLst/>
              <a:gdLst/>
              <a:ahLst/>
              <a:cxnLst>
                <a:cxn ang="0">
                  <a:pos x="225" y="76"/>
                </a:cxn>
                <a:cxn ang="0">
                  <a:pos x="128" y="38"/>
                </a:cxn>
                <a:cxn ang="0">
                  <a:pos x="121" y="59"/>
                </a:cxn>
                <a:cxn ang="0">
                  <a:pos x="80" y="128"/>
                </a:cxn>
                <a:cxn ang="0">
                  <a:pos x="66" y="163"/>
                </a:cxn>
                <a:cxn ang="0">
                  <a:pos x="99" y="231"/>
                </a:cxn>
                <a:cxn ang="0">
                  <a:pos x="10" y="309"/>
                </a:cxn>
                <a:cxn ang="0">
                  <a:pos x="40" y="373"/>
                </a:cxn>
                <a:cxn ang="0">
                  <a:pos x="109" y="449"/>
                </a:cxn>
                <a:cxn ang="0">
                  <a:pos x="104" y="517"/>
                </a:cxn>
                <a:cxn ang="0">
                  <a:pos x="69" y="569"/>
                </a:cxn>
                <a:cxn ang="0">
                  <a:pos x="62" y="626"/>
                </a:cxn>
                <a:cxn ang="0">
                  <a:pos x="85" y="695"/>
                </a:cxn>
                <a:cxn ang="0">
                  <a:pos x="69" y="810"/>
                </a:cxn>
                <a:cxn ang="0">
                  <a:pos x="99" y="905"/>
                </a:cxn>
                <a:cxn ang="0">
                  <a:pos x="102" y="966"/>
                </a:cxn>
                <a:cxn ang="0">
                  <a:pos x="50" y="1009"/>
                </a:cxn>
                <a:cxn ang="0">
                  <a:pos x="66" y="1042"/>
                </a:cxn>
                <a:cxn ang="0">
                  <a:pos x="106" y="1087"/>
                </a:cxn>
                <a:cxn ang="0">
                  <a:pos x="189" y="1113"/>
                </a:cxn>
                <a:cxn ang="0">
                  <a:pos x="241" y="1127"/>
                </a:cxn>
                <a:cxn ang="0">
                  <a:pos x="324" y="1046"/>
                </a:cxn>
                <a:cxn ang="0">
                  <a:pos x="371" y="1063"/>
                </a:cxn>
                <a:cxn ang="0">
                  <a:pos x="404" y="1120"/>
                </a:cxn>
                <a:cxn ang="0">
                  <a:pos x="465" y="1139"/>
                </a:cxn>
                <a:cxn ang="0">
                  <a:pos x="539" y="1176"/>
                </a:cxn>
                <a:cxn ang="0">
                  <a:pos x="600" y="1200"/>
                </a:cxn>
                <a:cxn ang="0">
                  <a:pos x="610" y="1174"/>
                </a:cxn>
                <a:cxn ang="0">
                  <a:pos x="659" y="1127"/>
                </a:cxn>
                <a:cxn ang="0">
                  <a:pos x="711" y="1127"/>
                </a:cxn>
                <a:cxn ang="0">
                  <a:pos x="777" y="1098"/>
                </a:cxn>
                <a:cxn ang="0">
                  <a:pos x="763" y="1009"/>
                </a:cxn>
                <a:cxn ang="0">
                  <a:pos x="806" y="976"/>
                </a:cxn>
                <a:cxn ang="0">
                  <a:pos x="834" y="926"/>
                </a:cxn>
                <a:cxn ang="0">
                  <a:pos x="850" y="891"/>
                </a:cxn>
                <a:cxn ang="0">
                  <a:pos x="855" y="853"/>
                </a:cxn>
                <a:cxn ang="0">
                  <a:pos x="905" y="865"/>
                </a:cxn>
                <a:cxn ang="0">
                  <a:pos x="940" y="839"/>
                </a:cxn>
                <a:cxn ang="0">
                  <a:pos x="950" y="744"/>
                </a:cxn>
                <a:cxn ang="0">
                  <a:pos x="997" y="761"/>
                </a:cxn>
                <a:cxn ang="0">
                  <a:pos x="1039" y="744"/>
                </a:cxn>
                <a:cxn ang="0">
                  <a:pos x="1056" y="692"/>
                </a:cxn>
                <a:cxn ang="0">
                  <a:pos x="1037" y="626"/>
                </a:cxn>
                <a:cxn ang="0">
                  <a:pos x="1044" y="498"/>
                </a:cxn>
                <a:cxn ang="0">
                  <a:pos x="1162" y="489"/>
                </a:cxn>
                <a:cxn ang="0">
                  <a:pos x="1198" y="489"/>
                </a:cxn>
                <a:cxn ang="0">
                  <a:pos x="1257" y="428"/>
                </a:cxn>
                <a:cxn ang="0">
                  <a:pos x="1261" y="409"/>
                </a:cxn>
                <a:cxn ang="0">
                  <a:pos x="1240" y="317"/>
                </a:cxn>
                <a:cxn ang="0">
                  <a:pos x="1240" y="210"/>
                </a:cxn>
                <a:cxn ang="0">
                  <a:pos x="1292" y="151"/>
                </a:cxn>
                <a:cxn ang="0">
                  <a:pos x="1271" y="40"/>
                </a:cxn>
                <a:cxn ang="0">
                  <a:pos x="1205" y="14"/>
                </a:cxn>
                <a:cxn ang="0">
                  <a:pos x="1037" y="154"/>
                </a:cxn>
                <a:cxn ang="0">
                  <a:pos x="895" y="184"/>
                </a:cxn>
                <a:cxn ang="0">
                  <a:pos x="810" y="234"/>
                </a:cxn>
                <a:cxn ang="0">
                  <a:pos x="761" y="255"/>
                </a:cxn>
                <a:cxn ang="0">
                  <a:pos x="709" y="227"/>
                </a:cxn>
                <a:cxn ang="0">
                  <a:pos x="602" y="229"/>
                </a:cxn>
                <a:cxn ang="0">
                  <a:pos x="579" y="73"/>
                </a:cxn>
                <a:cxn ang="0">
                  <a:pos x="475" y="26"/>
                </a:cxn>
              </a:cxnLst>
              <a:rect l="0" t="0" r="r" b="b"/>
              <a:pathLst>
                <a:path w="1295" h="1207">
                  <a:moveTo>
                    <a:pt x="293" y="9"/>
                  </a:moveTo>
                  <a:lnTo>
                    <a:pt x="284" y="16"/>
                  </a:lnTo>
                  <a:lnTo>
                    <a:pt x="281" y="21"/>
                  </a:lnTo>
                  <a:lnTo>
                    <a:pt x="281" y="26"/>
                  </a:lnTo>
                  <a:lnTo>
                    <a:pt x="288" y="68"/>
                  </a:lnTo>
                  <a:lnTo>
                    <a:pt x="288" y="73"/>
                  </a:lnTo>
                  <a:lnTo>
                    <a:pt x="288" y="78"/>
                  </a:lnTo>
                  <a:lnTo>
                    <a:pt x="288" y="80"/>
                  </a:lnTo>
                  <a:lnTo>
                    <a:pt x="286" y="85"/>
                  </a:lnTo>
                  <a:lnTo>
                    <a:pt x="272" y="78"/>
                  </a:lnTo>
                  <a:lnTo>
                    <a:pt x="265" y="78"/>
                  </a:lnTo>
                  <a:lnTo>
                    <a:pt x="255" y="76"/>
                  </a:lnTo>
                  <a:lnTo>
                    <a:pt x="241" y="76"/>
                  </a:lnTo>
                  <a:lnTo>
                    <a:pt x="232" y="76"/>
                  </a:lnTo>
                  <a:lnTo>
                    <a:pt x="225" y="76"/>
                  </a:lnTo>
                  <a:lnTo>
                    <a:pt x="215" y="76"/>
                  </a:lnTo>
                  <a:lnTo>
                    <a:pt x="206" y="78"/>
                  </a:lnTo>
                  <a:lnTo>
                    <a:pt x="199" y="76"/>
                  </a:lnTo>
                  <a:lnTo>
                    <a:pt x="191" y="76"/>
                  </a:lnTo>
                  <a:lnTo>
                    <a:pt x="184" y="76"/>
                  </a:lnTo>
                  <a:lnTo>
                    <a:pt x="177" y="73"/>
                  </a:lnTo>
                  <a:lnTo>
                    <a:pt x="173" y="71"/>
                  </a:lnTo>
                  <a:lnTo>
                    <a:pt x="168" y="71"/>
                  </a:lnTo>
                  <a:lnTo>
                    <a:pt x="156" y="64"/>
                  </a:lnTo>
                  <a:lnTo>
                    <a:pt x="149" y="59"/>
                  </a:lnTo>
                  <a:lnTo>
                    <a:pt x="142" y="54"/>
                  </a:lnTo>
                  <a:lnTo>
                    <a:pt x="140" y="52"/>
                  </a:lnTo>
                  <a:lnTo>
                    <a:pt x="137" y="50"/>
                  </a:lnTo>
                  <a:lnTo>
                    <a:pt x="132" y="45"/>
                  </a:lnTo>
                  <a:lnTo>
                    <a:pt x="128" y="38"/>
                  </a:lnTo>
                  <a:lnTo>
                    <a:pt x="128" y="40"/>
                  </a:lnTo>
                  <a:lnTo>
                    <a:pt x="128" y="45"/>
                  </a:lnTo>
                  <a:lnTo>
                    <a:pt x="125" y="50"/>
                  </a:lnTo>
                  <a:lnTo>
                    <a:pt x="125" y="50"/>
                  </a:lnTo>
                  <a:lnTo>
                    <a:pt x="125" y="50"/>
                  </a:lnTo>
                  <a:lnTo>
                    <a:pt x="125" y="50"/>
                  </a:lnTo>
                  <a:lnTo>
                    <a:pt x="125" y="52"/>
                  </a:lnTo>
                  <a:lnTo>
                    <a:pt x="125" y="52"/>
                  </a:lnTo>
                  <a:lnTo>
                    <a:pt x="123" y="52"/>
                  </a:lnTo>
                  <a:lnTo>
                    <a:pt x="123" y="54"/>
                  </a:lnTo>
                  <a:lnTo>
                    <a:pt x="123" y="54"/>
                  </a:lnTo>
                  <a:lnTo>
                    <a:pt x="123" y="57"/>
                  </a:lnTo>
                  <a:lnTo>
                    <a:pt x="123" y="57"/>
                  </a:lnTo>
                  <a:lnTo>
                    <a:pt x="121" y="59"/>
                  </a:lnTo>
                  <a:lnTo>
                    <a:pt x="121" y="59"/>
                  </a:lnTo>
                  <a:lnTo>
                    <a:pt x="118" y="59"/>
                  </a:lnTo>
                  <a:lnTo>
                    <a:pt x="118" y="61"/>
                  </a:lnTo>
                  <a:lnTo>
                    <a:pt x="116" y="61"/>
                  </a:lnTo>
                  <a:lnTo>
                    <a:pt x="114" y="61"/>
                  </a:lnTo>
                  <a:lnTo>
                    <a:pt x="111" y="61"/>
                  </a:lnTo>
                  <a:lnTo>
                    <a:pt x="106" y="61"/>
                  </a:lnTo>
                  <a:lnTo>
                    <a:pt x="104" y="59"/>
                  </a:lnTo>
                  <a:lnTo>
                    <a:pt x="99" y="57"/>
                  </a:lnTo>
                  <a:lnTo>
                    <a:pt x="97" y="57"/>
                  </a:lnTo>
                  <a:lnTo>
                    <a:pt x="97" y="57"/>
                  </a:lnTo>
                  <a:lnTo>
                    <a:pt x="97" y="57"/>
                  </a:lnTo>
                  <a:lnTo>
                    <a:pt x="85" y="123"/>
                  </a:lnTo>
                  <a:lnTo>
                    <a:pt x="83" y="125"/>
                  </a:lnTo>
                  <a:lnTo>
                    <a:pt x="83" y="128"/>
                  </a:lnTo>
                  <a:lnTo>
                    <a:pt x="80" y="128"/>
                  </a:lnTo>
                  <a:lnTo>
                    <a:pt x="80" y="128"/>
                  </a:lnTo>
                  <a:lnTo>
                    <a:pt x="80" y="128"/>
                  </a:lnTo>
                  <a:lnTo>
                    <a:pt x="80" y="128"/>
                  </a:lnTo>
                  <a:lnTo>
                    <a:pt x="80" y="128"/>
                  </a:lnTo>
                  <a:lnTo>
                    <a:pt x="80" y="128"/>
                  </a:lnTo>
                  <a:lnTo>
                    <a:pt x="78" y="130"/>
                  </a:lnTo>
                  <a:lnTo>
                    <a:pt x="76" y="132"/>
                  </a:lnTo>
                  <a:lnTo>
                    <a:pt x="71" y="135"/>
                  </a:lnTo>
                  <a:lnTo>
                    <a:pt x="66" y="137"/>
                  </a:lnTo>
                  <a:lnTo>
                    <a:pt x="64" y="139"/>
                  </a:lnTo>
                  <a:lnTo>
                    <a:pt x="62" y="144"/>
                  </a:lnTo>
                  <a:lnTo>
                    <a:pt x="62" y="146"/>
                  </a:lnTo>
                  <a:lnTo>
                    <a:pt x="62" y="151"/>
                  </a:lnTo>
                  <a:lnTo>
                    <a:pt x="64" y="156"/>
                  </a:lnTo>
                  <a:lnTo>
                    <a:pt x="66" y="163"/>
                  </a:lnTo>
                  <a:lnTo>
                    <a:pt x="73" y="172"/>
                  </a:lnTo>
                  <a:lnTo>
                    <a:pt x="78" y="177"/>
                  </a:lnTo>
                  <a:lnTo>
                    <a:pt x="83" y="179"/>
                  </a:lnTo>
                  <a:lnTo>
                    <a:pt x="88" y="182"/>
                  </a:lnTo>
                  <a:lnTo>
                    <a:pt x="90" y="184"/>
                  </a:lnTo>
                  <a:lnTo>
                    <a:pt x="92" y="189"/>
                  </a:lnTo>
                  <a:lnTo>
                    <a:pt x="97" y="194"/>
                  </a:lnTo>
                  <a:lnTo>
                    <a:pt x="97" y="196"/>
                  </a:lnTo>
                  <a:lnTo>
                    <a:pt x="99" y="203"/>
                  </a:lnTo>
                  <a:lnTo>
                    <a:pt x="99" y="208"/>
                  </a:lnTo>
                  <a:lnTo>
                    <a:pt x="102" y="215"/>
                  </a:lnTo>
                  <a:lnTo>
                    <a:pt x="102" y="220"/>
                  </a:lnTo>
                  <a:lnTo>
                    <a:pt x="99" y="224"/>
                  </a:lnTo>
                  <a:lnTo>
                    <a:pt x="99" y="229"/>
                  </a:lnTo>
                  <a:lnTo>
                    <a:pt x="99" y="231"/>
                  </a:lnTo>
                  <a:lnTo>
                    <a:pt x="99" y="234"/>
                  </a:lnTo>
                  <a:lnTo>
                    <a:pt x="97" y="236"/>
                  </a:lnTo>
                  <a:lnTo>
                    <a:pt x="97" y="239"/>
                  </a:lnTo>
                  <a:lnTo>
                    <a:pt x="95" y="241"/>
                  </a:lnTo>
                  <a:lnTo>
                    <a:pt x="95" y="243"/>
                  </a:lnTo>
                  <a:lnTo>
                    <a:pt x="92" y="246"/>
                  </a:lnTo>
                  <a:lnTo>
                    <a:pt x="80" y="255"/>
                  </a:lnTo>
                  <a:lnTo>
                    <a:pt x="71" y="265"/>
                  </a:lnTo>
                  <a:lnTo>
                    <a:pt x="59" y="274"/>
                  </a:lnTo>
                  <a:lnTo>
                    <a:pt x="47" y="283"/>
                  </a:lnTo>
                  <a:lnTo>
                    <a:pt x="40" y="288"/>
                  </a:lnTo>
                  <a:lnTo>
                    <a:pt x="38" y="291"/>
                  </a:lnTo>
                  <a:lnTo>
                    <a:pt x="36" y="293"/>
                  </a:lnTo>
                  <a:lnTo>
                    <a:pt x="17" y="305"/>
                  </a:lnTo>
                  <a:lnTo>
                    <a:pt x="10" y="309"/>
                  </a:lnTo>
                  <a:lnTo>
                    <a:pt x="3" y="317"/>
                  </a:lnTo>
                  <a:lnTo>
                    <a:pt x="0" y="319"/>
                  </a:lnTo>
                  <a:lnTo>
                    <a:pt x="0" y="321"/>
                  </a:lnTo>
                  <a:lnTo>
                    <a:pt x="0" y="328"/>
                  </a:lnTo>
                  <a:lnTo>
                    <a:pt x="0" y="331"/>
                  </a:lnTo>
                  <a:lnTo>
                    <a:pt x="0" y="335"/>
                  </a:lnTo>
                  <a:lnTo>
                    <a:pt x="3" y="340"/>
                  </a:lnTo>
                  <a:lnTo>
                    <a:pt x="5" y="345"/>
                  </a:lnTo>
                  <a:lnTo>
                    <a:pt x="7" y="347"/>
                  </a:lnTo>
                  <a:lnTo>
                    <a:pt x="10" y="352"/>
                  </a:lnTo>
                  <a:lnTo>
                    <a:pt x="19" y="359"/>
                  </a:lnTo>
                  <a:lnTo>
                    <a:pt x="24" y="361"/>
                  </a:lnTo>
                  <a:lnTo>
                    <a:pt x="29" y="364"/>
                  </a:lnTo>
                  <a:lnTo>
                    <a:pt x="38" y="371"/>
                  </a:lnTo>
                  <a:lnTo>
                    <a:pt x="40" y="373"/>
                  </a:lnTo>
                  <a:lnTo>
                    <a:pt x="45" y="378"/>
                  </a:lnTo>
                  <a:lnTo>
                    <a:pt x="54" y="385"/>
                  </a:lnTo>
                  <a:lnTo>
                    <a:pt x="59" y="387"/>
                  </a:lnTo>
                  <a:lnTo>
                    <a:pt x="64" y="392"/>
                  </a:lnTo>
                  <a:lnTo>
                    <a:pt x="66" y="397"/>
                  </a:lnTo>
                  <a:lnTo>
                    <a:pt x="66" y="404"/>
                  </a:lnTo>
                  <a:lnTo>
                    <a:pt x="66" y="406"/>
                  </a:lnTo>
                  <a:lnTo>
                    <a:pt x="66" y="409"/>
                  </a:lnTo>
                  <a:lnTo>
                    <a:pt x="71" y="411"/>
                  </a:lnTo>
                  <a:lnTo>
                    <a:pt x="76" y="413"/>
                  </a:lnTo>
                  <a:lnTo>
                    <a:pt x="80" y="418"/>
                  </a:lnTo>
                  <a:lnTo>
                    <a:pt x="92" y="428"/>
                  </a:lnTo>
                  <a:lnTo>
                    <a:pt x="99" y="437"/>
                  </a:lnTo>
                  <a:lnTo>
                    <a:pt x="104" y="442"/>
                  </a:lnTo>
                  <a:lnTo>
                    <a:pt x="109" y="449"/>
                  </a:lnTo>
                  <a:lnTo>
                    <a:pt x="111" y="454"/>
                  </a:lnTo>
                  <a:lnTo>
                    <a:pt x="111" y="461"/>
                  </a:lnTo>
                  <a:lnTo>
                    <a:pt x="102" y="461"/>
                  </a:lnTo>
                  <a:lnTo>
                    <a:pt x="90" y="463"/>
                  </a:lnTo>
                  <a:lnTo>
                    <a:pt x="83" y="465"/>
                  </a:lnTo>
                  <a:lnTo>
                    <a:pt x="76" y="468"/>
                  </a:lnTo>
                  <a:lnTo>
                    <a:pt x="80" y="472"/>
                  </a:lnTo>
                  <a:lnTo>
                    <a:pt x="85" y="477"/>
                  </a:lnTo>
                  <a:lnTo>
                    <a:pt x="88" y="482"/>
                  </a:lnTo>
                  <a:lnTo>
                    <a:pt x="90" y="484"/>
                  </a:lnTo>
                  <a:lnTo>
                    <a:pt x="92" y="489"/>
                  </a:lnTo>
                  <a:lnTo>
                    <a:pt x="95" y="494"/>
                  </a:lnTo>
                  <a:lnTo>
                    <a:pt x="97" y="503"/>
                  </a:lnTo>
                  <a:lnTo>
                    <a:pt x="102" y="510"/>
                  </a:lnTo>
                  <a:lnTo>
                    <a:pt x="104" y="517"/>
                  </a:lnTo>
                  <a:lnTo>
                    <a:pt x="106" y="524"/>
                  </a:lnTo>
                  <a:lnTo>
                    <a:pt x="109" y="539"/>
                  </a:lnTo>
                  <a:lnTo>
                    <a:pt x="109" y="543"/>
                  </a:lnTo>
                  <a:lnTo>
                    <a:pt x="106" y="543"/>
                  </a:lnTo>
                  <a:lnTo>
                    <a:pt x="106" y="546"/>
                  </a:lnTo>
                  <a:lnTo>
                    <a:pt x="104" y="546"/>
                  </a:lnTo>
                  <a:lnTo>
                    <a:pt x="102" y="548"/>
                  </a:lnTo>
                  <a:lnTo>
                    <a:pt x="99" y="548"/>
                  </a:lnTo>
                  <a:lnTo>
                    <a:pt x="97" y="550"/>
                  </a:lnTo>
                  <a:lnTo>
                    <a:pt x="90" y="553"/>
                  </a:lnTo>
                  <a:lnTo>
                    <a:pt x="85" y="555"/>
                  </a:lnTo>
                  <a:lnTo>
                    <a:pt x="78" y="560"/>
                  </a:lnTo>
                  <a:lnTo>
                    <a:pt x="73" y="562"/>
                  </a:lnTo>
                  <a:lnTo>
                    <a:pt x="71" y="567"/>
                  </a:lnTo>
                  <a:lnTo>
                    <a:pt x="69" y="569"/>
                  </a:lnTo>
                  <a:lnTo>
                    <a:pt x="69" y="574"/>
                  </a:lnTo>
                  <a:lnTo>
                    <a:pt x="66" y="581"/>
                  </a:lnTo>
                  <a:lnTo>
                    <a:pt x="71" y="588"/>
                  </a:lnTo>
                  <a:lnTo>
                    <a:pt x="71" y="588"/>
                  </a:lnTo>
                  <a:lnTo>
                    <a:pt x="71" y="588"/>
                  </a:lnTo>
                  <a:lnTo>
                    <a:pt x="71" y="591"/>
                  </a:lnTo>
                  <a:lnTo>
                    <a:pt x="73" y="595"/>
                  </a:lnTo>
                  <a:lnTo>
                    <a:pt x="76" y="600"/>
                  </a:lnTo>
                  <a:lnTo>
                    <a:pt x="76" y="605"/>
                  </a:lnTo>
                  <a:lnTo>
                    <a:pt x="76" y="605"/>
                  </a:lnTo>
                  <a:lnTo>
                    <a:pt x="76" y="607"/>
                  </a:lnTo>
                  <a:lnTo>
                    <a:pt x="76" y="612"/>
                  </a:lnTo>
                  <a:lnTo>
                    <a:pt x="71" y="617"/>
                  </a:lnTo>
                  <a:lnTo>
                    <a:pt x="69" y="621"/>
                  </a:lnTo>
                  <a:lnTo>
                    <a:pt x="62" y="626"/>
                  </a:lnTo>
                  <a:lnTo>
                    <a:pt x="59" y="628"/>
                  </a:lnTo>
                  <a:lnTo>
                    <a:pt x="54" y="628"/>
                  </a:lnTo>
                  <a:lnTo>
                    <a:pt x="59" y="638"/>
                  </a:lnTo>
                  <a:lnTo>
                    <a:pt x="66" y="645"/>
                  </a:lnTo>
                  <a:lnTo>
                    <a:pt x="69" y="647"/>
                  </a:lnTo>
                  <a:lnTo>
                    <a:pt x="73" y="650"/>
                  </a:lnTo>
                  <a:lnTo>
                    <a:pt x="78" y="650"/>
                  </a:lnTo>
                  <a:lnTo>
                    <a:pt x="83" y="652"/>
                  </a:lnTo>
                  <a:lnTo>
                    <a:pt x="85" y="652"/>
                  </a:lnTo>
                  <a:lnTo>
                    <a:pt x="90" y="654"/>
                  </a:lnTo>
                  <a:lnTo>
                    <a:pt x="97" y="659"/>
                  </a:lnTo>
                  <a:lnTo>
                    <a:pt x="104" y="664"/>
                  </a:lnTo>
                  <a:lnTo>
                    <a:pt x="97" y="673"/>
                  </a:lnTo>
                  <a:lnTo>
                    <a:pt x="92" y="683"/>
                  </a:lnTo>
                  <a:lnTo>
                    <a:pt x="85" y="695"/>
                  </a:lnTo>
                  <a:lnTo>
                    <a:pt x="80" y="704"/>
                  </a:lnTo>
                  <a:lnTo>
                    <a:pt x="76" y="716"/>
                  </a:lnTo>
                  <a:lnTo>
                    <a:pt x="73" y="728"/>
                  </a:lnTo>
                  <a:lnTo>
                    <a:pt x="69" y="742"/>
                  </a:lnTo>
                  <a:lnTo>
                    <a:pt x="66" y="754"/>
                  </a:lnTo>
                  <a:lnTo>
                    <a:pt x="66" y="761"/>
                  </a:lnTo>
                  <a:lnTo>
                    <a:pt x="66" y="770"/>
                  </a:lnTo>
                  <a:lnTo>
                    <a:pt x="66" y="784"/>
                  </a:lnTo>
                  <a:lnTo>
                    <a:pt x="66" y="787"/>
                  </a:lnTo>
                  <a:lnTo>
                    <a:pt x="66" y="787"/>
                  </a:lnTo>
                  <a:lnTo>
                    <a:pt x="66" y="787"/>
                  </a:lnTo>
                  <a:lnTo>
                    <a:pt x="69" y="789"/>
                  </a:lnTo>
                  <a:lnTo>
                    <a:pt x="69" y="794"/>
                  </a:lnTo>
                  <a:lnTo>
                    <a:pt x="69" y="801"/>
                  </a:lnTo>
                  <a:lnTo>
                    <a:pt x="69" y="810"/>
                  </a:lnTo>
                  <a:lnTo>
                    <a:pt x="69" y="820"/>
                  </a:lnTo>
                  <a:lnTo>
                    <a:pt x="71" y="822"/>
                  </a:lnTo>
                  <a:lnTo>
                    <a:pt x="73" y="824"/>
                  </a:lnTo>
                  <a:lnTo>
                    <a:pt x="76" y="827"/>
                  </a:lnTo>
                  <a:lnTo>
                    <a:pt x="83" y="832"/>
                  </a:lnTo>
                  <a:lnTo>
                    <a:pt x="90" y="839"/>
                  </a:lnTo>
                  <a:lnTo>
                    <a:pt x="97" y="846"/>
                  </a:lnTo>
                  <a:lnTo>
                    <a:pt x="102" y="853"/>
                  </a:lnTo>
                  <a:lnTo>
                    <a:pt x="104" y="862"/>
                  </a:lnTo>
                  <a:lnTo>
                    <a:pt x="106" y="872"/>
                  </a:lnTo>
                  <a:lnTo>
                    <a:pt x="106" y="883"/>
                  </a:lnTo>
                  <a:lnTo>
                    <a:pt x="104" y="895"/>
                  </a:lnTo>
                  <a:lnTo>
                    <a:pt x="104" y="900"/>
                  </a:lnTo>
                  <a:lnTo>
                    <a:pt x="102" y="900"/>
                  </a:lnTo>
                  <a:lnTo>
                    <a:pt x="99" y="905"/>
                  </a:lnTo>
                  <a:lnTo>
                    <a:pt x="92" y="909"/>
                  </a:lnTo>
                  <a:lnTo>
                    <a:pt x="90" y="912"/>
                  </a:lnTo>
                  <a:lnTo>
                    <a:pt x="88" y="917"/>
                  </a:lnTo>
                  <a:lnTo>
                    <a:pt x="83" y="921"/>
                  </a:lnTo>
                  <a:lnTo>
                    <a:pt x="83" y="926"/>
                  </a:lnTo>
                  <a:lnTo>
                    <a:pt x="80" y="931"/>
                  </a:lnTo>
                  <a:lnTo>
                    <a:pt x="83" y="938"/>
                  </a:lnTo>
                  <a:lnTo>
                    <a:pt x="85" y="940"/>
                  </a:lnTo>
                  <a:lnTo>
                    <a:pt x="90" y="945"/>
                  </a:lnTo>
                  <a:lnTo>
                    <a:pt x="95" y="950"/>
                  </a:lnTo>
                  <a:lnTo>
                    <a:pt x="97" y="952"/>
                  </a:lnTo>
                  <a:lnTo>
                    <a:pt x="99" y="957"/>
                  </a:lnTo>
                  <a:lnTo>
                    <a:pt x="102" y="961"/>
                  </a:lnTo>
                  <a:lnTo>
                    <a:pt x="104" y="966"/>
                  </a:lnTo>
                  <a:lnTo>
                    <a:pt x="102" y="966"/>
                  </a:lnTo>
                  <a:lnTo>
                    <a:pt x="102" y="969"/>
                  </a:lnTo>
                  <a:lnTo>
                    <a:pt x="102" y="973"/>
                  </a:lnTo>
                  <a:lnTo>
                    <a:pt x="97" y="978"/>
                  </a:lnTo>
                  <a:lnTo>
                    <a:pt x="92" y="983"/>
                  </a:lnTo>
                  <a:lnTo>
                    <a:pt x="88" y="987"/>
                  </a:lnTo>
                  <a:lnTo>
                    <a:pt x="83" y="992"/>
                  </a:lnTo>
                  <a:lnTo>
                    <a:pt x="78" y="995"/>
                  </a:lnTo>
                  <a:lnTo>
                    <a:pt x="76" y="997"/>
                  </a:lnTo>
                  <a:lnTo>
                    <a:pt x="76" y="999"/>
                  </a:lnTo>
                  <a:lnTo>
                    <a:pt x="71" y="1002"/>
                  </a:lnTo>
                  <a:lnTo>
                    <a:pt x="69" y="1004"/>
                  </a:lnTo>
                  <a:lnTo>
                    <a:pt x="64" y="1006"/>
                  </a:lnTo>
                  <a:lnTo>
                    <a:pt x="62" y="1006"/>
                  </a:lnTo>
                  <a:lnTo>
                    <a:pt x="54" y="1009"/>
                  </a:lnTo>
                  <a:lnTo>
                    <a:pt x="50" y="1009"/>
                  </a:lnTo>
                  <a:lnTo>
                    <a:pt x="45" y="1011"/>
                  </a:lnTo>
                  <a:lnTo>
                    <a:pt x="40" y="1013"/>
                  </a:lnTo>
                  <a:lnTo>
                    <a:pt x="38" y="1018"/>
                  </a:lnTo>
                  <a:lnTo>
                    <a:pt x="33" y="1021"/>
                  </a:lnTo>
                  <a:lnTo>
                    <a:pt x="33" y="1021"/>
                  </a:lnTo>
                  <a:lnTo>
                    <a:pt x="33" y="1021"/>
                  </a:lnTo>
                  <a:lnTo>
                    <a:pt x="33" y="1021"/>
                  </a:lnTo>
                  <a:lnTo>
                    <a:pt x="31" y="1023"/>
                  </a:lnTo>
                  <a:lnTo>
                    <a:pt x="29" y="1025"/>
                  </a:lnTo>
                  <a:lnTo>
                    <a:pt x="29" y="1025"/>
                  </a:lnTo>
                  <a:lnTo>
                    <a:pt x="36" y="1032"/>
                  </a:lnTo>
                  <a:lnTo>
                    <a:pt x="43" y="1037"/>
                  </a:lnTo>
                  <a:lnTo>
                    <a:pt x="50" y="1039"/>
                  </a:lnTo>
                  <a:lnTo>
                    <a:pt x="57" y="1042"/>
                  </a:lnTo>
                  <a:lnTo>
                    <a:pt x="66" y="1042"/>
                  </a:lnTo>
                  <a:lnTo>
                    <a:pt x="73" y="1039"/>
                  </a:lnTo>
                  <a:lnTo>
                    <a:pt x="83" y="1037"/>
                  </a:lnTo>
                  <a:lnTo>
                    <a:pt x="92" y="1032"/>
                  </a:lnTo>
                  <a:lnTo>
                    <a:pt x="97" y="1030"/>
                  </a:lnTo>
                  <a:lnTo>
                    <a:pt x="104" y="1028"/>
                  </a:lnTo>
                  <a:lnTo>
                    <a:pt x="111" y="1028"/>
                  </a:lnTo>
                  <a:lnTo>
                    <a:pt x="106" y="1039"/>
                  </a:lnTo>
                  <a:lnTo>
                    <a:pt x="102" y="1046"/>
                  </a:lnTo>
                  <a:lnTo>
                    <a:pt x="102" y="1056"/>
                  </a:lnTo>
                  <a:lnTo>
                    <a:pt x="99" y="1065"/>
                  </a:lnTo>
                  <a:lnTo>
                    <a:pt x="99" y="1077"/>
                  </a:lnTo>
                  <a:lnTo>
                    <a:pt x="99" y="1080"/>
                  </a:lnTo>
                  <a:lnTo>
                    <a:pt x="102" y="1082"/>
                  </a:lnTo>
                  <a:lnTo>
                    <a:pt x="104" y="1084"/>
                  </a:lnTo>
                  <a:lnTo>
                    <a:pt x="106" y="1087"/>
                  </a:lnTo>
                  <a:lnTo>
                    <a:pt x="111" y="1089"/>
                  </a:lnTo>
                  <a:lnTo>
                    <a:pt x="116" y="1091"/>
                  </a:lnTo>
                  <a:lnTo>
                    <a:pt x="121" y="1094"/>
                  </a:lnTo>
                  <a:lnTo>
                    <a:pt x="125" y="1094"/>
                  </a:lnTo>
                  <a:lnTo>
                    <a:pt x="132" y="1096"/>
                  </a:lnTo>
                  <a:lnTo>
                    <a:pt x="140" y="1096"/>
                  </a:lnTo>
                  <a:lnTo>
                    <a:pt x="147" y="1096"/>
                  </a:lnTo>
                  <a:lnTo>
                    <a:pt x="154" y="1096"/>
                  </a:lnTo>
                  <a:lnTo>
                    <a:pt x="161" y="1096"/>
                  </a:lnTo>
                  <a:lnTo>
                    <a:pt x="170" y="1098"/>
                  </a:lnTo>
                  <a:lnTo>
                    <a:pt x="175" y="1101"/>
                  </a:lnTo>
                  <a:lnTo>
                    <a:pt x="180" y="1103"/>
                  </a:lnTo>
                  <a:lnTo>
                    <a:pt x="182" y="1103"/>
                  </a:lnTo>
                  <a:lnTo>
                    <a:pt x="184" y="1106"/>
                  </a:lnTo>
                  <a:lnTo>
                    <a:pt x="189" y="1113"/>
                  </a:lnTo>
                  <a:lnTo>
                    <a:pt x="194" y="1120"/>
                  </a:lnTo>
                  <a:lnTo>
                    <a:pt x="199" y="1132"/>
                  </a:lnTo>
                  <a:lnTo>
                    <a:pt x="203" y="1141"/>
                  </a:lnTo>
                  <a:lnTo>
                    <a:pt x="210" y="1155"/>
                  </a:lnTo>
                  <a:lnTo>
                    <a:pt x="215" y="1153"/>
                  </a:lnTo>
                  <a:lnTo>
                    <a:pt x="220" y="1150"/>
                  </a:lnTo>
                  <a:lnTo>
                    <a:pt x="225" y="1148"/>
                  </a:lnTo>
                  <a:lnTo>
                    <a:pt x="232" y="1143"/>
                  </a:lnTo>
                  <a:lnTo>
                    <a:pt x="234" y="1139"/>
                  </a:lnTo>
                  <a:lnTo>
                    <a:pt x="236" y="1136"/>
                  </a:lnTo>
                  <a:lnTo>
                    <a:pt x="236" y="1134"/>
                  </a:lnTo>
                  <a:lnTo>
                    <a:pt x="239" y="1134"/>
                  </a:lnTo>
                  <a:lnTo>
                    <a:pt x="239" y="1132"/>
                  </a:lnTo>
                  <a:lnTo>
                    <a:pt x="241" y="1129"/>
                  </a:lnTo>
                  <a:lnTo>
                    <a:pt x="241" y="1127"/>
                  </a:lnTo>
                  <a:lnTo>
                    <a:pt x="243" y="1124"/>
                  </a:lnTo>
                  <a:lnTo>
                    <a:pt x="246" y="1120"/>
                  </a:lnTo>
                  <a:lnTo>
                    <a:pt x="251" y="1103"/>
                  </a:lnTo>
                  <a:lnTo>
                    <a:pt x="260" y="1087"/>
                  </a:lnTo>
                  <a:lnTo>
                    <a:pt x="269" y="1070"/>
                  </a:lnTo>
                  <a:lnTo>
                    <a:pt x="279" y="1056"/>
                  </a:lnTo>
                  <a:lnTo>
                    <a:pt x="284" y="1051"/>
                  </a:lnTo>
                  <a:lnTo>
                    <a:pt x="288" y="1046"/>
                  </a:lnTo>
                  <a:lnTo>
                    <a:pt x="293" y="1044"/>
                  </a:lnTo>
                  <a:lnTo>
                    <a:pt x="300" y="1042"/>
                  </a:lnTo>
                  <a:lnTo>
                    <a:pt x="305" y="1042"/>
                  </a:lnTo>
                  <a:lnTo>
                    <a:pt x="312" y="1042"/>
                  </a:lnTo>
                  <a:lnTo>
                    <a:pt x="317" y="1042"/>
                  </a:lnTo>
                  <a:lnTo>
                    <a:pt x="321" y="1044"/>
                  </a:lnTo>
                  <a:lnTo>
                    <a:pt x="324" y="1046"/>
                  </a:lnTo>
                  <a:lnTo>
                    <a:pt x="328" y="1051"/>
                  </a:lnTo>
                  <a:lnTo>
                    <a:pt x="331" y="1056"/>
                  </a:lnTo>
                  <a:lnTo>
                    <a:pt x="333" y="1061"/>
                  </a:lnTo>
                  <a:lnTo>
                    <a:pt x="333" y="1063"/>
                  </a:lnTo>
                  <a:lnTo>
                    <a:pt x="336" y="1065"/>
                  </a:lnTo>
                  <a:lnTo>
                    <a:pt x="340" y="1068"/>
                  </a:lnTo>
                  <a:lnTo>
                    <a:pt x="343" y="1068"/>
                  </a:lnTo>
                  <a:lnTo>
                    <a:pt x="350" y="1068"/>
                  </a:lnTo>
                  <a:lnTo>
                    <a:pt x="350" y="1068"/>
                  </a:lnTo>
                  <a:lnTo>
                    <a:pt x="350" y="1068"/>
                  </a:lnTo>
                  <a:lnTo>
                    <a:pt x="352" y="1068"/>
                  </a:lnTo>
                  <a:lnTo>
                    <a:pt x="352" y="1068"/>
                  </a:lnTo>
                  <a:lnTo>
                    <a:pt x="357" y="1068"/>
                  </a:lnTo>
                  <a:lnTo>
                    <a:pt x="364" y="1065"/>
                  </a:lnTo>
                  <a:lnTo>
                    <a:pt x="371" y="1063"/>
                  </a:lnTo>
                  <a:lnTo>
                    <a:pt x="378" y="1058"/>
                  </a:lnTo>
                  <a:lnTo>
                    <a:pt x="385" y="1056"/>
                  </a:lnTo>
                  <a:lnTo>
                    <a:pt x="392" y="1056"/>
                  </a:lnTo>
                  <a:lnTo>
                    <a:pt x="390" y="1058"/>
                  </a:lnTo>
                  <a:lnTo>
                    <a:pt x="390" y="1063"/>
                  </a:lnTo>
                  <a:lnTo>
                    <a:pt x="390" y="1065"/>
                  </a:lnTo>
                  <a:lnTo>
                    <a:pt x="390" y="1070"/>
                  </a:lnTo>
                  <a:lnTo>
                    <a:pt x="390" y="1077"/>
                  </a:lnTo>
                  <a:lnTo>
                    <a:pt x="390" y="1084"/>
                  </a:lnTo>
                  <a:lnTo>
                    <a:pt x="390" y="1091"/>
                  </a:lnTo>
                  <a:lnTo>
                    <a:pt x="392" y="1098"/>
                  </a:lnTo>
                  <a:lnTo>
                    <a:pt x="395" y="1103"/>
                  </a:lnTo>
                  <a:lnTo>
                    <a:pt x="397" y="1110"/>
                  </a:lnTo>
                  <a:lnTo>
                    <a:pt x="399" y="1115"/>
                  </a:lnTo>
                  <a:lnTo>
                    <a:pt x="404" y="1120"/>
                  </a:lnTo>
                  <a:lnTo>
                    <a:pt x="409" y="1124"/>
                  </a:lnTo>
                  <a:lnTo>
                    <a:pt x="411" y="1127"/>
                  </a:lnTo>
                  <a:lnTo>
                    <a:pt x="414" y="1129"/>
                  </a:lnTo>
                  <a:lnTo>
                    <a:pt x="414" y="1134"/>
                  </a:lnTo>
                  <a:lnTo>
                    <a:pt x="416" y="1139"/>
                  </a:lnTo>
                  <a:lnTo>
                    <a:pt x="418" y="1143"/>
                  </a:lnTo>
                  <a:lnTo>
                    <a:pt x="423" y="1146"/>
                  </a:lnTo>
                  <a:lnTo>
                    <a:pt x="425" y="1148"/>
                  </a:lnTo>
                  <a:lnTo>
                    <a:pt x="430" y="1148"/>
                  </a:lnTo>
                  <a:lnTo>
                    <a:pt x="437" y="1148"/>
                  </a:lnTo>
                  <a:lnTo>
                    <a:pt x="442" y="1146"/>
                  </a:lnTo>
                  <a:lnTo>
                    <a:pt x="449" y="1143"/>
                  </a:lnTo>
                  <a:lnTo>
                    <a:pt x="454" y="1141"/>
                  </a:lnTo>
                  <a:lnTo>
                    <a:pt x="461" y="1139"/>
                  </a:lnTo>
                  <a:lnTo>
                    <a:pt x="465" y="1139"/>
                  </a:lnTo>
                  <a:lnTo>
                    <a:pt x="473" y="1136"/>
                  </a:lnTo>
                  <a:lnTo>
                    <a:pt x="477" y="1136"/>
                  </a:lnTo>
                  <a:lnTo>
                    <a:pt x="480" y="1139"/>
                  </a:lnTo>
                  <a:lnTo>
                    <a:pt x="484" y="1139"/>
                  </a:lnTo>
                  <a:lnTo>
                    <a:pt x="487" y="1141"/>
                  </a:lnTo>
                  <a:lnTo>
                    <a:pt x="489" y="1143"/>
                  </a:lnTo>
                  <a:lnTo>
                    <a:pt x="491" y="1148"/>
                  </a:lnTo>
                  <a:lnTo>
                    <a:pt x="503" y="1150"/>
                  </a:lnTo>
                  <a:lnTo>
                    <a:pt x="515" y="1155"/>
                  </a:lnTo>
                  <a:lnTo>
                    <a:pt x="520" y="1155"/>
                  </a:lnTo>
                  <a:lnTo>
                    <a:pt x="525" y="1160"/>
                  </a:lnTo>
                  <a:lnTo>
                    <a:pt x="532" y="1165"/>
                  </a:lnTo>
                  <a:lnTo>
                    <a:pt x="534" y="1169"/>
                  </a:lnTo>
                  <a:lnTo>
                    <a:pt x="539" y="1174"/>
                  </a:lnTo>
                  <a:lnTo>
                    <a:pt x="539" y="1176"/>
                  </a:lnTo>
                  <a:lnTo>
                    <a:pt x="541" y="1179"/>
                  </a:lnTo>
                  <a:lnTo>
                    <a:pt x="546" y="1184"/>
                  </a:lnTo>
                  <a:lnTo>
                    <a:pt x="560" y="1195"/>
                  </a:lnTo>
                  <a:lnTo>
                    <a:pt x="569" y="1200"/>
                  </a:lnTo>
                  <a:lnTo>
                    <a:pt x="576" y="1205"/>
                  </a:lnTo>
                  <a:lnTo>
                    <a:pt x="579" y="1205"/>
                  </a:lnTo>
                  <a:lnTo>
                    <a:pt x="584" y="1207"/>
                  </a:lnTo>
                  <a:lnTo>
                    <a:pt x="588" y="1205"/>
                  </a:lnTo>
                  <a:lnTo>
                    <a:pt x="593" y="1205"/>
                  </a:lnTo>
                  <a:lnTo>
                    <a:pt x="593" y="1205"/>
                  </a:lnTo>
                  <a:lnTo>
                    <a:pt x="593" y="1202"/>
                  </a:lnTo>
                  <a:lnTo>
                    <a:pt x="593" y="1202"/>
                  </a:lnTo>
                  <a:lnTo>
                    <a:pt x="595" y="1202"/>
                  </a:lnTo>
                  <a:lnTo>
                    <a:pt x="598" y="1202"/>
                  </a:lnTo>
                  <a:lnTo>
                    <a:pt x="600" y="1200"/>
                  </a:lnTo>
                  <a:lnTo>
                    <a:pt x="600" y="1200"/>
                  </a:lnTo>
                  <a:lnTo>
                    <a:pt x="600" y="1200"/>
                  </a:lnTo>
                  <a:lnTo>
                    <a:pt x="602" y="1200"/>
                  </a:lnTo>
                  <a:lnTo>
                    <a:pt x="602" y="1200"/>
                  </a:lnTo>
                  <a:lnTo>
                    <a:pt x="605" y="1195"/>
                  </a:lnTo>
                  <a:lnTo>
                    <a:pt x="605" y="1195"/>
                  </a:lnTo>
                  <a:lnTo>
                    <a:pt x="605" y="1193"/>
                  </a:lnTo>
                  <a:lnTo>
                    <a:pt x="607" y="1193"/>
                  </a:lnTo>
                  <a:lnTo>
                    <a:pt x="607" y="1193"/>
                  </a:lnTo>
                  <a:lnTo>
                    <a:pt x="610" y="1191"/>
                  </a:lnTo>
                  <a:lnTo>
                    <a:pt x="610" y="1188"/>
                  </a:lnTo>
                  <a:lnTo>
                    <a:pt x="610" y="1186"/>
                  </a:lnTo>
                  <a:lnTo>
                    <a:pt x="610" y="1184"/>
                  </a:lnTo>
                  <a:lnTo>
                    <a:pt x="612" y="1179"/>
                  </a:lnTo>
                  <a:lnTo>
                    <a:pt x="610" y="1174"/>
                  </a:lnTo>
                  <a:lnTo>
                    <a:pt x="610" y="1169"/>
                  </a:lnTo>
                  <a:lnTo>
                    <a:pt x="610" y="1167"/>
                  </a:lnTo>
                  <a:lnTo>
                    <a:pt x="607" y="1153"/>
                  </a:lnTo>
                  <a:lnTo>
                    <a:pt x="607" y="1139"/>
                  </a:lnTo>
                  <a:lnTo>
                    <a:pt x="607" y="1132"/>
                  </a:lnTo>
                  <a:lnTo>
                    <a:pt x="607" y="1129"/>
                  </a:lnTo>
                  <a:lnTo>
                    <a:pt x="610" y="1124"/>
                  </a:lnTo>
                  <a:lnTo>
                    <a:pt x="612" y="1122"/>
                  </a:lnTo>
                  <a:lnTo>
                    <a:pt x="614" y="1117"/>
                  </a:lnTo>
                  <a:lnTo>
                    <a:pt x="617" y="1115"/>
                  </a:lnTo>
                  <a:lnTo>
                    <a:pt x="626" y="1113"/>
                  </a:lnTo>
                  <a:lnTo>
                    <a:pt x="631" y="1113"/>
                  </a:lnTo>
                  <a:lnTo>
                    <a:pt x="633" y="1115"/>
                  </a:lnTo>
                  <a:lnTo>
                    <a:pt x="647" y="1122"/>
                  </a:lnTo>
                  <a:lnTo>
                    <a:pt x="659" y="1127"/>
                  </a:lnTo>
                  <a:lnTo>
                    <a:pt x="673" y="1132"/>
                  </a:lnTo>
                  <a:lnTo>
                    <a:pt x="688" y="1134"/>
                  </a:lnTo>
                  <a:lnTo>
                    <a:pt x="690" y="1134"/>
                  </a:lnTo>
                  <a:lnTo>
                    <a:pt x="692" y="1134"/>
                  </a:lnTo>
                  <a:lnTo>
                    <a:pt x="695" y="1134"/>
                  </a:lnTo>
                  <a:lnTo>
                    <a:pt x="697" y="1132"/>
                  </a:lnTo>
                  <a:lnTo>
                    <a:pt x="699" y="1132"/>
                  </a:lnTo>
                  <a:lnTo>
                    <a:pt x="702" y="1129"/>
                  </a:lnTo>
                  <a:lnTo>
                    <a:pt x="702" y="1129"/>
                  </a:lnTo>
                  <a:lnTo>
                    <a:pt x="702" y="1129"/>
                  </a:lnTo>
                  <a:lnTo>
                    <a:pt x="702" y="1129"/>
                  </a:lnTo>
                  <a:lnTo>
                    <a:pt x="704" y="1127"/>
                  </a:lnTo>
                  <a:lnTo>
                    <a:pt x="706" y="1127"/>
                  </a:lnTo>
                  <a:lnTo>
                    <a:pt x="711" y="1127"/>
                  </a:lnTo>
                  <a:lnTo>
                    <a:pt x="711" y="1127"/>
                  </a:lnTo>
                  <a:lnTo>
                    <a:pt x="711" y="1127"/>
                  </a:lnTo>
                  <a:lnTo>
                    <a:pt x="713" y="1129"/>
                  </a:lnTo>
                  <a:lnTo>
                    <a:pt x="716" y="1129"/>
                  </a:lnTo>
                  <a:lnTo>
                    <a:pt x="721" y="1132"/>
                  </a:lnTo>
                  <a:lnTo>
                    <a:pt x="725" y="1132"/>
                  </a:lnTo>
                  <a:lnTo>
                    <a:pt x="732" y="1129"/>
                  </a:lnTo>
                  <a:lnTo>
                    <a:pt x="737" y="1129"/>
                  </a:lnTo>
                  <a:lnTo>
                    <a:pt x="742" y="1127"/>
                  </a:lnTo>
                  <a:lnTo>
                    <a:pt x="747" y="1122"/>
                  </a:lnTo>
                  <a:lnTo>
                    <a:pt x="754" y="1120"/>
                  </a:lnTo>
                  <a:lnTo>
                    <a:pt x="758" y="1115"/>
                  </a:lnTo>
                  <a:lnTo>
                    <a:pt x="761" y="1110"/>
                  </a:lnTo>
                  <a:lnTo>
                    <a:pt x="765" y="1108"/>
                  </a:lnTo>
                  <a:lnTo>
                    <a:pt x="770" y="1103"/>
                  </a:lnTo>
                  <a:lnTo>
                    <a:pt x="777" y="1098"/>
                  </a:lnTo>
                  <a:lnTo>
                    <a:pt x="773" y="1096"/>
                  </a:lnTo>
                  <a:lnTo>
                    <a:pt x="770" y="1091"/>
                  </a:lnTo>
                  <a:lnTo>
                    <a:pt x="770" y="1089"/>
                  </a:lnTo>
                  <a:lnTo>
                    <a:pt x="768" y="1084"/>
                  </a:lnTo>
                  <a:lnTo>
                    <a:pt x="768" y="1080"/>
                  </a:lnTo>
                  <a:lnTo>
                    <a:pt x="768" y="1075"/>
                  </a:lnTo>
                  <a:lnTo>
                    <a:pt x="770" y="1070"/>
                  </a:lnTo>
                  <a:lnTo>
                    <a:pt x="770" y="1063"/>
                  </a:lnTo>
                  <a:lnTo>
                    <a:pt x="775" y="1049"/>
                  </a:lnTo>
                  <a:lnTo>
                    <a:pt x="775" y="1044"/>
                  </a:lnTo>
                  <a:lnTo>
                    <a:pt x="777" y="1039"/>
                  </a:lnTo>
                  <a:lnTo>
                    <a:pt x="777" y="1030"/>
                  </a:lnTo>
                  <a:lnTo>
                    <a:pt x="773" y="1023"/>
                  </a:lnTo>
                  <a:lnTo>
                    <a:pt x="768" y="1016"/>
                  </a:lnTo>
                  <a:lnTo>
                    <a:pt x="763" y="1009"/>
                  </a:lnTo>
                  <a:lnTo>
                    <a:pt x="763" y="1004"/>
                  </a:lnTo>
                  <a:lnTo>
                    <a:pt x="761" y="1002"/>
                  </a:lnTo>
                  <a:lnTo>
                    <a:pt x="763" y="997"/>
                  </a:lnTo>
                  <a:lnTo>
                    <a:pt x="765" y="992"/>
                  </a:lnTo>
                  <a:lnTo>
                    <a:pt x="768" y="992"/>
                  </a:lnTo>
                  <a:lnTo>
                    <a:pt x="770" y="990"/>
                  </a:lnTo>
                  <a:lnTo>
                    <a:pt x="773" y="987"/>
                  </a:lnTo>
                  <a:lnTo>
                    <a:pt x="777" y="985"/>
                  </a:lnTo>
                  <a:lnTo>
                    <a:pt x="780" y="985"/>
                  </a:lnTo>
                  <a:lnTo>
                    <a:pt x="782" y="985"/>
                  </a:lnTo>
                  <a:lnTo>
                    <a:pt x="789" y="983"/>
                  </a:lnTo>
                  <a:lnTo>
                    <a:pt x="796" y="980"/>
                  </a:lnTo>
                  <a:lnTo>
                    <a:pt x="806" y="976"/>
                  </a:lnTo>
                  <a:lnTo>
                    <a:pt x="806" y="976"/>
                  </a:lnTo>
                  <a:lnTo>
                    <a:pt x="806" y="976"/>
                  </a:lnTo>
                  <a:lnTo>
                    <a:pt x="808" y="973"/>
                  </a:lnTo>
                  <a:lnTo>
                    <a:pt x="810" y="973"/>
                  </a:lnTo>
                  <a:lnTo>
                    <a:pt x="815" y="971"/>
                  </a:lnTo>
                  <a:lnTo>
                    <a:pt x="817" y="969"/>
                  </a:lnTo>
                  <a:lnTo>
                    <a:pt x="820" y="969"/>
                  </a:lnTo>
                  <a:lnTo>
                    <a:pt x="827" y="969"/>
                  </a:lnTo>
                  <a:lnTo>
                    <a:pt x="832" y="966"/>
                  </a:lnTo>
                  <a:lnTo>
                    <a:pt x="839" y="964"/>
                  </a:lnTo>
                  <a:lnTo>
                    <a:pt x="843" y="961"/>
                  </a:lnTo>
                  <a:lnTo>
                    <a:pt x="848" y="957"/>
                  </a:lnTo>
                  <a:lnTo>
                    <a:pt x="853" y="954"/>
                  </a:lnTo>
                  <a:lnTo>
                    <a:pt x="858" y="950"/>
                  </a:lnTo>
                  <a:lnTo>
                    <a:pt x="860" y="945"/>
                  </a:lnTo>
                  <a:lnTo>
                    <a:pt x="841" y="931"/>
                  </a:lnTo>
                  <a:lnTo>
                    <a:pt x="834" y="926"/>
                  </a:lnTo>
                  <a:lnTo>
                    <a:pt x="832" y="924"/>
                  </a:lnTo>
                  <a:lnTo>
                    <a:pt x="829" y="919"/>
                  </a:lnTo>
                  <a:lnTo>
                    <a:pt x="827" y="917"/>
                  </a:lnTo>
                  <a:lnTo>
                    <a:pt x="827" y="912"/>
                  </a:lnTo>
                  <a:lnTo>
                    <a:pt x="829" y="909"/>
                  </a:lnTo>
                  <a:lnTo>
                    <a:pt x="829" y="905"/>
                  </a:lnTo>
                  <a:lnTo>
                    <a:pt x="834" y="902"/>
                  </a:lnTo>
                  <a:lnTo>
                    <a:pt x="836" y="900"/>
                  </a:lnTo>
                  <a:lnTo>
                    <a:pt x="841" y="898"/>
                  </a:lnTo>
                  <a:lnTo>
                    <a:pt x="843" y="898"/>
                  </a:lnTo>
                  <a:lnTo>
                    <a:pt x="846" y="895"/>
                  </a:lnTo>
                  <a:lnTo>
                    <a:pt x="848" y="895"/>
                  </a:lnTo>
                  <a:lnTo>
                    <a:pt x="848" y="893"/>
                  </a:lnTo>
                  <a:lnTo>
                    <a:pt x="850" y="893"/>
                  </a:lnTo>
                  <a:lnTo>
                    <a:pt x="850" y="891"/>
                  </a:lnTo>
                  <a:lnTo>
                    <a:pt x="853" y="891"/>
                  </a:lnTo>
                  <a:lnTo>
                    <a:pt x="853" y="888"/>
                  </a:lnTo>
                  <a:lnTo>
                    <a:pt x="853" y="886"/>
                  </a:lnTo>
                  <a:lnTo>
                    <a:pt x="853" y="883"/>
                  </a:lnTo>
                  <a:lnTo>
                    <a:pt x="853" y="883"/>
                  </a:lnTo>
                  <a:lnTo>
                    <a:pt x="853" y="883"/>
                  </a:lnTo>
                  <a:lnTo>
                    <a:pt x="853" y="883"/>
                  </a:lnTo>
                  <a:lnTo>
                    <a:pt x="853" y="883"/>
                  </a:lnTo>
                  <a:lnTo>
                    <a:pt x="853" y="881"/>
                  </a:lnTo>
                  <a:lnTo>
                    <a:pt x="853" y="879"/>
                  </a:lnTo>
                  <a:lnTo>
                    <a:pt x="853" y="876"/>
                  </a:lnTo>
                  <a:lnTo>
                    <a:pt x="850" y="867"/>
                  </a:lnTo>
                  <a:lnTo>
                    <a:pt x="850" y="862"/>
                  </a:lnTo>
                  <a:lnTo>
                    <a:pt x="853" y="858"/>
                  </a:lnTo>
                  <a:lnTo>
                    <a:pt x="855" y="853"/>
                  </a:lnTo>
                  <a:lnTo>
                    <a:pt x="858" y="850"/>
                  </a:lnTo>
                  <a:lnTo>
                    <a:pt x="862" y="846"/>
                  </a:lnTo>
                  <a:lnTo>
                    <a:pt x="867" y="843"/>
                  </a:lnTo>
                  <a:lnTo>
                    <a:pt x="869" y="843"/>
                  </a:lnTo>
                  <a:lnTo>
                    <a:pt x="872" y="841"/>
                  </a:lnTo>
                  <a:lnTo>
                    <a:pt x="876" y="841"/>
                  </a:lnTo>
                  <a:lnTo>
                    <a:pt x="879" y="843"/>
                  </a:lnTo>
                  <a:lnTo>
                    <a:pt x="884" y="846"/>
                  </a:lnTo>
                  <a:lnTo>
                    <a:pt x="886" y="848"/>
                  </a:lnTo>
                  <a:lnTo>
                    <a:pt x="888" y="850"/>
                  </a:lnTo>
                  <a:lnTo>
                    <a:pt x="891" y="853"/>
                  </a:lnTo>
                  <a:lnTo>
                    <a:pt x="893" y="858"/>
                  </a:lnTo>
                  <a:lnTo>
                    <a:pt x="895" y="860"/>
                  </a:lnTo>
                  <a:lnTo>
                    <a:pt x="902" y="865"/>
                  </a:lnTo>
                  <a:lnTo>
                    <a:pt x="905" y="865"/>
                  </a:lnTo>
                  <a:lnTo>
                    <a:pt x="905" y="865"/>
                  </a:lnTo>
                  <a:lnTo>
                    <a:pt x="907" y="865"/>
                  </a:lnTo>
                  <a:lnTo>
                    <a:pt x="907" y="867"/>
                  </a:lnTo>
                  <a:lnTo>
                    <a:pt x="910" y="867"/>
                  </a:lnTo>
                  <a:lnTo>
                    <a:pt x="914" y="867"/>
                  </a:lnTo>
                  <a:lnTo>
                    <a:pt x="919" y="865"/>
                  </a:lnTo>
                  <a:lnTo>
                    <a:pt x="924" y="862"/>
                  </a:lnTo>
                  <a:lnTo>
                    <a:pt x="928" y="860"/>
                  </a:lnTo>
                  <a:lnTo>
                    <a:pt x="931" y="855"/>
                  </a:lnTo>
                  <a:lnTo>
                    <a:pt x="933" y="853"/>
                  </a:lnTo>
                  <a:lnTo>
                    <a:pt x="936" y="850"/>
                  </a:lnTo>
                  <a:lnTo>
                    <a:pt x="936" y="848"/>
                  </a:lnTo>
                  <a:lnTo>
                    <a:pt x="936" y="846"/>
                  </a:lnTo>
                  <a:lnTo>
                    <a:pt x="938" y="846"/>
                  </a:lnTo>
                  <a:lnTo>
                    <a:pt x="940" y="839"/>
                  </a:lnTo>
                  <a:lnTo>
                    <a:pt x="940" y="834"/>
                  </a:lnTo>
                  <a:lnTo>
                    <a:pt x="943" y="829"/>
                  </a:lnTo>
                  <a:lnTo>
                    <a:pt x="943" y="822"/>
                  </a:lnTo>
                  <a:lnTo>
                    <a:pt x="943" y="820"/>
                  </a:lnTo>
                  <a:lnTo>
                    <a:pt x="945" y="817"/>
                  </a:lnTo>
                  <a:lnTo>
                    <a:pt x="945" y="813"/>
                  </a:lnTo>
                  <a:lnTo>
                    <a:pt x="945" y="803"/>
                  </a:lnTo>
                  <a:lnTo>
                    <a:pt x="945" y="794"/>
                  </a:lnTo>
                  <a:lnTo>
                    <a:pt x="945" y="784"/>
                  </a:lnTo>
                  <a:lnTo>
                    <a:pt x="943" y="777"/>
                  </a:lnTo>
                  <a:lnTo>
                    <a:pt x="943" y="768"/>
                  </a:lnTo>
                  <a:lnTo>
                    <a:pt x="943" y="761"/>
                  </a:lnTo>
                  <a:lnTo>
                    <a:pt x="945" y="754"/>
                  </a:lnTo>
                  <a:lnTo>
                    <a:pt x="947" y="749"/>
                  </a:lnTo>
                  <a:lnTo>
                    <a:pt x="950" y="744"/>
                  </a:lnTo>
                  <a:lnTo>
                    <a:pt x="954" y="742"/>
                  </a:lnTo>
                  <a:lnTo>
                    <a:pt x="959" y="737"/>
                  </a:lnTo>
                  <a:lnTo>
                    <a:pt x="966" y="737"/>
                  </a:lnTo>
                  <a:lnTo>
                    <a:pt x="969" y="735"/>
                  </a:lnTo>
                  <a:lnTo>
                    <a:pt x="973" y="735"/>
                  </a:lnTo>
                  <a:lnTo>
                    <a:pt x="976" y="735"/>
                  </a:lnTo>
                  <a:lnTo>
                    <a:pt x="978" y="737"/>
                  </a:lnTo>
                  <a:lnTo>
                    <a:pt x="983" y="739"/>
                  </a:lnTo>
                  <a:lnTo>
                    <a:pt x="985" y="742"/>
                  </a:lnTo>
                  <a:lnTo>
                    <a:pt x="987" y="746"/>
                  </a:lnTo>
                  <a:lnTo>
                    <a:pt x="990" y="749"/>
                  </a:lnTo>
                  <a:lnTo>
                    <a:pt x="992" y="756"/>
                  </a:lnTo>
                  <a:lnTo>
                    <a:pt x="992" y="758"/>
                  </a:lnTo>
                  <a:lnTo>
                    <a:pt x="995" y="758"/>
                  </a:lnTo>
                  <a:lnTo>
                    <a:pt x="997" y="761"/>
                  </a:lnTo>
                  <a:lnTo>
                    <a:pt x="999" y="761"/>
                  </a:lnTo>
                  <a:lnTo>
                    <a:pt x="1004" y="761"/>
                  </a:lnTo>
                  <a:lnTo>
                    <a:pt x="1006" y="761"/>
                  </a:lnTo>
                  <a:lnTo>
                    <a:pt x="1016" y="758"/>
                  </a:lnTo>
                  <a:lnTo>
                    <a:pt x="1018" y="758"/>
                  </a:lnTo>
                  <a:lnTo>
                    <a:pt x="1023" y="756"/>
                  </a:lnTo>
                  <a:lnTo>
                    <a:pt x="1023" y="756"/>
                  </a:lnTo>
                  <a:lnTo>
                    <a:pt x="1025" y="756"/>
                  </a:lnTo>
                  <a:lnTo>
                    <a:pt x="1030" y="754"/>
                  </a:lnTo>
                  <a:lnTo>
                    <a:pt x="1032" y="754"/>
                  </a:lnTo>
                  <a:lnTo>
                    <a:pt x="1035" y="751"/>
                  </a:lnTo>
                  <a:lnTo>
                    <a:pt x="1037" y="749"/>
                  </a:lnTo>
                  <a:lnTo>
                    <a:pt x="1039" y="746"/>
                  </a:lnTo>
                  <a:lnTo>
                    <a:pt x="1039" y="744"/>
                  </a:lnTo>
                  <a:lnTo>
                    <a:pt x="1039" y="744"/>
                  </a:lnTo>
                  <a:lnTo>
                    <a:pt x="1039" y="742"/>
                  </a:lnTo>
                  <a:lnTo>
                    <a:pt x="1039" y="742"/>
                  </a:lnTo>
                  <a:lnTo>
                    <a:pt x="1042" y="742"/>
                  </a:lnTo>
                  <a:lnTo>
                    <a:pt x="1042" y="739"/>
                  </a:lnTo>
                  <a:lnTo>
                    <a:pt x="1044" y="735"/>
                  </a:lnTo>
                  <a:lnTo>
                    <a:pt x="1044" y="732"/>
                  </a:lnTo>
                  <a:lnTo>
                    <a:pt x="1044" y="730"/>
                  </a:lnTo>
                  <a:lnTo>
                    <a:pt x="1044" y="730"/>
                  </a:lnTo>
                  <a:lnTo>
                    <a:pt x="1044" y="728"/>
                  </a:lnTo>
                  <a:lnTo>
                    <a:pt x="1044" y="728"/>
                  </a:lnTo>
                  <a:lnTo>
                    <a:pt x="1044" y="725"/>
                  </a:lnTo>
                  <a:lnTo>
                    <a:pt x="1044" y="720"/>
                  </a:lnTo>
                  <a:lnTo>
                    <a:pt x="1044" y="713"/>
                  </a:lnTo>
                  <a:lnTo>
                    <a:pt x="1047" y="709"/>
                  </a:lnTo>
                  <a:lnTo>
                    <a:pt x="1056" y="692"/>
                  </a:lnTo>
                  <a:lnTo>
                    <a:pt x="1065" y="673"/>
                  </a:lnTo>
                  <a:lnTo>
                    <a:pt x="1068" y="669"/>
                  </a:lnTo>
                  <a:lnTo>
                    <a:pt x="1070" y="664"/>
                  </a:lnTo>
                  <a:lnTo>
                    <a:pt x="1073" y="657"/>
                  </a:lnTo>
                  <a:lnTo>
                    <a:pt x="1073" y="654"/>
                  </a:lnTo>
                  <a:lnTo>
                    <a:pt x="1068" y="652"/>
                  </a:lnTo>
                  <a:lnTo>
                    <a:pt x="1065" y="650"/>
                  </a:lnTo>
                  <a:lnTo>
                    <a:pt x="1061" y="647"/>
                  </a:lnTo>
                  <a:lnTo>
                    <a:pt x="1056" y="647"/>
                  </a:lnTo>
                  <a:lnTo>
                    <a:pt x="1051" y="645"/>
                  </a:lnTo>
                  <a:lnTo>
                    <a:pt x="1049" y="645"/>
                  </a:lnTo>
                  <a:lnTo>
                    <a:pt x="1047" y="640"/>
                  </a:lnTo>
                  <a:lnTo>
                    <a:pt x="1044" y="635"/>
                  </a:lnTo>
                  <a:lnTo>
                    <a:pt x="1042" y="631"/>
                  </a:lnTo>
                  <a:lnTo>
                    <a:pt x="1037" y="626"/>
                  </a:lnTo>
                  <a:lnTo>
                    <a:pt x="1035" y="624"/>
                  </a:lnTo>
                  <a:lnTo>
                    <a:pt x="1032" y="621"/>
                  </a:lnTo>
                  <a:lnTo>
                    <a:pt x="1030" y="619"/>
                  </a:lnTo>
                  <a:lnTo>
                    <a:pt x="1030" y="617"/>
                  </a:lnTo>
                  <a:lnTo>
                    <a:pt x="1025" y="600"/>
                  </a:lnTo>
                  <a:lnTo>
                    <a:pt x="1023" y="586"/>
                  </a:lnTo>
                  <a:lnTo>
                    <a:pt x="1016" y="567"/>
                  </a:lnTo>
                  <a:lnTo>
                    <a:pt x="1013" y="548"/>
                  </a:lnTo>
                  <a:lnTo>
                    <a:pt x="1013" y="543"/>
                  </a:lnTo>
                  <a:lnTo>
                    <a:pt x="1016" y="539"/>
                  </a:lnTo>
                  <a:lnTo>
                    <a:pt x="1021" y="531"/>
                  </a:lnTo>
                  <a:lnTo>
                    <a:pt x="1025" y="524"/>
                  </a:lnTo>
                  <a:lnTo>
                    <a:pt x="1037" y="510"/>
                  </a:lnTo>
                  <a:lnTo>
                    <a:pt x="1039" y="503"/>
                  </a:lnTo>
                  <a:lnTo>
                    <a:pt x="1044" y="498"/>
                  </a:lnTo>
                  <a:lnTo>
                    <a:pt x="1044" y="494"/>
                  </a:lnTo>
                  <a:lnTo>
                    <a:pt x="1049" y="491"/>
                  </a:lnTo>
                  <a:lnTo>
                    <a:pt x="1056" y="487"/>
                  </a:lnTo>
                  <a:lnTo>
                    <a:pt x="1058" y="484"/>
                  </a:lnTo>
                  <a:lnTo>
                    <a:pt x="1063" y="484"/>
                  </a:lnTo>
                  <a:lnTo>
                    <a:pt x="1068" y="484"/>
                  </a:lnTo>
                  <a:lnTo>
                    <a:pt x="1075" y="487"/>
                  </a:lnTo>
                  <a:lnTo>
                    <a:pt x="1084" y="489"/>
                  </a:lnTo>
                  <a:lnTo>
                    <a:pt x="1094" y="489"/>
                  </a:lnTo>
                  <a:lnTo>
                    <a:pt x="1106" y="489"/>
                  </a:lnTo>
                  <a:lnTo>
                    <a:pt x="1117" y="489"/>
                  </a:lnTo>
                  <a:lnTo>
                    <a:pt x="1127" y="487"/>
                  </a:lnTo>
                  <a:lnTo>
                    <a:pt x="1139" y="487"/>
                  </a:lnTo>
                  <a:lnTo>
                    <a:pt x="1150" y="487"/>
                  </a:lnTo>
                  <a:lnTo>
                    <a:pt x="1162" y="489"/>
                  </a:lnTo>
                  <a:lnTo>
                    <a:pt x="1172" y="491"/>
                  </a:lnTo>
                  <a:lnTo>
                    <a:pt x="1174" y="491"/>
                  </a:lnTo>
                  <a:lnTo>
                    <a:pt x="1174" y="491"/>
                  </a:lnTo>
                  <a:lnTo>
                    <a:pt x="1174" y="491"/>
                  </a:lnTo>
                  <a:lnTo>
                    <a:pt x="1179" y="494"/>
                  </a:lnTo>
                  <a:lnTo>
                    <a:pt x="1184" y="494"/>
                  </a:lnTo>
                  <a:lnTo>
                    <a:pt x="1188" y="494"/>
                  </a:lnTo>
                  <a:lnTo>
                    <a:pt x="1188" y="494"/>
                  </a:lnTo>
                  <a:lnTo>
                    <a:pt x="1191" y="494"/>
                  </a:lnTo>
                  <a:lnTo>
                    <a:pt x="1193" y="491"/>
                  </a:lnTo>
                  <a:lnTo>
                    <a:pt x="1195" y="491"/>
                  </a:lnTo>
                  <a:lnTo>
                    <a:pt x="1195" y="489"/>
                  </a:lnTo>
                  <a:lnTo>
                    <a:pt x="1195" y="489"/>
                  </a:lnTo>
                  <a:lnTo>
                    <a:pt x="1198" y="489"/>
                  </a:lnTo>
                  <a:lnTo>
                    <a:pt x="1198" y="489"/>
                  </a:lnTo>
                  <a:lnTo>
                    <a:pt x="1202" y="487"/>
                  </a:lnTo>
                  <a:lnTo>
                    <a:pt x="1205" y="484"/>
                  </a:lnTo>
                  <a:lnTo>
                    <a:pt x="1207" y="482"/>
                  </a:lnTo>
                  <a:lnTo>
                    <a:pt x="1212" y="477"/>
                  </a:lnTo>
                  <a:lnTo>
                    <a:pt x="1214" y="472"/>
                  </a:lnTo>
                  <a:lnTo>
                    <a:pt x="1217" y="468"/>
                  </a:lnTo>
                  <a:lnTo>
                    <a:pt x="1221" y="463"/>
                  </a:lnTo>
                  <a:lnTo>
                    <a:pt x="1226" y="458"/>
                  </a:lnTo>
                  <a:lnTo>
                    <a:pt x="1228" y="451"/>
                  </a:lnTo>
                  <a:lnTo>
                    <a:pt x="1231" y="449"/>
                  </a:lnTo>
                  <a:lnTo>
                    <a:pt x="1233" y="446"/>
                  </a:lnTo>
                  <a:lnTo>
                    <a:pt x="1238" y="442"/>
                  </a:lnTo>
                  <a:lnTo>
                    <a:pt x="1245" y="435"/>
                  </a:lnTo>
                  <a:lnTo>
                    <a:pt x="1254" y="430"/>
                  </a:lnTo>
                  <a:lnTo>
                    <a:pt x="1257" y="428"/>
                  </a:lnTo>
                  <a:lnTo>
                    <a:pt x="1257" y="425"/>
                  </a:lnTo>
                  <a:lnTo>
                    <a:pt x="1259" y="423"/>
                  </a:lnTo>
                  <a:lnTo>
                    <a:pt x="1259" y="420"/>
                  </a:lnTo>
                  <a:lnTo>
                    <a:pt x="1259" y="420"/>
                  </a:lnTo>
                  <a:lnTo>
                    <a:pt x="1259" y="420"/>
                  </a:lnTo>
                  <a:lnTo>
                    <a:pt x="1261" y="420"/>
                  </a:lnTo>
                  <a:lnTo>
                    <a:pt x="1261" y="418"/>
                  </a:lnTo>
                  <a:lnTo>
                    <a:pt x="1261" y="416"/>
                  </a:lnTo>
                  <a:lnTo>
                    <a:pt x="1261" y="416"/>
                  </a:lnTo>
                  <a:lnTo>
                    <a:pt x="1261" y="416"/>
                  </a:lnTo>
                  <a:lnTo>
                    <a:pt x="1261" y="413"/>
                  </a:lnTo>
                  <a:lnTo>
                    <a:pt x="1261" y="413"/>
                  </a:lnTo>
                  <a:lnTo>
                    <a:pt x="1261" y="413"/>
                  </a:lnTo>
                  <a:lnTo>
                    <a:pt x="1261" y="413"/>
                  </a:lnTo>
                  <a:lnTo>
                    <a:pt x="1261" y="409"/>
                  </a:lnTo>
                  <a:lnTo>
                    <a:pt x="1261" y="406"/>
                  </a:lnTo>
                  <a:lnTo>
                    <a:pt x="1259" y="399"/>
                  </a:lnTo>
                  <a:lnTo>
                    <a:pt x="1257" y="390"/>
                  </a:lnTo>
                  <a:lnTo>
                    <a:pt x="1254" y="385"/>
                  </a:lnTo>
                  <a:lnTo>
                    <a:pt x="1254" y="383"/>
                  </a:lnTo>
                  <a:lnTo>
                    <a:pt x="1252" y="378"/>
                  </a:lnTo>
                  <a:lnTo>
                    <a:pt x="1252" y="373"/>
                  </a:lnTo>
                  <a:lnTo>
                    <a:pt x="1247" y="366"/>
                  </a:lnTo>
                  <a:lnTo>
                    <a:pt x="1243" y="359"/>
                  </a:lnTo>
                  <a:lnTo>
                    <a:pt x="1240" y="354"/>
                  </a:lnTo>
                  <a:lnTo>
                    <a:pt x="1240" y="350"/>
                  </a:lnTo>
                  <a:lnTo>
                    <a:pt x="1240" y="345"/>
                  </a:lnTo>
                  <a:lnTo>
                    <a:pt x="1240" y="340"/>
                  </a:lnTo>
                  <a:lnTo>
                    <a:pt x="1243" y="331"/>
                  </a:lnTo>
                  <a:lnTo>
                    <a:pt x="1240" y="317"/>
                  </a:lnTo>
                  <a:lnTo>
                    <a:pt x="1238" y="305"/>
                  </a:lnTo>
                  <a:lnTo>
                    <a:pt x="1235" y="293"/>
                  </a:lnTo>
                  <a:lnTo>
                    <a:pt x="1231" y="281"/>
                  </a:lnTo>
                  <a:lnTo>
                    <a:pt x="1228" y="272"/>
                  </a:lnTo>
                  <a:lnTo>
                    <a:pt x="1226" y="265"/>
                  </a:lnTo>
                  <a:lnTo>
                    <a:pt x="1226" y="241"/>
                  </a:lnTo>
                  <a:lnTo>
                    <a:pt x="1226" y="222"/>
                  </a:lnTo>
                  <a:lnTo>
                    <a:pt x="1226" y="220"/>
                  </a:lnTo>
                  <a:lnTo>
                    <a:pt x="1228" y="217"/>
                  </a:lnTo>
                  <a:lnTo>
                    <a:pt x="1231" y="215"/>
                  </a:lnTo>
                  <a:lnTo>
                    <a:pt x="1233" y="215"/>
                  </a:lnTo>
                  <a:lnTo>
                    <a:pt x="1233" y="215"/>
                  </a:lnTo>
                  <a:lnTo>
                    <a:pt x="1238" y="213"/>
                  </a:lnTo>
                  <a:lnTo>
                    <a:pt x="1238" y="210"/>
                  </a:lnTo>
                  <a:lnTo>
                    <a:pt x="1240" y="210"/>
                  </a:lnTo>
                  <a:lnTo>
                    <a:pt x="1240" y="208"/>
                  </a:lnTo>
                  <a:lnTo>
                    <a:pt x="1240" y="208"/>
                  </a:lnTo>
                  <a:lnTo>
                    <a:pt x="1243" y="203"/>
                  </a:lnTo>
                  <a:lnTo>
                    <a:pt x="1245" y="198"/>
                  </a:lnTo>
                  <a:lnTo>
                    <a:pt x="1247" y="194"/>
                  </a:lnTo>
                  <a:lnTo>
                    <a:pt x="1250" y="191"/>
                  </a:lnTo>
                  <a:lnTo>
                    <a:pt x="1252" y="184"/>
                  </a:lnTo>
                  <a:lnTo>
                    <a:pt x="1254" y="179"/>
                  </a:lnTo>
                  <a:lnTo>
                    <a:pt x="1261" y="172"/>
                  </a:lnTo>
                  <a:lnTo>
                    <a:pt x="1266" y="168"/>
                  </a:lnTo>
                  <a:lnTo>
                    <a:pt x="1278" y="161"/>
                  </a:lnTo>
                  <a:lnTo>
                    <a:pt x="1287" y="156"/>
                  </a:lnTo>
                  <a:lnTo>
                    <a:pt x="1287" y="154"/>
                  </a:lnTo>
                  <a:lnTo>
                    <a:pt x="1290" y="151"/>
                  </a:lnTo>
                  <a:lnTo>
                    <a:pt x="1292" y="151"/>
                  </a:lnTo>
                  <a:lnTo>
                    <a:pt x="1292" y="149"/>
                  </a:lnTo>
                  <a:lnTo>
                    <a:pt x="1292" y="149"/>
                  </a:lnTo>
                  <a:lnTo>
                    <a:pt x="1295" y="144"/>
                  </a:lnTo>
                  <a:lnTo>
                    <a:pt x="1295" y="142"/>
                  </a:lnTo>
                  <a:lnTo>
                    <a:pt x="1292" y="135"/>
                  </a:lnTo>
                  <a:lnTo>
                    <a:pt x="1290" y="132"/>
                  </a:lnTo>
                  <a:lnTo>
                    <a:pt x="1290" y="130"/>
                  </a:lnTo>
                  <a:lnTo>
                    <a:pt x="1285" y="125"/>
                  </a:lnTo>
                  <a:lnTo>
                    <a:pt x="1285" y="123"/>
                  </a:lnTo>
                  <a:lnTo>
                    <a:pt x="1283" y="118"/>
                  </a:lnTo>
                  <a:lnTo>
                    <a:pt x="1280" y="80"/>
                  </a:lnTo>
                  <a:lnTo>
                    <a:pt x="1278" y="68"/>
                  </a:lnTo>
                  <a:lnTo>
                    <a:pt x="1276" y="59"/>
                  </a:lnTo>
                  <a:lnTo>
                    <a:pt x="1273" y="50"/>
                  </a:lnTo>
                  <a:lnTo>
                    <a:pt x="1271" y="40"/>
                  </a:lnTo>
                  <a:lnTo>
                    <a:pt x="1266" y="33"/>
                  </a:lnTo>
                  <a:lnTo>
                    <a:pt x="1259" y="26"/>
                  </a:lnTo>
                  <a:lnTo>
                    <a:pt x="1254" y="19"/>
                  </a:lnTo>
                  <a:lnTo>
                    <a:pt x="1247" y="14"/>
                  </a:lnTo>
                  <a:lnTo>
                    <a:pt x="1245" y="12"/>
                  </a:lnTo>
                  <a:lnTo>
                    <a:pt x="1243" y="9"/>
                  </a:lnTo>
                  <a:lnTo>
                    <a:pt x="1240" y="7"/>
                  </a:lnTo>
                  <a:lnTo>
                    <a:pt x="1240" y="5"/>
                  </a:lnTo>
                  <a:lnTo>
                    <a:pt x="1238" y="5"/>
                  </a:lnTo>
                  <a:lnTo>
                    <a:pt x="1238" y="2"/>
                  </a:lnTo>
                  <a:lnTo>
                    <a:pt x="1235" y="0"/>
                  </a:lnTo>
                  <a:lnTo>
                    <a:pt x="1238" y="0"/>
                  </a:lnTo>
                  <a:lnTo>
                    <a:pt x="1219" y="5"/>
                  </a:lnTo>
                  <a:lnTo>
                    <a:pt x="1212" y="7"/>
                  </a:lnTo>
                  <a:lnTo>
                    <a:pt x="1205" y="14"/>
                  </a:lnTo>
                  <a:lnTo>
                    <a:pt x="1184" y="35"/>
                  </a:lnTo>
                  <a:lnTo>
                    <a:pt x="1167" y="59"/>
                  </a:lnTo>
                  <a:lnTo>
                    <a:pt x="1162" y="66"/>
                  </a:lnTo>
                  <a:lnTo>
                    <a:pt x="1160" y="68"/>
                  </a:lnTo>
                  <a:lnTo>
                    <a:pt x="1158" y="71"/>
                  </a:lnTo>
                  <a:lnTo>
                    <a:pt x="1143" y="80"/>
                  </a:lnTo>
                  <a:lnTo>
                    <a:pt x="1132" y="90"/>
                  </a:lnTo>
                  <a:lnTo>
                    <a:pt x="1117" y="97"/>
                  </a:lnTo>
                  <a:lnTo>
                    <a:pt x="1101" y="106"/>
                  </a:lnTo>
                  <a:lnTo>
                    <a:pt x="1084" y="116"/>
                  </a:lnTo>
                  <a:lnTo>
                    <a:pt x="1068" y="125"/>
                  </a:lnTo>
                  <a:lnTo>
                    <a:pt x="1056" y="135"/>
                  </a:lnTo>
                  <a:lnTo>
                    <a:pt x="1044" y="146"/>
                  </a:lnTo>
                  <a:lnTo>
                    <a:pt x="1039" y="151"/>
                  </a:lnTo>
                  <a:lnTo>
                    <a:pt x="1037" y="154"/>
                  </a:lnTo>
                  <a:lnTo>
                    <a:pt x="1035" y="154"/>
                  </a:lnTo>
                  <a:lnTo>
                    <a:pt x="1032" y="156"/>
                  </a:lnTo>
                  <a:lnTo>
                    <a:pt x="1032" y="156"/>
                  </a:lnTo>
                  <a:lnTo>
                    <a:pt x="1025" y="161"/>
                  </a:lnTo>
                  <a:lnTo>
                    <a:pt x="1021" y="161"/>
                  </a:lnTo>
                  <a:lnTo>
                    <a:pt x="1016" y="163"/>
                  </a:lnTo>
                  <a:lnTo>
                    <a:pt x="1011" y="163"/>
                  </a:lnTo>
                  <a:lnTo>
                    <a:pt x="1006" y="165"/>
                  </a:lnTo>
                  <a:lnTo>
                    <a:pt x="1004" y="165"/>
                  </a:lnTo>
                  <a:lnTo>
                    <a:pt x="995" y="168"/>
                  </a:lnTo>
                  <a:lnTo>
                    <a:pt x="983" y="170"/>
                  </a:lnTo>
                  <a:lnTo>
                    <a:pt x="978" y="170"/>
                  </a:lnTo>
                  <a:lnTo>
                    <a:pt x="973" y="170"/>
                  </a:lnTo>
                  <a:lnTo>
                    <a:pt x="933" y="177"/>
                  </a:lnTo>
                  <a:lnTo>
                    <a:pt x="895" y="184"/>
                  </a:lnTo>
                  <a:lnTo>
                    <a:pt x="891" y="187"/>
                  </a:lnTo>
                  <a:lnTo>
                    <a:pt x="886" y="187"/>
                  </a:lnTo>
                  <a:lnTo>
                    <a:pt x="876" y="191"/>
                  </a:lnTo>
                  <a:lnTo>
                    <a:pt x="872" y="191"/>
                  </a:lnTo>
                  <a:lnTo>
                    <a:pt x="867" y="191"/>
                  </a:lnTo>
                  <a:lnTo>
                    <a:pt x="858" y="194"/>
                  </a:lnTo>
                  <a:lnTo>
                    <a:pt x="853" y="196"/>
                  </a:lnTo>
                  <a:lnTo>
                    <a:pt x="848" y="198"/>
                  </a:lnTo>
                  <a:lnTo>
                    <a:pt x="841" y="203"/>
                  </a:lnTo>
                  <a:lnTo>
                    <a:pt x="834" y="213"/>
                  </a:lnTo>
                  <a:lnTo>
                    <a:pt x="832" y="215"/>
                  </a:lnTo>
                  <a:lnTo>
                    <a:pt x="829" y="220"/>
                  </a:lnTo>
                  <a:lnTo>
                    <a:pt x="822" y="224"/>
                  </a:lnTo>
                  <a:lnTo>
                    <a:pt x="817" y="229"/>
                  </a:lnTo>
                  <a:lnTo>
                    <a:pt x="810" y="234"/>
                  </a:lnTo>
                  <a:lnTo>
                    <a:pt x="803" y="241"/>
                  </a:lnTo>
                  <a:lnTo>
                    <a:pt x="801" y="241"/>
                  </a:lnTo>
                  <a:lnTo>
                    <a:pt x="799" y="243"/>
                  </a:lnTo>
                  <a:lnTo>
                    <a:pt x="799" y="243"/>
                  </a:lnTo>
                  <a:lnTo>
                    <a:pt x="796" y="243"/>
                  </a:lnTo>
                  <a:lnTo>
                    <a:pt x="794" y="246"/>
                  </a:lnTo>
                  <a:lnTo>
                    <a:pt x="791" y="248"/>
                  </a:lnTo>
                  <a:lnTo>
                    <a:pt x="791" y="248"/>
                  </a:lnTo>
                  <a:lnTo>
                    <a:pt x="789" y="248"/>
                  </a:lnTo>
                  <a:lnTo>
                    <a:pt x="787" y="250"/>
                  </a:lnTo>
                  <a:lnTo>
                    <a:pt x="782" y="250"/>
                  </a:lnTo>
                  <a:lnTo>
                    <a:pt x="777" y="253"/>
                  </a:lnTo>
                  <a:lnTo>
                    <a:pt x="775" y="253"/>
                  </a:lnTo>
                  <a:lnTo>
                    <a:pt x="765" y="255"/>
                  </a:lnTo>
                  <a:lnTo>
                    <a:pt x="761" y="255"/>
                  </a:lnTo>
                  <a:lnTo>
                    <a:pt x="758" y="255"/>
                  </a:lnTo>
                  <a:lnTo>
                    <a:pt x="756" y="255"/>
                  </a:lnTo>
                  <a:lnTo>
                    <a:pt x="749" y="255"/>
                  </a:lnTo>
                  <a:lnTo>
                    <a:pt x="742" y="255"/>
                  </a:lnTo>
                  <a:lnTo>
                    <a:pt x="732" y="255"/>
                  </a:lnTo>
                  <a:lnTo>
                    <a:pt x="728" y="255"/>
                  </a:lnTo>
                  <a:lnTo>
                    <a:pt x="723" y="255"/>
                  </a:lnTo>
                  <a:lnTo>
                    <a:pt x="721" y="253"/>
                  </a:lnTo>
                  <a:lnTo>
                    <a:pt x="718" y="250"/>
                  </a:lnTo>
                  <a:lnTo>
                    <a:pt x="713" y="248"/>
                  </a:lnTo>
                  <a:lnTo>
                    <a:pt x="711" y="243"/>
                  </a:lnTo>
                  <a:lnTo>
                    <a:pt x="711" y="236"/>
                  </a:lnTo>
                  <a:lnTo>
                    <a:pt x="709" y="234"/>
                  </a:lnTo>
                  <a:lnTo>
                    <a:pt x="711" y="229"/>
                  </a:lnTo>
                  <a:lnTo>
                    <a:pt x="709" y="227"/>
                  </a:lnTo>
                  <a:lnTo>
                    <a:pt x="709" y="224"/>
                  </a:lnTo>
                  <a:lnTo>
                    <a:pt x="706" y="222"/>
                  </a:lnTo>
                  <a:lnTo>
                    <a:pt x="704" y="220"/>
                  </a:lnTo>
                  <a:lnTo>
                    <a:pt x="699" y="215"/>
                  </a:lnTo>
                  <a:lnTo>
                    <a:pt x="692" y="215"/>
                  </a:lnTo>
                  <a:lnTo>
                    <a:pt x="690" y="213"/>
                  </a:lnTo>
                  <a:lnTo>
                    <a:pt x="685" y="213"/>
                  </a:lnTo>
                  <a:lnTo>
                    <a:pt x="673" y="210"/>
                  </a:lnTo>
                  <a:lnTo>
                    <a:pt x="664" y="210"/>
                  </a:lnTo>
                  <a:lnTo>
                    <a:pt x="654" y="213"/>
                  </a:lnTo>
                  <a:lnTo>
                    <a:pt x="645" y="215"/>
                  </a:lnTo>
                  <a:lnTo>
                    <a:pt x="633" y="217"/>
                  </a:lnTo>
                  <a:lnTo>
                    <a:pt x="624" y="222"/>
                  </a:lnTo>
                  <a:lnTo>
                    <a:pt x="614" y="224"/>
                  </a:lnTo>
                  <a:lnTo>
                    <a:pt x="602" y="229"/>
                  </a:lnTo>
                  <a:lnTo>
                    <a:pt x="602" y="205"/>
                  </a:lnTo>
                  <a:lnTo>
                    <a:pt x="605" y="182"/>
                  </a:lnTo>
                  <a:lnTo>
                    <a:pt x="605" y="172"/>
                  </a:lnTo>
                  <a:lnTo>
                    <a:pt x="607" y="151"/>
                  </a:lnTo>
                  <a:lnTo>
                    <a:pt x="607" y="130"/>
                  </a:lnTo>
                  <a:lnTo>
                    <a:pt x="607" y="120"/>
                  </a:lnTo>
                  <a:lnTo>
                    <a:pt x="605" y="109"/>
                  </a:lnTo>
                  <a:lnTo>
                    <a:pt x="602" y="99"/>
                  </a:lnTo>
                  <a:lnTo>
                    <a:pt x="600" y="90"/>
                  </a:lnTo>
                  <a:lnTo>
                    <a:pt x="600" y="85"/>
                  </a:lnTo>
                  <a:lnTo>
                    <a:pt x="598" y="83"/>
                  </a:lnTo>
                  <a:lnTo>
                    <a:pt x="591" y="78"/>
                  </a:lnTo>
                  <a:lnTo>
                    <a:pt x="588" y="76"/>
                  </a:lnTo>
                  <a:lnTo>
                    <a:pt x="584" y="73"/>
                  </a:lnTo>
                  <a:lnTo>
                    <a:pt x="579" y="73"/>
                  </a:lnTo>
                  <a:lnTo>
                    <a:pt x="574" y="73"/>
                  </a:lnTo>
                  <a:lnTo>
                    <a:pt x="569" y="73"/>
                  </a:lnTo>
                  <a:lnTo>
                    <a:pt x="567" y="71"/>
                  </a:lnTo>
                  <a:lnTo>
                    <a:pt x="567" y="71"/>
                  </a:lnTo>
                  <a:lnTo>
                    <a:pt x="562" y="71"/>
                  </a:lnTo>
                  <a:lnTo>
                    <a:pt x="560" y="71"/>
                  </a:lnTo>
                  <a:lnTo>
                    <a:pt x="560" y="71"/>
                  </a:lnTo>
                  <a:lnTo>
                    <a:pt x="536" y="64"/>
                  </a:lnTo>
                  <a:lnTo>
                    <a:pt x="513" y="57"/>
                  </a:lnTo>
                  <a:lnTo>
                    <a:pt x="508" y="54"/>
                  </a:lnTo>
                  <a:lnTo>
                    <a:pt x="503" y="52"/>
                  </a:lnTo>
                  <a:lnTo>
                    <a:pt x="501" y="50"/>
                  </a:lnTo>
                  <a:lnTo>
                    <a:pt x="491" y="40"/>
                  </a:lnTo>
                  <a:lnTo>
                    <a:pt x="482" y="33"/>
                  </a:lnTo>
                  <a:lnTo>
                    <a:pt x="475" y="26"/>
                  </a:lnTo>
                  <a:lnTo>
                    <a:pt x="470" y="21"/>
                  </a:lnTo>
                  <a:lnTo>
                    <a:pt x="463" y="14"/>
                  </a:lnTo>
                  <a:lnTo>
                    <a:pt x="456" y="9"/>
                  </a:lnTo>
                  <a:lnTo>
                    <a:pt x="449" y="7"/>
                  </a:lnTo>
                  <a:lnTo>
                    <a:pt x="439" y="5"/>
                  </a:lnTo>
                  <a:lnTo>
                    <a:pt x="432" y="2"/>
                  </a:lnTo>
                  <a:lnTo>
                    <a:pt x="423" y="0"/>
                  </a:lnTo>
                  <a:lnTo>
                    <a:pt x="414" y="0"/>
                  </a:lnTo>
                  <a:lnTo>
                    <a:pt x="359" y="0"/>
                  </a:lnTo>
                  <a:lnTo>
                    <a:pt x="333" y="2"/>
                  </a:lnTo>
                  <a:lnTo>
                    <a:pt x="307" y="5"/>
                  </a:lnTo>
                  <a:lnTo>
                    <a:pt x="300" y="7"/>
                  </a:lnTo>
                  <a:lnTo>
                    <a:pt x="293" y="9"/>
                  </a:lnTo>
                  <a:lnTo>
                    <a:pt x="293" y="9"/>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223" name="Freeform 149">
              <a:extLst>
                <a:ext uri="{FF2B5EF4-FFF2-40B4-BE49-F238E27FC236}">
                  <a16:creationId xmlns:a16="http://schemas.microsoft.com/office/drawing/2014/main" id="{0AFE748B-E198-418A-B3DB-F0173CBD5F39}"/>
                </a:ext>
              </a:extLst>
            </p:cNvPr>
            <p:cNvSpPr>
              <a:spLocks/>
            </p:cNvSpPr>
            <p:nvPr/>
          </p:nvSpPr>
          <p:spPr bwMode="auto">
            <a:xfrm>
              <a:off x="9747740" y="7067503"/>
              <a:ext cx="1083275" cy="753435"/>
            </a:xfrm>
            <a:custGeom>
              <a:avLst/>
              <a:gdLst/>
              <a:ahLst/>
              <a:cxnLst>
                <a:cxn ang="0">
                  <a:pos x="846" y="35"/>
                </a:cxn>
                <a:cxn ang="0">
                  <a:pos x="737" y="120"/>
                </a:cxn>
                <a:cxn ang="0">
                  <a:pos x="693" y="163"/>
                </a:cxn>
                <a:cxn ang="0">
                  <a:pos x="563" y="127"/>
                </a:cxn>
                <a:cxn ang="0">
                  <a:pos x="577" y="2"/>
                </a:cxn>
                <a:cxn ang="0">
                  <a:pos x="445" y="33"/>
                </a:cxn>
                <a:cxn ang="0">
                  <a:pos x="411" y="61"/>
                </a:cxn>
                <a:cxn ang="0">
                  <a:pos x="411" y="139"/>
                </a:cxn>
                <a:cxn ang="0">
                  <a:pos x="423" y="224"/>
                </a:cxn>
                <a:cxn ang="0">
                  <a:pos x="409" y="245"/>
                </a:cxn>
                <a:cxn ang="0">
                  <a:pos x="369" y="245"/>
                </a:cxn>
                <a:cxn ang="0">
                  <a:pos x="265" y="179"/>
                </a:cxn>
                <a:cxn ang="0">
                  <a:pos x="234" y="205"/>
                </a:cxn>
                <a:cxn ang="0">
                  <a:pos x="282" y="335"/>
                </a:cxn>
                <a:cxn ang="0">
                  <a:pos x="227" y="399"/>
                </a:cxn>
                <a:cxn ang="0">
                  <a:pos x="225" y="496"/>
                </a:cxn>
                <a:cxn ang="0">
                  <a:pos x="248" y="600"/>
                </a:cxn>
                <a:cxn ang="0">
                  <a:pos x="241" y="621"/>
                </a:cxn>
                <a:cxn ang="0">
                  <a:pos x="182" y="680"/>
                </a:cxn>
                <a:cxn ang="0">
                  <a:pos x="114" y="678"/>
                </a:cxn>
                <a:cxn ang="0">
                  <a:pos x="8" y="722"/>
                </a:cxn>
                <a:cxn ang="0">
                  <a:pos x="38" y="836"/>
                </a:cxn>
                <a:cxn ang="0">
                  <a:pos x="154" y="852"/>
                </a:cxn>
                <a:cxn ang="0">
                  <a:pos x="232" y="904"/>
                </a:cxn>
                <a:cxn ang="0">
                  <a:pos x="277" y="949"/>
                </a:cxn>
                <a:cxn ang="0">
                  <a:pos x="308" y="994"/>
                </a:cxn>
                <a:cxn ang="0">
                  <a:pos x="350" y="963"/>
                </a:cxn>
                <a:cxn ang="0">
                  <a:pos x="419" y="987"/>
                </a:cxn>
                <a:cxn ang="0">
                  <a:pos x="435" y="994"/>
                </a:cxn>
                <a:cxn ang="0">
                  <a:pos x="508" y="987"/>
                </a:cxn>
                <a:cxn ang="0">
                  <a:pos x="643" y="1004"/>
                </a:cxn>
                <a:cxn ang="0">
                  <a:pos x="704" y="982"/>
                </a:cxn>
                <a:cxn ang="0">
                  <a:pos x="749" y="999"/>
                </a:cxn>
                <a:cxn ang="0">
                  <a:pos x="744" y="1011"/>
                </a:cxn>
                <a:cxn ang="0">
                  <a:pos x="808" y="1041"/>
                </a:cxn>
                <a:cxn ang="0">
                  <a:pos x="948" y="985"/>
                </a:cxn>
                <a:cxn ang="0">
                  <a:pos x="997" y="1006"/>
                </a:cxn>
                <a:cxn ang="0">
                  <a:pos x="1070" y="937"/>
                </a:cxn>
                <a:cxn ang="0">
                  <a:pos x="1146" y="914"/>
                </a:cxn>
                <a:cxn ang="0">
                  <a:pos x="1224" y="886"/>
                </a:cxn>
                <a:cxn ang="0">
                  <a:pos x="1269" y="857"/>
                </a:cxn>
                <a:cxn ang="0">
                  <a:pos x="1314" y="857"/>
                </a:cxn>
                <a:cxn ang="0">
                  <a:pos x="1361" y="805"/>
                </a:cxn>
                <a:cxn ang="0">
                  <a:pos x="1321" y="715"/>
                </a:cxn>
                <a:cxn ang="0">
                  <a:pos x="1349" y="593"/>
                </a:cxn>
                <a:cxn ang="0">
                  <a:pos x="1363" y="522"/>
                </a:cxn>
                <a:cxn ang="0">
                  <a:pos x="1250" y="491"/>
                </a:cxn>
                <a:cxn ang="0">
                  <a:pos x="1274" y="404"/>
                </a:cxn>
                <a:cxn ang="0">
                  <a:pos x="1215" y="302"/>
                </a:cxn>
                <a:cxn ang="0">
                  <a:pos x="1266" y="245"/>
                </a:cxn>
                <a:cxn ang="0">
                  <a:pos x="1205" y="163"/>
                </a:cxn>
                <a:cxn ang="0">
                  <a:pos x="1181" y="120"/>
                </a:cxn>
                <a:cxn ang="0">
                  <a:pos x="1146" y="189"/>
                </a:cxn>
                <a:cxn ang="0">
                  <a:pos x="1113" y="219"/>
                </a:cxn>
                <a:cxn ang="0">
                  <a:pos x="1073" y="182"/>
                </a:cxn>
                <a:cxn ang="0">
                  <a:pos x="1035" y="215"/>
                </a:cxn>
                <a:cxn ang="0">
                  <a:pos x="1009" y="255"/>
                </a:cxn>
                <a:cxn ang="0">
                  <a:pos x="933" y="229"/>
                </a:cxn>
                <a:cxn ang="0">
                  <a:pos x="912" y="186"/>
                </a:cxn>
                <a:cxn ang="0">
                  <a:pos x="943" y="134"/>
                </a:cxn>
                <a:cxn ang="0">
                  <a:pos x="926" y="75"/>
                </a:cxn>
              </a:cxnLst>
              <a:rect l="0" t="0" r="r" b="b"/>
              <a:pathLst>
                <a:path w="1373" h="1044">
                  <a:moveTo>
                    <a:pt x="926" y="70"/>
                  </a:moveTo>
                  <a:lnTo>
                    <a:pt x="926" y="63"/>
                  </a:lnTo>
                  <a:lnTo>
                    <a:pt x="926" y="56"/>
                  </a:lnTo>
                  <a:lnTo>
                    <a:pt x="924" y="49"/>
                  </a:lnTo>
                  <a:lnTo>
                    <a:pt x="922" y="42"/>
                  </a:lnTo>
                  <a:lnTo>
                    <a:pt x="917" y="37"/>
                  </a:lnTo>
                  <a:lnTo>
                    <a:pt x="912" y="33"/>
                  </a:lnTo>
                  <a:lnTo>
                    <a:pt x="907" y="30"/>
                  </a:lnTo>
                  <a:lnTo>
                    <a:pt x="900" y="28"/>
                  </a:lnTo>
                  <a:lnTo>
                    <a:pt x="891" y="26"/>
                  </a:lnTo>
                  <a:lnTo>
                    <a:pt x="881" y="23"/>
                  </a:lnTo>
                  <a:lnTo>
                    <a:pt x="874" y="23"/>
                  </a:lnTo>
                  <a:lnTo>
                    <a:pt x="865" y="23"/>
                  </a:lnTo>
                  <a:lnTo>
                    <a:pt x="858" y="28"/>
                  </a:lnTo>
                  <a:lnTo>
                    <a:pt x="853" y="30"/>
                  </a:lnTo>
                  <a:lnTo>
                    <a:pt x="846" y="35"/>
                  </a:lnTo>
                  <a:lnTo>
                    <a:pt x="841" y="42"/>
                  </a:lnTo>
                  <a:lnTo>
                    <a:pt x="839" y="52"/>
                  </a:lnTo>
                  <a:lnTo>
                    <a:pt x="834" y="56"/>
                  </a:lnTo>
                  <a:lnTo>
                    <a:pt x="830" y="61"/>
                  </a:lnTo>
                  <a:lnTo>
                    <a:pt x="825" y="66"/>
                  </a:lnTo>
                  <a:lnTo>
                    <a:pt x="822" y="66"/>
                  </a:lnTo>
                  <a:lnTo>
                    <a:pt x="820" y="68"/>
                  </a:lnTo>
                  <a:lnTo>
                    <a:pt x="808" y="73"/>
                  </a:lnTo>
                  <a:lnTo>
                    <a:pt x="799" y="78"/>
                  </a:lnTo>
                  <a:lnTo>
                    <a:pt x="789" y="80"/>
                  </a:lnTo>
                  <a:lnTo>
                    <a:pt x="775" y="89"/>
                  </a:lnTo>
                  <a:lnTo>
                    <a:pt x="761" y="99"/>
                  </a:lnTo>
                  <a:lnTo>
                    <a:pt x="754" y="106"/>
                  </a:lnTo>
                  <a:lnTo>
                    <a:pt x="749" y="111"/>
                  </a:lnTo>
                  <a:lnTo>
                    <a:pt x="744" y="115"/>
                  </a:lnTo>
                  <a:lnTo>
                    <a:pt x="737" y="120"/>
                  </a:lnTo>
                  <a:lnTo>
                    <a:pt x="730" y="125"/>
                  </a:lnTo>
                  <a:lnTo>
                    <a:pt x="726" y="132"/>
                  </a:lnTo>
                  <a:lnTo>
                    <a:pt x="721" y="139"/>
                  </a:lnTo>
                  <a:lnTo>
                    <a:pt x="719" y="146"/>
                  </a:lnTo>
                  <a:lnTo>
                    <a:pt x="719" y="146"/>
                  </a:lnTo>
                  <a:lnTo>
                    <a:pt x="716" y="146"/>
                  </a:lnTo>
                  <a:lnTo>
                    <a:pt x="716" y="148"/>
                  </a:lnTo>
                  <a:lnTo>
                    <a:pt x="716" y="148"/>
                  </a:lnTo>
                  <a:lnTo>
                    <a:pt x="716" y="151"/>
                  </a:lnTo>
                  <a:lnTo>
                    <a:pt x="714" y="153"/>
                  </a:lnTo>
                  <a:lnTo>
                    <a:pt x="714" y="153"/>
                  </a:lnTo>
                  <a:lnTo>
                    <a:pt x="711" y="156"/>
                  </a:lnTo>
                  <a:lnTo>
                    <a:pt x="707" y="158"/>
                  </a:lnTo>
                  <a:lnTo>
                    <a:pt x="702" y="160"/>
                  </a:lnTo>
                  <a:lnTo>
                    <a:pt x="697" y="163"/>
                  </a:lnTo>
                  <a:lnTo>
                    <a:pt x="693" y="163"/>
                  </a:lnTo>
                  <a:lnTo>
                    <a:pt x="688" y="163"/>
                  </a:lnTo>
                  <a:lnTo>
                    <a:pt x="681" y="163"/>
                  </a:lnTo>
                  <a:lnTo>
                    <a:pt x="674" y="163"/>
                  </a:lnTo>
                  <a:lnTo>
                    <a:pt x="671" y="163"/>
                  </a:lnTo>
                  <a:lnTo>
                    <a:pt x="667" y="163"/>
                  </a:lnTo>
                  <a:lnTo>
                    <a:pt x="624" y="156"/>
                  </a:lnTo>
                  <a:lnTo>
                    <a:pt x="584" y="151"/>
                  </a:lnTo>
                  <a:lnTo>
                    <a:pt x="579" y="148"/>
                  </a:lnTo>
                  <a:lnTo>
                    <a:pt x="577" y="148"/>
                  </a:lnTo>
                  <a:lnTo>
                    <a:pt x="572" y="146"/>
                  </a:lnTo>
                  <a:lnTo>
                    <a:pt x="567" y="144"/>
                  </a:lnTo>
                  <a:lnTo>
                    <a:pt x="565" y="141"/>
                  </a:lnTo>
                  <a:lnTo>
                    <a:pt x="563" y="139"/>
                  </a:lnTo>
                  <a:lnTo>
                    <a:pt x="563" y="137"/>
                  </a:lnTo>
                  <a:lnTo>
                    <a:pt x="563" y="132"/>
                  </a:lnTo>
                  <a:lnTo>
                    <a:pt x="563" y="127"/>
                  </a:lnTo>
                  <a:lnTo>
                    <a:pt x="563" y="122"/>
                  </a:lnTo>
                  <a:lnTo>
                    <a:pt x="565" y="120"/>
                  </a:lnTo>
                  <a:lnTo>
                    <a:pt x="567" y="113"/>
                  </a:lnTo>
                  <a:lnTo>
                    <a:pt x="572" y="106"/>
                  </a:lnTo>
                  <a:lnTo>
                    <a:pt x="577" y="99"/>
                  </a:lnTo>
                  <a:lnTo>
                    <a:pt x="579" y="89"/>
                  </a:lnTo>
                  <a:lnTo>
                    <a:pt x="582" y="82"/>
                  </a:lnTo>
                  <a:lnTo>
                    <a:pt x="584" y="75"/>
                  </a:lnTo>
                  <a:lnTo>
                    <a:pt x="586" y="66"/>
                  </a:lnTo>
                  <a:lnTo>
                    <a:pt x="586" y="59"/>
                  </a:lnTo>
                  <a:lnTo>
                    <a:pt x="589" y="49"/>
                  </a:lnTo>
                  <a:lnTo>
                    <a:pt x="589" y="37"/>
                  </a:lnTo>
                  <a:lnTo>
                    <a:pt x="586" y="26"/>
                  </a:lnTo>
                  <a:lnTo>
                    <a:pt x="584" y="14"/>
                  </a:lnTo>
                  <a:lnTo>
                    <a:pt x="579" y="4"/>
                  </a:lnTo>
                  <a:lnTo>
                    <a:pt x="577" y="2"/>
                  </a:lnTo>
                  <a:lnTo>
                    <a:pt x="574" y="2"/>
                  </a:lnTo>
                  <a:lnTo>
                    <a:pt x="570" y="0"/>
                  </a:lnTo>
                  <a:lnTo>
                    <a:pt x="534" y="2"/>
                  </a:lnTo>
                  <a:lnTo>
                    <a:pt x="518" y="4"/>
                  </a:lnTo>
                  <a:lnTo>
                    <a:pt x="501" y="7"/>
                  </a:lnTo>
                  <a:lnTo>
                    <a:pt x="494" y="9"/>
                  </a:lnTo>
                  <a:lnTo>
                    <a:pt x="489" y="11"/>
                  </a:lnTo>
                  <a:lnTo>
                    <a:pt x="485" y="14"/>
                  </a:lnTo>
                  <a:lnTo>
                    <a:pt x="482" y="16"/>
                  </a:lnTo>
                  <a:lnTo>
                    <a:pt x="480" y="19"/>
                  </a:lnTo>
                  <a:lnTo>
                    <a:pt x="463" y="26"/>
                  </a:lnTo>
                  <a:lnTo>
                    <a:pt x="459" y="28"/>
                  </a:lnTo>
                  <a:lnTo>
                    <a:pt x="456" y="28"/>
                  </a:lnTo>
                  <a:lnTo>
                    <a:pt x="454" y="30"/>
                  </a:lnTo>
                  <a:lnTo>
                    <a:pt x="452" y="30"/>
                  </a:lnTo>
                  <a:lnTo>
                    <a:pt x="445" y="33"/>
                  </a:lnTo>
                  <a:lnTo>
                    <a:pt x="440" y="35"/>
                  </a:lnTo>
                  <a:lnTo>
                    <a:pt x="435" y="37"/>
                  </a:lnTo>
                  <a:lnTo>
                    <a:pt x="433" y="40"/>
                  </a:lnTo>
                  <a:lnTo>
                    <a:pt x="430" y="40"/>
                  </a:lnTo>
                  <a:lnTo>
                    <a:pt x="428" y="42"/>
                  </a:lnTo>
                  <a:lnTo>
                    <a:pt x="426" y="42"/>
                  </a:lnTo>
                  <a:lnTo>
                    <a:pt x="426" y="42"/>
                  </a:lnTo>
                  <a:lnTo>
                    <a:pt x="426" y="42"/>
                  </a:lnTo>
                  <a:lnTo>
                    <a:pt x="426" y="42"/>
                  </a:lnTo>
                  <a:lnTo>
                    <a:pt x="423" y="42"/>
                  </a:lnTo>
                  <a:lnTo>
                    <a:pt x="416" y="42"/>
                  </a:lnTo>
                  <a:lnTo>
                    <a:pt x="414" y="44"/>
                  </a:lnTo>
                  <a:lnTo>
                    <a:pt x="411" y="49"/>
                  </a:lnTo>
                  <a:lnTo>
                    <a:pt x="411" y="54"/>
                  </a:lnTo>
                  <a:lnTo>
                    <a:pt x="411" y="56"/>
                  </a:lnTo>
                  <a:lnTo>
                    <a:pt x="411" y="61"/>
                  </a:lnTo>
                  <a:lnTo>
                    <a:pt x="409" y="63"/>
                  </a:lnTo>
                  <a:lnTo>
                    <a:pt x="404" y="68"/>
                  </a:lnTo>
                  <a:lnTo>
                    <a:pt x="402" y="75"/>
                  </a:lnTo>
                  <a:lnTo>
                    <a:pt x="400" y="80"/>
                  </a:lnTo>
                  <a:lnTo>
                    <a:pt x="397" y="85"/>
                  </a:lnTo>
                  <a:lnTo>
                    <a:pt x="395" y="94"/>
                  </a:lnTo>
                  <a:lnTo>
                    <a:pt x="393" y="99"/>
                  </a:lnTo>
                  <a:lnTo>
                    <a:pt x="393" y="104"/>
                  </a:lnTo>
                  <a:lnTo>
                    <a:pt x="393" y="108"/>
                  </a:lnTo>
                  <a:lnTo>
                    <a:pt x="395" y="113"/>
                  </a:lnTo>
                  <a:lnTo>
                    <a:pt x="395" y="118"/>
                  </a:lnTo>
                  <a:lnTo>
                    <a:pt x="397" y="122"/>
                  </a:lnTo>
                  <a:lnTo>
                    <a:pt x="402" y="130"/>
                  </a:lnTo>
                  <a:lnTo>
                    <a:pt x="407" y="134"/>
                  </a:lnTo>
                  <a:lnTo>
                    <a:pt x="409" y="139"/>
                  </a:lnTo>
                  <a:lnTo>
                    <a:pt x="411" y="139"/>
                  </a:lnTo>
                  <a:lnTo>
                    <a:pt x="411" y="141"/>
                  </a:lnTo>
                  <a:lnTo>
                    <a:pt x="409" y="144"/>
                  </a:lnTo>
                  <a:lnTo>
                    <a:pt x="409" y="148"/>
                  </a:lnTo>
                  <a:lnTo>
                    <a:pt x="407" y="151"/>
                  </a:lnTo>
                  <a:lnTo>
                    <a:pt x="404" y="156"/>
                  </a:lnTo>
                  <a:lnTo>
                    <a:pt x="402" y="165"/>
                  </a:lnTo>
                  <a:lnTo>
                    <a:pt x="402" y="172"/>
                  </a:lnTo>
                  <a:lnTo>
                    <a:pt x="402" y="182"/>
                  </a:lnTo>
                  <a:lnTo>
                    <a:pt x="404" y="189"/>
                  </a:lnTo>
                  <a:lnTo>
                    <a:pt x="407" y="198"/>
                  </a:lnTo>
                  <a:lnTo>
                    <a:pt x="409" y="200"/>
                  </a:lnTo>
                  <a:lnTo>
                    <a:pt x="411" y="205"/>
                  </a:lnTo>
                  <a:lnTo>
                    <a:pt x="419" y="215"/>
                  </a:lnTo>
                  <a:lnTo>
                    <a:pt x="421" y="219"/>
                  </a:lnTo>
                  <a:lnTo>
                    <a:pt x="421" y="222"/>
                  </a:lnTo>
                  <a:lnTo>
                    <a:pt x="423" y="224"/>
                  </a:lnTo>
                  <a:lnTo>
                    <a:pt x="421" y="229"/>
                  </a:lnTo>
                  <a:lnTo>
                    <a:pt x="421" y="229"/>
                  </a:lnTo>
                  <a:lnTo>
                    <a:pt x="421" y="229"/>
                  </a:lnTo>
                  <a:lnTo>
                    <a:pt x="421" y="229"/>
                  </a:lnTo>
                  <a:lnTo>
                    <a:pt x="421" y="231"/>
                  </a:lnTo>
                  <a:lnTo>
                    <a:pt x="421" y="233"/>
                  </a:lnTo>
                  <a:lnTo>
                    <a:pt x="419" y="236"/>
                  </a:lnTo>
                  <a:lnTo>
                    <a:pt x="419" y="238"/>
                  </a:lnTo>
                  <a:lnTo>
                    <a:pt x="416" y="241"/>
                  </a:lnTo>
                  <a:lnTo>
                    <a:pt x="416" y="241"/>
                  </a:lnTo>
                  <a:lnTo>
                    <a:pt x="416" y="241"/>
                  </a:lnTo>
                  <a:lnTo>
                    <a:pt x="416" y="241"/>
                  </a:lnTo>
                  <a:lnTo>
                    <a:pt x="414" y="243"/>
                  </a:lnTo>
                  <a:lnTo>
                    <a:pt x="414" y="245"/>
                  </a:lnTo>
                  <a:lnTo>
                    <a:pt x="409" y="245"/>
                  </a:lnTo>
                  <a:lnTo>
                    <a:pt x="409" y="245"/>
                  </a:lnTo>
                  <a:lnTo>
                    <a:pt x="409" y="245"/>
                  </a:lnTo>
                  <a:lnTo>
                    <a:pt x="409" y="245"/>
                  </a:lnTo>
                  <a:lnTo>
                    <a:pt x="407" y="248"/>
                  </a:lnTo>
                  <a:lnTo>
                    <a:pt x="407" y="248"/>
                  </a:lnTo>
                  <a:lnTo>
                    <a:pt x="404" y="248"/>
                  </a:lnTo>
                  <a:lnTo>
                    <a:pt x="404" y="248"/>
                  </a:lnTo>
                  <a:lnTo>
                    <a:pt x="404" y="248"/>
                  </a:lnTo>
                  <a:lnTo>
                    <a:pt x="402" y="248"/>
                  </a:lnTo>
                  <a:lnTo>
                    <a:pt x="397" y="248"/>
                  </a:lnTo>
                  <a:lnTo>
                    <a:pt x="395" y="248"/>
                  </a:lnTo>
                  <a:lnTo>
                    <a:pt x="395" y="248"/>
                  </a:lnTo>
                  <a:lnTo>
                    <a:pt x="395" y="248"/>
                  </a:lnTo>
                  <a:lnTo>
                    <a:pt x="395" y="250"/>
                  </a:lnTo>
                  <a:lnTo>
                    <a:pt x="390" y="248"/>
                  </a:lnTo>
                  <a:lnTo>
                    <a:pt x="388" y="248"/>
                  </a:lnTo>
                  <a:lnTo>
                    <a:pt x="369" y="245"/>
                  </a:lnTo>
                  <a:lnTo>
                    <a:pt x="355" y="241"/>
                  </a:lnTo>
                  <a:lnTo>
                    <a:pt x="350" y="241"/>
                  </a:lnTo>
                  <a:lnTo>
                    <a:pt x="345" y="238"/>
                  </a:lnTo>
                  <a:lnTo>
                    <a:pt x="341" y="236"/>
                  </a:lnTo>
                  <a:lnTo>
                    <a:pt x="338" y="233"/>
                  </a:lnTo>
                  <a:lnTo>
                    <a:pt x="326" y="222"/>
                  </a:lnTo>
                  <a:lnTo>
                    <a:pt x="322" y="215"/>
                  </a:lnTo>
                  <a:lnTo>
                    <a:pt x="319" y="210"/>
                  </a:lnTo>
                  <a:lnTo>
                    <a:pt x="315" y="203"/>
                  </a:lnTo>
                  <a:lnTo>
                    <a:pt x="312" y="196"/>
                  </a:lnTo>
                  <a:lnTo>
                    <a:pt x="308" y="184"/>
                  </a:lnTo>
                  <a:lnTo>
                    <a:pt x="305" y="179"/>
                  </a:lnTo>
                  <a:lnTo>
                    <a:pt x="303" y="179"/>
                  </a:lnTo>
                  <a:lnTo>
                    <a:pt x="291" y="177"/>
                  </a:lnTo>
                  <a:lnTo>
                    <a:pt x="277" y="179"/>
                  </a:lnTo>
                  <a:lnTo>
                    <a:pt x="265" y="179"/>
                  </a:lnTo>
                  <a:lnTo>
                    <a:pt x="256" y="184"/>
                  </a:lnTo>
                  <a:lnTo>
                    <a:pt x="241" y="189"/>
                  </a:lnTo>
                  <a:lnTo>
                    <a:pt x="241" y="191"/>
                  </a:lnTo>
                  <a:lnTo>
                    <a:pt x="244" y="191"/>
                  </a:lnTo>
                  <a:lnTo>
                    <a:pt x="248" y="191"/>
                  </a:lnTo>
                  <a:lnTo>
                    <a:pt x="248" y="193"/>
                  </a:lnTo>
                  <a:lnTo>
                    <a:pt x="248" y="193"/>
                  </a:lnTo>
                  <a:lnTo>
                    <a:pt x="246" y="196"/>
                  </a:lnTo>
                  <a:lnTo>
                    <a:pt x="244" y="198"/>
                  </a:lnTo>
                  <a:lnTo>
                    <a:pt x="244" y="198"/>
                  </a:lnTo>
                  <a:lnTo>
                    <a:pt x="244" y="198"/>
                  </a:lnTo>
                  <a:lnTo>
                    <a:pt x="244" y="198"/>
                  </a:lnTo>
                  <a:lnTo>
                    <a:pt x="241" y="198"/>
                  </a:lnTo>
                  <a:lnTo>
                    <a:pt x="241" y="200"/>
                  </a:lnTo>
                  <a:lnTo>
                    <a:pt x="237" y="200"/>
                  </a:lnTo>
                  <a:lnTo>
                    <a:pt x="234" y="205"/>
                  </a:lnTo>
                  <a:lnTo>
                    <a:pt x="241" y="210"/>
                  </a:lnTo>
                  <a:lnTo>
                    <a:pt x="246" y="217"/>
                  </a:lnTo>
                  <a:lnTo>
                    <a:pt x="253" y="224"/>
                  </a:lnTo>
                  <a:lnTo>
                    <a:pt x="258" y="231"/>
                  </a:lnTo>
                  <a:lnTo>
                    <a:pt x="260" y="241"/>
                  </a:lnTo>
                  <a:lnTo>
                    <a:pt x="263" y="250"/>
                  </a:lnTo>
                  <a:lnTo>
                    <a:pt x="265" y="259"/>
                  </a:lnTo>
                  <a:lnTo>
                    <a:pt x="267" y="271"/>
                  </a:lnTo>
                  <a:lnTo>
                    <a:pt x="270" y="309"/>
                  </a:lnTo>
                  <a:lnTo>
                    <a:pt x="272" y="314"/>
                  </a:lnTo>
                  <a:lnTo>
                    <a:pt x="272" y="316"/>
                  </a:lnTo>
                  <a:lnTo>
                    <a:pt x="277" y="321"/>
                  </a:lnTo>
                  <a:lnTo>
                    <a:pt x="277" y="323"/>
                  </a:lnTo>
                  <a:lnTo>
                    <a:pt x="279" y="326"/>
                  </a:lnTo>
                  <a:lnTo>
                    <a:pt x="282" y="333"/>
                  </a:lnTo>
                  <a:lnTo>
                    <a:pt x="282" y="335"/>
                  </a:lnTo>
                  <a:lnTo>
                    <a:pt x="279" y="340"/>
                  </a:lnTo>
                  <a:lnTo>
                    <a:pt x="279" y="340"/>
                  </a:lnTo>
                  <a:lnTo>
                    <a:pt x="279" y="342"/>
                  </a:lnTo>
                  <a:lnTo>
                    <a:pt x="277" y="342"/>
                  </a:lnTo>
                  <a:lnTo>
                    <a:pt x="274" y="345"/>
                  </a:lnTo>
                  <a:lnTo>
                    <a:pt x="274" y="347"/>
                  </a:lnTo>
                  <a:lnTo>
                    <a:pt x="265" y="352"/>
                  </a:lnTo>
                  <a:lnTo>
                    <a:pt x="253" y="359"/>
                  </a:lnTo>
                  <a:lnTo>
                    <a:pt x="248" y="363"/>
                  </a:lnTo>
                  <a:lnTo>
                    <a:pt x="241" y="370"/>
                  </a:lnTo>
                  <a:lnTo>
                    <a:pt x="239" y="375"/>
                  </a:lnTo>
                  <a:lnTo>
                    <a:pt x="237" y="382"/>
                  </a:lnTo>
                  <a:lnTo>
                    <a:pt x="234" y="385"/>
                  </a:lnTo>
                  <a:lnTo>
                    <a:pt x="232" y="389"/>
                  </a:lnTo>
                  <a:lnTo>
                    <a:pt x="230" y="394"/>
                  </a:lnTo>
                  <a:lnTo>
                    <a:pt x="227" y="399"/>
                  </a:lnTo>
                  <a:lnTo>
                    <a:pt x="227" y="399"/>
                  </a:lnTo>
                  <a:lnTo>
                    <a:pt x="227" y="401"/>
                  </a:lnTo>
                  <a:lnTo>
                    <a:pt x="225" y="401"/>
                  </a:lnTo>
                  <a:lnTo>
                    <a:pt x="225" y="404"/>
                  </a:lnTo>
                  <a:lnTo>
                    <a:pt x="220" y="406"/>
                  </a:lnTo>
                  <a:lnTo>
                    <a:pt x="220" y="406"/>
                  </a:lnTo>
                  <a:lnTo>
                    <a:pt x="218" y="406"/>
                  </a:lnTo>
                  <a:lnTo>
                    <a:pt x="215" y="408"/>
                  </a:lnTo>
                  <a:lnTo>
                    <a:pt x="213" y="411"/>
                  </a:lnTo>
                  <a:lnTo>
                    <a:pt x="213" y="413"/>
                  </a:lnTo>
                  <a:lnTo>
                    <a:pt x="213" y="432"/>
                  </a:lnTo>
                  <a:lnTo>
                    <a:pt x="213" y="456"/>
                  </a:lnTo>
                  <a:lnTo>
                    <a:pt x="215" y="463"/>
                  </a:lnTo>
                  <a:lnTo>
                    <a:pt x="218" y="472"/>
                  </a:lnTo>
                  <a:lnTo>
                    <a:pt x="222" y="484"/>
                  </a:lnTo>
                  <a:lnTo>
                    <a:pt x="225" y="496"/>
                  </a:lnTo>
                  <a:lnTo>
                    <a:pt x="227" y="508"/>
                  </a:lnTo>
                  <a:lnTo>
                    <a:pt x="230" y="522"/>
                  </a:lnTo>
                  <a:lnTo>
                    <a:pt x="227" y="531"/>
                  </a:lnTo>
                  <a:lnTo>
                    <a:pt x="227" y="536"/>
                  </a:lnTo>
                  <a:lnTo>
                    <a:pt x="227" y="541"/>
                  </a:lnTo>
                  <a:lnTo>
                    <a:pt x="227" y="545"/>
                  </a:lnTo>
                  <a:lnTo>
                    <a:pt x="230" y="550"/>
                  </a:lnTo>
                  <a:lnTo>
                    <a:pt x="234" y="557"/>
                  </a:lnTo>
                  <a:lnTo>
                    <a:pt x="239" y="564"/>
                  </a:lnTo>
                  <a:lnTo>
                    <a:pt x="239" y="569"/>
                  </a:lnTo>
                  <a:lnTo>
                    <a:pt x="241" y="574"/>
                  </a:lnTo>
                  <a:lnTo>
                    <a:pt x="241" y="576"/>
                  </a:lnTo>
                  <a:lnTo>
                    <a:pt x="244" y="581"/>
                  </a:lnTo>
                  <a:lnTo>
                    <a:pt x="246" y="590"/>
                  </a:lnTo>
                  <a:lnTo>
                    <a:pt x="248" y="597"/>
                  </a:lnTo>
                  <a:lnTo>
                    <a:pt x="248" y="600"/>
                  </a:lnTo>
                  <a:lnTo>
                    <a:pt x="248" y="604"/>
                  </a:lnTo>
                  <a:lnTo>
                    <a:pt x="248" y="604"/>
                  </a:lnTo>
                  <a:lnTo>
                    <a:pt x="248" y="604"/>
                  </a:lnTo>
                  <a:lnTo>
                    <a:pt x="248" y="604"/>
                  </a:lnTo>
                  <a:lnTo>
                    <a:pt x="248" y="607"/>
                  </a:lnTo>
                  <a:lnTo>
                    <a:pt x="248" y="607"/>
                  </a:lnTo>
                  <a:lnTo>
                    <a:pt x="248" y="607"/>
                  </a:lnTo>
                  <a:lnTo>
                    <a:pt x="248" y="609"/>
                  </a:lnTo>
                  <a:lnTo>
                    <a:pt x="248" y="611"/>
                  </a:lnTo>
                  <a:lnTo>
                    <a:pt x="246" y="611"/>
                  </a:lnTo>
                  <a:lnTo>
                    <a:pt x="246" y="611"/>
                  </a:lnTo>
                  <a:lnTo>
                    <a:pt x="246" y="611"/>
                  </a:lnTo>
                  <a:lnTo>
                    <a:pt x="246" y="614"/>
                  </a:lnTo>
                  <a:lnTo>
                    <a:pt x="244" y="616"/>
                  </a:lnTo>
                  <a:lnTo>
                    <a:pt x="244" y="619"/>
                  </a:lnTo>
                  <a:lnTo>
                    <a:pt x="241" y="621"/>
                  </a:lnTo>
                  <a:lnTo>
                    <a:pt x="232" y="626"/>
                  </a:lnTo>
                  <a:lnTo>
                    <a:pt x="225" y="633"/>
                  </a:lnTo>
                  <a:lnTo>
                    <a:pt x="220" y="637"/>
                  </a:lnTo>
                  <a:lnTo>
                    <a:pt x="218" y="640"/>
                  </a:lnTo>
                  <a:lnTo>
                    <a:pt x="215" y="642"/>
                  </a:lnTo>
                  <a:lnTo>
                    <a:pt x="213" y="649"/>
                  </a:lnTo>
                  <a:lnTo>
                    <a:pt x="208" y="654"/>
                  </a:lnTo>
                  <a:lnTo>
                    <a:pt x="204" y="659"/>
                  </a:lnTo>
                  <a:lnTo>
                    <a:pt x="201" y="663"/>
                  </a:lnTo>
                  <a:lnTo>
                    <a:pt x="199" y="668"/>
                  </a:lnTo>
                  <a:lnTo>
                    <a:pt x="194" y="673"/>
                  </a:lnTo>
                  <a:lnTo>
                    <a:pt x="192" y="675"/>
                  </a:lnTo>
                  <a:lnTo>
                    <a:pt x="189" y="678"/>
                  </a:lnTo>
                  <a:lnTo>
                    <a:pt x="185" y="680"/>
                  </a:lnTo>
                  <a:lnTo>
                    <a:pt x="185" y="680"/>
                  </a:lnTo>
                  <a:lnTo>
                    <a:pt x="182" y="680"/>
                  </a:lnTo>
                  <a:lnTo>
                    <a:pt x="182" y="680"/>
                  </a:lnTo>
                  <a:lnTo>
                    <a:pt x="182" y="682"/>
                  </a:lnTo>
                  <a:lnTo>
                    <a:pt x="180" y="682"/>
                  </a:lnTo>
                  <a:lnTo>
                    <a:pt x="178" y="685"/>
                  </a:lnTo>
                  <a:lnTo>
                    <a:pt x="175" y="685"/>
                  </a:lnTo>
                  <a:lnTo>
                    <a:pt x="175" y="685"/>
                  </a:lnTo>
                  <a:lnTo>
                    <a:pt x="171" y="685"/>
                  </a:lnTo>
                  <a:lnTo>
                    <a:pt x="166" y="685"/>
                  </a:lnTo>
                  <a:lnTo>
                    <a:pt x="161" y="682"/>
                  </a:lnTo>
                  <a:lnTo>
                    <a:pt x="161" y="682"/>
                  </a:lnTo>
                  <a:lnTo>
                    <a:pt x="161" y="682"/>
                  </a:lnTo>
                  <a:lnTo>
                    <a:pt x="159" y="682"/>
                  </a:lnTo>
                  <a:lnTo>
                    <a:pt x="149" y="680"/>
                  </a:lnTo>
                  <a:lnTo>
                    <a:pt x="137" y="678"/>
                  </a:lnTo>
                  <a:lnTo>
                    <a:pt x="126" y="678"/>
                  </a:lnTo>
                  <a:lnTo>
                    <a:pt x="114" y="678"/>
                  </a:lnTo>
                  <a:lnTo>
                    <a:pt x="104" y="680"/>
                  </a:lnTo>
                  <a:lnTo>
                    <a:pt x="93" y="680"/>
                  </a:lnTo>
                  <a:lnTo>
                    <a:pt x="81" y="680"/>
                  </a:lnTo>
                  <a:lnTo>
                    <a:pt x="71" y="680"/>
                  </a:lnTo>
                  <a:lnTo>
                    <a:pt x="62" y="678"/>
                  </a:lnTo>
                  <a:lnTo>
                    <a:pt x="55" y="675"/>
                  </a:lnTo>
                  <a:lnTo>
                    <a:pt x="50" y="675"/>
                  </a:lnTo>
                  <a:lnTo>
                    <a:pt x="45" y="675"/>
                  </a:lnTo>
                  <a:lnTo>
                    <a:pt x="43" y="678"/>
                  </a:lnTo>
                  <a:lnTo>
                    <a:pt x="36" y="682"/>
                  </a:lnTo>
                  <a:lnTo>
                    <a:pt x="31" y="685"/>
                  </a:lnTo>
                  <a:lnTo>
                    <a:pt x="31" y="689"/>
                  </a:lnTo>
                  <a:lnTo>
                    <a:pt x="26" y="694"/>
                  </a:lnTo>
                  <a:lnTo>
                    <a:pt x="24" y="701"/>
                  </a:lnTo>
                  <a:lnTo>
                    <a:pt x="12" y="715"/>
                  </a:lnTo>
                  <a:lnTo>
                    <a:pt x="8" y="722"/>
                  </a:lnTo>
                  <a:lnTo>
                    <a:pt x="3" y="730"/>
                  </a:lnTo>
                  <a:lnTo>
                    <a:pt x="0" y="734"/>
                  </a:lnTo>
                  <a:lnTo>
                    <a:pt x="0" y="739"/>
                  </a:lnTo>
                  <a:lnTo>
                    <a:pt x="3" y="758"/>
                  </a:lnTo>
                  <a:lnTo>
                    <a:pt x="10" y="777"/>
                  </a:lnTo>
                  <a:lnTo>
                    <a:pt x="12" y="791"/>
                  </a:lnTo>
                  <a:lnTo>
                    <a:pt x="17" y="808"/>
                  </a:lnTo>
                  <a:lnTo>
                    <a:pt x="17" y="810"/>
                  </a:lnTo>
                  <a:lnTo>
                    <a:pt x="19" y="812"/>
                  </a:lnTo>
                  <a:lnTo>
                    <a:pt x="22" y="815"/>
                  </a:lnTo>
                  <a:lnTo>
                    <a:pt x="24" y="817"/>
                  </a:lnTo>
                  <a:lnTo>
                    <a:pt x="29" y="822"/>
                  </a:lnTo>
                  <a:lnTo>
                    <a:pt x="31" y="826"/>
                  </a:lnTo>
                  <a:lnTo>
                    <a:pt x="34" y="831"/>
                  </a:lnTo>
                  <a:lnTo>
                    <a:pt x="36" y="836"/>
                  </a:lnTo>
                  <a:lnTo>
                    <a:pt x="38" y="836"/>
                  </a:lnTo>
                  <a:lnTo>
                    <a:pt x="43" y="838"/>
                  </a:lnTo>
                  <a:lnTo>
                    <a:pt x="48" y="838"/>
                  </a:lnTo>
                  <a:lnTo>
                    <a:pt x="52" y="841"/>
                  </a:lnTo>
                  <a:lnTo>
                    <a:pt x="55" y="843"/>
                  </a:lnTo>
                  <a:lnTo>
                    <a:pt x="60" y="845"/>
                  </a:lnTo>
                  <a:lnTo>
                    <a:pt x="60" y="841"/>
                  </a:lnTo>
                  <a:lnTo>
                    <a:pt x="62" y="838"/>
                  </a:lnTo>
                  <a:lnTo>
                    <a:pt x="67" y="836"/>
                  </a:lnTo>
                  <a:lnTo>
                    <a:pt x="71" y="836"/>
                  </a:lnTo>
                  <a:lnTo>
                    <a:pt x="88" y="841"/>
                  </a:lnTo>
                  <a:lnTo>
                    <a:pt x="107" y="845"/>
                  </a:lnTo>
                  <a:lnTo>
                    <a:pt x="123" y="848"/>
                  </a:lnTo>
                  <a:lnTo>
                    <a:pt x="142" y="848"/>
                  </a:lnTo>
                  <a:lnTo>
                    <a:pt x="149" y="848"/>
                  </a:lnTo>
                  <a:lnTo>
                    <a:pt x="152" y="850"/>
                  </a:lnTo>
                  <a:lnTo>
                    <a:pt x="154" y="852"/>
                  </a:lnTo>
                  <a:lnTo>
                    <a:pt x="166" y="864"/>
                  </a:lnTo>
                  <a:lnTo>
                    <a:pt x="178" y="878"/>
                  </a:lnTo>
                  <a:lnTo>
                    <a:pt x="189" y="895"/>
                  </a:lnTo>
                  <a:lnTo>
                    <a:pt x="194" y="902"/>
                  </a:lnTo>
                  <a:lnTo>
                    <a:pt x="199" y="911"/>
                  </a:lnTo>
                  <a:lnTo>
                    <a:pt x="199" y="907"/>
                  </a:lnTo>
                  <a:lnTo>
                    <a:pt x="201" y="904"/>
                  </a:lnTo>
                  <a:lnTo>
                    <a:pt x="204" y="902"/>
                  </a:lnTo>
                  <a:lnTo>
                    <a:pt x="206" y="900"/>
                  </a:lnTo>
                  <a:lnTo>
                    <a:pt x="208" y="897"/>
                  </a:lnTo>
                  <a:lnTo>
                    <a:pt x="211" y="897"/>
                  </a:lnTo>
                  <a:lnTo>
                    <a:pt x="215" y="897"/>
                  </a:lnTo>
                  <a:lnTo>
                    <a:pt x="218" y="900"/>
                  </a:lnTo>
                  <a:lnTo>
                    <a:pt x="222" y="900"/>
                  </a:lnTo>
                  <a:lnTo>
                    <a:pt x="227" y="902"/>
                  </a:lnTo>
                  <a:lnTo>
                    <a:pt x="232" y="904"/>
                  </a:lnTo>
                  <a:lnTo>
                    <a:pt x="234" y="909"/>
                  </a:lnTo>
                  <a:lnTo>
                    <a:pt x="237" y="914"/>
                  </a:lnTo>
                  <a:lnTo>
                    <a:pt x="239" y="919"/>
                  </a:lnTo>
                  <a:lnTo>
                    <a:pt x="241" y="926"/>
                  </a:lnTo>
                  <a:lnTo>
                    <a:pt x="241" y="933"/>
                  </a:lnTo>
                  <a:lnTo>
                    <a:pt x="244" y="937"/>
                  </a:lnTo>
                  <a:lnTo>
                    <a:pt x="246" y="942"/>
                  </a:lnTo>
                  <a:lnTo>
                    <a:pt x="248" y="947"/>
                  </a:lnTo>
                  <a:lnTo>
                    <a:pt x="253" y="952"/>
                  </a:lnTo>
                  <a:lnTo>
                    <a:pt x="258" y="952"/>
                  </a:lnTo>
                  <a:lnTo>
                    <a:pt x="260" y="952"/>
                  </a:lnTo>
                  <a:lnTo>
                    <a:pt x="267" y="949"/>
                  </a:lnTo>
                  <a:lnTo>
                    <a:pt x="274" y="949"/>
                  </a:lnTo>
                  <a:lnTo>
                    <a:pt x="274" y="949"/>
                  </a:lnTo>
                  <a:lnTo>
                    <a:pt x="274" y="949"/>
                  </a:lnTo>
                  <a:lnTo>
                    <a:pt x="277" y="949"/>
                  </a:lnTo>
                  <a:lnTo>
                    <a:pt x="277" y="949"/>
                  </a:lnTo>
                  <a:lnTo>
                    <a:pt x="282" y="949"/>
                  </a:lnTo>
                  <a:lnTo>
                    <a:pt x="289" y="949"/>
                  </a:lnTo>
                  <a:lnTo>
                    <a:pt x="293" y="949"/>
                  </a:lnTo>
                  <a:lnTo>
                    <a:pt x="298" y="952"/>
                  </a:lnTo>
                  <a:lnTo>
                    <a:pt x="300" y="954"/>
                  </a:lnTo>
                  <a:lnTo>
                    <a:pt x="303" y="959"/>
                  </a:lnTo>
                  <a:lnTo>
                    <a:pt x="305" y="963"/>
                  </a:lnTo>
                  <a:lnTo>
                    <a:pt x="305" y="968"/>
                  </a:lnTo>
                  <a:lnTo>
                    <a:pt x="305" y="975"/>
                  </a:lnTo>
                  <a:lnTo>
                    <a:pt x="305" y="982"/>
                  </a:lnTo>
                  <a:lnTo>
                    <a:pt x="305" y="987"/>
                  </a:lnTo>
                  <a:lnTo>
                    <a:pt x="303" y="992"/>
                  </a:lnTo>
                  <a:lnTo>
                    <a:pt x="303" y="997"/>
                  </a:lnTo>
                  <a:lnTo>
                    <a:pt x="305" y="994"/>
                  </a:lnTo>
                  <a:lnTo>
                    <a:pt x="308" y="994"/>
                  </a:lnTo>
                  <a:lnTo>
                    <a:pt x="308" y="994"/>
                  </a:lnTo>
                  <a:lnTo>
                    <a:pt x="312" y="994"/>
                  </a:lnTo>
                  <a:lnTo>
                    <a:pt x="315" y="992"/>
                  </a:lnTo>
                  <a:lnTo>
                    <a:pt x="315" y="992"/>
                  </a:lnTo>
                  <a:lnTo>
                    <a:pt x="317" y="992"/>
                  </a:lnTo>
                  <a:lnTo>
                    <a:pt x="322" y="989"/>
                  </a:lnTo>
                  <a:lnTo>
                    <a:pt x="326" y="987"/>
                  </a:lnTo>
                  <a:lnTo>
                    <a:pt x="329" y="987"/>
                  </a:lnTo>
                  <a:lnTo>
                    <a:pt x="333" y="982"/>
                  </a:lnTo>
                  <a:lnTo>
                    <a:pt x="336" y="982"/>
                  </a:lnTo>
                  <a:lnTo>
                    <a:pt x="338" y="980"/>
                  </a:lnTo>
                  <a:lnTo>
                    <a:pt x="338" y="980"/>
                  </a:lnTo>
                  <a:lnTo>
                    <a:pt x="341" y="978"/>
                  </a:lnTo>
                  <a:lnTo>
                    <a:pt x="343" y="973"/>
                  </a:lnTo>
                  <a:lnTo>
                    <a:pt x="348" y="968"/>
                  </a:lnTo>
                  <a:lnTo>
                    <a:pt x="350" y="963"/>
                  </a:lnTo>
                  <a:lnTo>
                    <a:pt x="355" y="961"/>
                  </a:lnTo>
                  <a:lnTo>
                    <a:pt x="359" y="961"/>
                  </a:lnTo>
                  <a:lnTo>
                    <a:pt x="376" y="961"/>
                  </a:lnTo>
                  <a:lnTo>
                    <a:pt x="376" y="968"/>
                  </a:lnTo>
                  <a:lnTo>
                    <a:pt x="378" y="973"/>
                  </a:lnTo>
                  <a:lnTo>
                    <a:pt x="381" y="985"/>
                  </a:lnTo>
                  <a:lnTo>
                    <a:pt x="383" y="987"/>
                  </a:lnTo>
                  <a:lnTo>
                    <a:pt x="383" y="987"/>
                  </a:lnTo>
                  <a:lnTo>
                    <a:pt x="409" y="989"/>
                  </a:lnTo>
                  <a:lnTo>
                    <a:pt x="409" y="989"/>
                  </a:lnTo>
                  <a:lnTo>
                    <a:pt x="411" y="989"/>
                  </a:lnTo>
                  <a:lnTo>
                    <a:pt x="414" y="989"/>
                  </a:lnTo>
                  <a:lnTo>
                    <a:pt x="416" y="989"/>
                  </a:lnTo>
                  <a:lnTo>
                    <a:pt x="416" y="989"/>
                  </a:lnTo>
                  <a:lnTo>
                    <a:pt x="419" y="987"/>
                  </a:lnTo>
                  <a:lnTo>
                    <a:pt x="419" y="987"/>
                  </a:lnTo>
                  <a:lnTo>
                    <a:pt x="419" y="985"/>
                  </a:lnTo>
                  <a:lnTo>
                    <a:pt x="421" y="985"/>
                  </a:lnTo>
                  <a:lnTo>
                    <a:pt x="421" y="982"/>
                  </a:lnTo>
                  <a:lnTo>
                    <a:pt x="421" y="982"/>
                  </a:lnTo>
                  <a:lnTo>
                    <a:pt x="423" y="980"/>
                  </a:lnTo>
                  <a:lnTo>
                    <a:pt x="426" y="978"/>
                  </a:lnTo>
                  <a:lnTo>
                    <a:pt x="428" y="978"/>
                  </a:lnTo>
                  <a:lnTo>
                    <a:pt x="430" y="978"/>
                  </a:lnTo>
                  <a:lnTo>
                    <a:pt x="430" y="980"/>
                  </a:lnTo>
                  <a:lnTo>
                    <a:pt x="430" y="982"/>
                  </a:lnTo>
                  <a:lnTo>
                    <a:pt x="430" y="985"/>
                  </a:lnTo>
                  <a:lnTo>
                    <a:pt x="433" y="992"/>
                  </a:lnTo>
                  <a:lnTo>
                    <a:pt x="433" y="992"/>
                  </a:lnTo>
                  <a:lnTo>
                    <a:pt x="433" y="994"/>
                  </a:lnTo>
                  <a:lnTo>
                    <a:pt x="435" y="994"/>
                  </a:lnTo>
                  <a:lnTo>
                    <a:pt x="435" y="994"/>
                  </a:lnTo>
                  <a:lnTo>
                    <a:pt x="435" y="994"/>
                  </a:lnTo>
                  <a:lnTo>
                    <a:pt x="445" y="994"/>
                  </a:lnTo>
                  <a:lnTo>
                    <a:pt x="449" y="992"/>
                  </a:lnTo>
                  <a:lnTo>
                    <a:pt x="454" y="992"/>
                  </a:lnTo>
                  <a:lnTo>
                    <a:pt x="470" y="989"/>
                  </a:lnTo>
                  <a:lnTo>
                    <a:pt x="473" y="992"/>
                  </a:lnTo>
                  <a:lnTo>
                    <a:pt x="478" y="992"/>
                  </a:lnTo>
                  <a:lnTo>
                    <a:pt x="485" y="997"/>
                  </a:lnTo>
                  <a:lnTo>
                    <a:pt x="489" y="997"/>
                  </a:lnTo>
                  <a:lnTo>
                    <a:pt x="496" y="997"/>
                  </a:lnTo>
                  <a:lnTo>
                    <a:pt x="499" y="994"/>
                  </a:lnTo>
                  <a:lnTo>
                    <a:pt x="504" y="992"/>
                  </a:lnTo>
                  <a:lnTo>
                    <a:pt x="506" y="989"/>
                  </a:lnTo>
                  <a:lnTo>
                    <a:pt x="506" y="989"/>
                  </a:lnTo>
                  <a:lnTo>
                    <a:pt x="506" y="989"/>
                  </a:lnTo>
                  <a:lnTo>
                    <a:pt x="508" y="987"/>
                  </a:lnTo>
                  <a:lnTo>
                    <a:pt x="515" y="980"/>
                  </a:lnTo>
                  <a:lnTo>
                    <a:pt x="520" y="978"/>
                  </a:lnTo>
                  <a:lnTo>
                    <a:pt x="525" y="975"/>
                  </a:lnTo>
                  <a:lnTo>
                    <a:pt x="532" y="973"/>
                  </a:lnTo>
                  <a:lnTo>
                    <a:pt x="539" y="973"/>
                  </a:lnTo>
                  <a:lnTo>
                    <a:pt x="563" y="975"/>
                  </a:lnTo>
                  <a:lnTo>
                    <a:pt x="591" y="978"/>
                  </a:lnTo>
                  <a:lnTo>
                    <a:pt x="591" y="978"/>
                  </a:lnTo>
                  <a:lnTo>
                    <a:pt x="596" y="980"/>
                  </a:lnTo>
                  <a:lnTo>
                    <a:pt x="607" y="989"/>
                  </a:lnTo>
                  <a:lnTo>
                    <a:pt x="615" y="994"/>
                  </a:lnTo>
                  <a:lnTo>
                    <a:pt x="622" y="999"/>
                  </a:lnTo>
                  <a:lnTo>
                    <a:pt x="626" y="1001"/>
                  </a:lnTo>
                  <a:lnTo>
                    <a:pt x="631" y="1001"/>
                  </a:lnTo>
                  <a:lnTo>
                    <a:pt x="636" y="1001"/>
                  </a:lnTo>
                  <a:lnTo>
                    <a:pt x="643" y="1004"/>
                  </a:lnTo>
                  <a:lnTo>
                    <a:pt x="643" y="1001"/>
                  </a:lnTo>
                  <a:lnTo>
                    <a:pt x="645" y="1001"/>
                  </a:lnTo>
                  <a:lnTo>
                    <a:pt x="645" y="999"/>
                  </a:lnTo>
                  <a:lnTo>
                    <a:pt x="648" y="999"/>
                  </a:lnTo>
                  <a:lnTo>
                    <a:pt x="652" y="992"/>
                  </a:lnTo>
                  <a:lnTo>
                    <a:pt x="657" y="987"/>
                  </a:lnTo>
                  <a:lnTo>
                    <a:pt x="664" y="982"/>
                  </a:lnTo>
                  <a:lnTo>
                    <a:pt x="671" y="982"/>
                  </a:lnTo>
                  <a:lnTo>
                    <a:pt x="676" y="982"/>
                  </a:lnTo>
                  <a:lnTo>
                    <a:pt x="678" y="982"/>
                  </a:lnTo>
                  <a:lnTo>
                    <a:pt x="683" y="982"/>
                  </a:lnTo>
                  <a:lnTo>
                    <a:pt x="685" y="982"/>
                  </a:lnTo>
                  <a:lnTo>
                    <a:pt x="690" y="982"/>
                  </a:lnTo>
                  <a:lnTo>
                    <a:pt x="697" y="982"/>
                  </a:lnTo>
                  <a:lnTo>
                    <a:pt x="700" y="982"/>
                  </a:lnTo>
                  <a:lnTo>
                    <a:pt x="704" y="982"/>
                  </a:lnTo>
                  <a:lnTo>
                    <a:pt x="709" y="982"/>
                  </a:lnTo>
                  <a:lnTo>
                    <a:pt x="711" y="982"/>
                  </a:lnTo>
                  <a:lnTo>
                    <a:pt x="716" y="982"/>
                  </a:lnTo>
                  <a:lnTo>
                    <a:pt x="721" y="980"/>
                  </a:lnTo>
                  <a:lnTo>
                    <a:pt x="728" y="980"/>
                  </a:lnTo>
                  <a:lnTo>
                    <a:pt x="733" y="978"/>
                  </a:lnTo>
                  <a:lnTo>
                    <a:pt x="737" y="978"/>
                  </a:lnTo>
                  <a:lnTo>
                    <a:pt x="740" y="980"/>
                  </a:lnTo>
                  <a:lnTo>
                    <a:pt x="742" y="980"/>
                  </a:lnTo>
                  <a:lnTo>
                    <a:pt x="744" y="982"/>
                  </a:lnTo>
                  <a:lnTo>
                    <a:pt x="747" y="985"/>
                  </a:lnTo>
                  <a:lnTo>
                    <a:pt x="749" y="989"/>
                  </a:lnTo>
                  <a:lnTo>
                    <a:pt x="749" y="994"/>
                  </a:lnTo>
                  <a:lnTo>
                    <a:pt x="749" y="994"/>
                  </a:lnTo>
                  <a:lnTo>
                    <a:pt x="749" y="994"/>
                  </a:lnTo>
                  <a:lnTo>
                    <a:pt x="749" y="999"/>
                  </a:lnTo>
                  <a:lnTo>
                    <a:pt x="747" y="1001"/>
                  </a:lnTo>
                  <a:lnTo>
                    <a:pt x="747" y="1004"/>
                  </a:lnTo>
                  <a:lnTo>
                    <a:pt x="744" y="1011"/>
                  </a:lnTo>
                  <a:lnTo>
                    <a:pt x="749" y="1004"/>
                  </a:lnTo>
                  <a:lnTo>
                    <a:pt x="752" y="999"/>
                  </a:lnTo>
                  <a:lnTo>
                    <a:pt x="752" y="997"/>
                  </a:lnTo>
                  <a:lnTo>
                    <a:pt x="754" y="994"/>
                  </a:lnTo>
                  <a:lnTo>
                    <a:pt x="756" y="994"/>
                  </a:lnTo>
                  <a:lnTo>
                    <a:pt x="759" y="989"/>
                  </a:lnTo>
                  <a:lnTo>
                    <a:pt x="761" y="987"/>
                  </a:lnTo>
                  <a:lnTo>
                    <a:pt x="763" y="985"/>
                  </a:lnTo>
                  <a:lnTo>
                    <a:pt x="766" y="982"/>
                  </a:lnTo>
                  <a:lnTo>
                    <a:pt x="759" y="992"/>
                  </a:lnTo>
                  <a:lnTo>
                    <a:pt x="754" y="1001"/>
                  </a:lnTo>
                  <a:lnTo>
                    <a:pt x="749" y="1006"/>
                  </a:lnTo>
                  <a:lnTo>
                    <a:pt x="744" y="1011"/>
                  </a:lnTo>
                  <a:lnTo>
                    <a:pt x="744" y="1015"/>
                  </a:lnTo>
                  <a:lnTo>
                    <a:pt x="744" y="1020"/>
                  </a:lnTo>
                  <a:lnTo>
                    <a:pt x="744" y="1025"/>
                  </a:lnTo>
                  <a:lnTo>
                    <a:pt x="747" y="1030"/>
                  </a:lnTo>
                  <a:lnTo>
                    <a:pt x="747" y="1032"/>
                  </a:lnTo>
                  <a:lnTo>
                    <a:pt x="749" y="1034"/>
                  </a:lnTo>
                  <a:lnTo>
                    <a:pt x="749" y="1037"/>
                  </a:lnTo>
                  <a:lnTo>
                    <a:pt x="752" y="1037"/>
                  </a:lnTo>
                  <a:lnTo>
                    <a:pt x="761" y="1039"/>
                  </a:lnTo>
                  <a:lnTo>
                    <a:pt x="770" y="1041"/>
                  </a:lnTo>
                  <a:lnTo>
                    <a:pt x="778" y="1044"/>
                  </a:lnTo>
                  <a:lnTo>
                    <a:pt x="782" y="1044"/>
                  </a:lnTo>
                  <a:lnTo>
                    <a:pt x="787" y="1044"/>
                  </a:lnTo>
                  <a:lnTo>
                    <a:pt x="796" y="1044"/>
                  </a:lnTo>
                  <a:lnTo>
                    <a:pt x="804" y="1041"/>
                  </a:lnTo>
                  <a:lnTo>
                    <a:pt x="808" y="1041"/>
                  </a:lnTo>
                  <a:lnTo>
                    <a:pt x="813" y="1039"/>
                  </a:lnTo>
                  <a:lnTo>
                    <a:pt x="820" y="1037"/>
                  </a:lnTo>
                  <a:lnTo>
                    <a:pt x="825" y="1034"/>
                  </a:lnTo>
                  <a:lnTo>
                    <a:pt x="827" y="1032"/>
                  </a:lnTo>
                  <a:lnTo>
                    <a:pt x="830" y="1032"/>
                  </a:lnTo>
                  <a:lnTo>
                    <a:pt x="853" y="1018"/>
                  </a:lnTo>
                  <a:lnTo>
                    <a:pt x="877" y="1001"/>
                  </a:lnTo>
                  <a:lnTo>
                    <a:pt x="893" y="992"/>
                  </a:lnTo>
                  <a:lnTo>
                    <a:pt x="905" y="985"/>
                  </a:lnTo>
                  <a:lnTo>
                    <a:pt x="910" y="982"/>
                  </a:lnTo>
                  <a:lnTo>
                    <a:pt x="917" y="980"/>
                  </a:lnTo>
                  <a:lnTo>
                    <a:pt x="924" y="978"/>
                  </a:lnTo>
                  <a:lnTo>
                    <a:pt x="929" y="980"/>
                  </a:lnTo>
                  <a:lnTo>
                    <a:pt x="936" y="980"/>
                  </a:lnTo>
                  <a:lnTo>
                    <a:pt x="943" y="982"/>
                  </a:lnTo>
                  <a:lnTo>
                    <a:pt x="948" y="985"/>
                  </a:lnTo>
                  <a:lnTo>
                    <a:pt x="955" y="987"/>
                  </a:lnTo>
                  <a:lnTo>
                    <a:pt x="962" y="992"/>
                  </a:lnTo>
                  <a:lnTo>
                    <a:pt x="964" y="997"/>
                  </a:lnTo>
                  <a:lnTo>
                    <a:pt x="967" y="1001"/>
                  </a:lnTo>
                  <a:lnTo>
                    <a:pt x="969" y="1004"/>
                  </a:lnTo>
                  <a:lnTo>
                    <a:pt x="971" y="1006"/>
                  </a:lnTo>
                  <a:lnTo>
                    <a:pt x="974" y="1008"/>
                  </a:lnTo>
                  <a:lnTo>
                    <a:pt x="981" y="1013"/>
                  </a:lnTo>
                  <a:lnTo>
                    <a:pt x="985" y="1015"/>
                  </a:lnTo>
                  <a:lnTo>
                    <a:pt x="990" y="1015"/>
                  </a:lnTo>
                  <a:lnTo>
                    <a:pt x="992" y="1013"/>
                  </a:lnTo>
                  <a:lnTo>
                    <a:pt x="992" y="1013"/>
                  </a:lnTo>
                  <a:lnTo>
                    <a:pt x="995" y="1011"/>
                  </a:lnTo>
                  <a:lnTo>
                    <a:pt x="995" y="1008"/>
                  </a:lnTo>
                  <a:lnTo>
                    <a:pt x="997" y="1006"/>
                  </a:lnTo>
                  <a:lnTo>
                    <a:pt x="997" y="1006"/>
                  </a:lnTo>
                  <a:lnTo>
                    <a:pt x="997" y="1006"/>
                  </a:lnTo>
                  <a:lnTo>
                    <a:pt x="1000" y="1001"/>
                  </a:lnTo>
                  <a:lnTo>
                    <a:pt x="1002" y="994"/>
                  </a:lnTo>
                  <a:lnTo>
                    <a:pt x="1004" y="985"/>
                  </a:lnTo>
                  <a:lnTo>
                    <a:pt x="1007" y="978"/>
                  </a:lnTo>
                  <a:lnTo>
                    <a:pt x="1011" y="968"/>
                  </a:lnTo>
                  <a:lnTo>
                    <a:pt x="1016" y="959"/>
                  </a:lnTo>
                  <a:lnTo>
                    <a:pt x="1021" y="954"/>
                  </a:lnTo>
                  <a:lnTo>
                    <a:pt x="1026" y="949"/>
                  </a:lnTo>
                  <a:lnTo>
                    <a:pt x="1030" y="945"/>
                  </a:lnTo>
                  <a:lnTo>
                    <a:pt x="1035" y="942"/>
                  </a:lnTo>
                  <a:lnTo>
                    <a:pt x="1042" y="940"/>
                  </a:lnTo>
                  <a:lnTo>
                    <a:pt x="1049" y="937"/>
                  </a:lnTo>
                  <a:lnTo>
                    <a:pt x="1059" y="937"/>
                  </a:lnTo>
                  <a:lnTo>
                    <a:pt x="1066" y="937"/>
                  </a:lnTo>
                  <a:lnTo>
                    <a:pt x="1070" y="937"/>
                  </a:lnTo>
                  <a:lnTo>
                    <a:pt x="1078" y="937"/>
                  </a:lnTo>
                  <a:lnTo>
                    <a:pt x="1087" y="937"/>
                  </a:lnTo>
                  <a:lnTo>
                    <a:pt x="1122" y="928"/>
                  </a:lnTo>
                  <a:lnTo>
                    <a:pt x="1125" y="926"/>
                  </a:lnTo>
                  <a:lnTo>
                    <a:pt x="1129" y="926"/>
                  </a:lnTo>
                  <a:lnTo>
                    <a:pt x="1132" y="923"/>
                  </a:lnTo>
                  <a:lnTo>
                    <a:pt x="1134" y="923"/>
                  </a:lnTo>
                  <a:lnTo>
                    <a:pt x="1137" y="921"/>
                  </a:lnTo>
                  <a:lnTo>
                    <a:pt x="1139" y="919"/>
                  </a:lnTo>
                  <a:lnTo>
                    <a:pt x="1139" y="919"/>
                  </a:lnTo>
                  <a:lnTo>
                    <a:pt x="1139" y="919"/>
                  </a:lnTo>
                  <a:lnTo>
                    <a:pt x="1139" y="919"/>
                  </a:lnTo>
                  <a:lnTo>
                    <a:pt x="1144" y="916"/>
                  </a:lnTo>
                  <a:lnTo>
                    <a:pt x="1146" y="914"/>
                  </a:lnTo>
                  <a:lnTo>
                    <a:pt x="1146" y="914"/>
                  </a:lnTo>
                  <a:lnTo>
                    <a:pt x="1146" y="914"/>
                  </a:lnTo>
                  <a:lnTo>
                    <a:pt x="1148" y="914"/>
                  </a:lnTo>
                  <a:lnTo>
                    <a:pt x="1148" y="914"/>
                  </a:lnTo>
                  <a:lnTo>
                    <a:pt x="1153" y="909"/>
                  </a:lnTo>
                  <a:lnTo>
                    <a:pt x="1163" y="902"/>
                  </a:lnTo>
                  <a:lnTo>
                    <a:pt x="1170" y="895"/>
                  </a:lnTo>
                  <a:lnTo>
                    <a:pt x="1174" y="890"/>
                  </a:lnTo>
                  <a:lnTo>
                    <a:pt x="1179" y="888"/>
                  </a:lnTo>
                  <a:lnTo>
                    <a:pt x="1181" y="888"/>
                  </a:lnTo>
                  <a:lnTo>
                    <a:pt x="1191" y="886"/>
                  </a:lnTo>
                  <a:lnTo>
                    <a:pt x="1200" y="886"/>
                  </a:lnTo>
                  <a:lnTo>
                    <a:pt x="1215" y="888"/>
                  </a:lnTo>
                  <a:lnTo>
                    <a:pt x="1219" y="886"/>
                  </a:lnTo>
                  <a:lnTo>
                    <a:pt x="1219" y="886"/>
                  </a:lnTo>
                  <a:lnTo>
                    <a:pt x="1222" y="886"/>
                  </a:lnTo>
                  <a:lnTo>
                    <a:pt x="1222" y="886"/>
                  </a:lnTo>
                  <a:lnTo>
                    <a:pt x="1224" y="886"/>
                  </a:lnTo>
                  <a:lnTo>
                    <a:pt x="1226" y="886"/>
                  </a:lnTo>
                  <a:lnTo>
                    <a:pt x="1241" y="883"/>
                  </a:lnTo>
                  <a:lnTo>
                    <a:pt x="1243" y="883"/>
                  </a:lnTo>
                  <a:lnTo>
                    <a:pt x="1245" y="883"/>
                  </a:lnTo>
                  <a:lnTo>
                    <a:pt x="1248" y="881"/>
                  </a:lnTo>
                  <a:lnTo>
                    <a:pt x="1255" y="878"/>
                  </a:lnTo>
                  <a:lnTo>
                    <a:pt x="1257" y="876"/>
                  </a:lnTo>
                  <a:lnTo>
                    <a:pt x="1259" y="876"/>
                  </a:lnTo>
                  <a:lnTo>
                    <a:pt x="1264" y="871"/>
                  </a:lnTo>
                  <a:lnTo>
                    <a:pt x="1264" y="869"/>
                  </a:lnTo>
                  <a:lnTo>
                    <a:pt x="1264" y="869"/>
                  </a:lnTo>
                  <a:lnTo>
                    <a:pt x="1264" y="867"/>
                  </a:lnTo>
                  <a:lnTo>
                    <a:pt x="1266" y="867"/>
                  </a:lnTo>
                  <a:lnTo>
                    <a:pt x="1266" y="867"/>
                  </a:lnTo>
                  <a:lnTo>
                    <a:pt x="1269" y="862"/>
                  </a:lnTo>
                  <a:lnTo>
                    <a:pt x="1269" y="857"/>
                  </a:lnTo>
                  <a:lnTo>
                    <a:pt x="1269" y="855"/>
                  </a:lnTo>
                  <a:lnTo>
                    <a:pt x="1269" y="848"/>
                  </a:lnTo>
                  <a:lnTo>
                    <a:pt x="1274" y="852"/>
                  </a:lnTo>
                  <a:lnTo>
                    <a:pt x="1278" y="855"/>
                  </a:lnTo>
                  <a:lnTo>
                    <a:pt x="1283" y="857"/>
                  </a:lnTo>
                  <a:lnTo>
                    <a:pt x="1290" y="857"/>
                  </a:lnTo>
                  <a:lnTo>
                    <a:pt x="1292" y="855"/>
                  </a:lnTo>
                  <a:lnTo>
                    <a:pt x="1297" y="857"/>
                  </a:lnTo>
                  <a:lnTo>
                    <a:pt x="1300" y="857"/>
                  </a:lnTo>
                  <a:lnTo>
                    <a:pt x="1302" y="860"/>
                  </a:lnTo>
                  <a:lnTo>
                    <a:pt x="1304" y="860"/>
                  </a:lnTo>
                  <a:lnTo>
                    <a:pt x="1307" y="862"/>
                  </a:lnTo>
                  <a:lnTo>
                    <a:pt x="1311" y="860"/>
                  </a:lnTo>
                  <a:lnTo>
                    <a:pt x="1314" y="860"/>
                  </a:lnTo>
                  <a:lnTo>
                    <a:pt x="1314" y="857"/>
                  </a:lnTo>
                  <a:lnTo>
                    <a:pt x="1314" y="857"/>
                  </a:lnTo>
                  <a:lnTo>
                    <a:pt x="1316" y="855"/>
                  </a:lnTo>
                  <a:lnTo>
                    <a:pt x="1318" y="852"/>
                  </a:lnTo>
                  <a:lnTo>
                    <a:pt x="1318" y="850"/>
                  </a:lnTo>
                  <a:lnTo>
                    <a:pt x="1318" y="848"/>
                  </a:lnTo>
                  <a:lnTo>
                    <a:pt x="1318" y="848"/>
                  </a:lnTo>
                  <a:lnTo>
                    <a:pt x="1321" y="848"/>
                  </a:lnTo>
                  <a:lnTo>
                    <a:pt x="1321" y="848"/>
                  </a:lnTo>
                  <a:lnTo>
                    <a:pt x="1323" y="841"/>
                  </a:lnTo>
                  <a:lnTo>
                    <a:pt x="1326" y="836"/>
                  </a:lnTo>
                  <a:lnTo>
                    <a:pt x="1328" y="831"/>
                  </a:lnTo>
                  <a:lnTo>
                    <a:pt x="1333" y="826"/>
                  </a:lnTo>
                  <a:lnTo>
                    <a:pt x="1340" y="822"/>
                  </a:lnTo>
                  <a:lnTo>
                    <a:pt x="1344" y="817"/>
                  </a:lnTo>
                  <a:lnTo>
                    <a:pt x="1354" y="812"/>
                  </a:lnTo>
                  <a:lnTo>
                    <a:pt x="1356" y="810"/>
                  </a:lnTo>
                  <a:lnTo>
                    <a:pt x="1361" y="805"/>
                  </a:lnTo>
                  <a:lnTo>
                    <a:pt x="1366" y="798"/>
                  </a:lnTo>
                  <a:lnTo>
                    <a:pt x="1370" y="791"/>
                  </a:lnTo>
                  <a:lnTo>
                    <a:pt x="1373" y="784"/>
                  </a:lnTo>
                  <a:lnTo>
                    <a:pt x="1373" y="779"/>
                  </a:lnTo>
                  <a:lnTo>
                    <a:pt x="1373" y="774"/>
                  </a:lnTo>
                  <a:lnTo>
                    <a:pt x="1368" y="767"/>
                  </a:lnTo>
                  <a:lnTo>
                    <a:pt x="1366" y="763"/>
                  </a:lnTo>
                  <a:lnTo>
                    <a:pt x="1359" y="760"/>
                  </a:lnTo>
                  <a:lnTo>
                    <a:pt x="1347" y="751"/>
                  </a:lnTo>
                  <a:lnTo>
                    <a:pt x="1342" y="748"/>
                  </a:lnTo>
                  <a:lnTo>
                    <a:pt x="1337" y="746"/>
                  </a:lnTo>
                  <a:lnTo>
                    <a:pt x="1333" y="741"/>
                  </a:lnTo>
                  <a:lnTo>
                    <a:pt x="1328" y="737"/>
                  </a:lnTo>
                  <a:lnTo>
                    <a:pt x="1326" y="734"/>
                  </a:lnTo>
                  <a:lnTo>
                    <a:pt x="1326" y="730"/>
                  </a:lnTo>
                  <a:lnTo>
                    <a:pt x="1321" y="715"/>
                  </a:lnTo>
                  <a:lnTo>
                    <a:pt x="1321" y="701"/>
                  </a:lnTo>
                  <a:lnTo>
                    <a:pt x="1321" y="687"/>
                  </a:lnTo>
                  <a:lnTo>
                    <a:pt x="1326" y="673"/>
                  </a:lnTo>
                  <a:lnTo>
                    <a:pt x="1333" y="661"/>
                  </a:lnTo>
                  <a:lnTo>
                    <a:pt x="1340" y="649"/>
                  </a:lnTo>
                  <a:lnTo>
                    <a:pt x="1352" y="637"/>
                  </a:lnTo>
                  <a:lnTo>
                    <a:pt x="1366" y="626"/>
                  </a:lnTo>
                  <a:lnTo>
                    <a:pt x="1363" y="626"/>
                  </a:lnTo>
                  <a:lnTo>
                    <a:pt x="1356" y="626"/>
                  </a:lnTo>
                  <a:lnTo>
                    <a:pt x="1354" y="623"/>
                  </a:lnTo>
                  <a:lnTo>
                    <a:pt x="1354" y="623"/>
                  </a:lnTo>
                  <a:lnTo>
                    <a:pt x="1352" y="621"/>
                  </a:lnTo>
                  <a:lnTo>
                    <a:pt x="1352" y="619"/>
                  </a:lnTo>
                  <a:lnTo>
                    <a:pt x="1349" y="609"/>
                  </a:lnTo>
                  <a:lnTo>
                    <a:pt x="1349" y="600"/>
                  </a:lnTo>
                  <a:lnTo>
                    <a:pt x="1349" y="593"/>
                  </a:lnTo>
                  <a:lnTo>
                    <a:pt x="1352" y="585"/>
                  </a:lnTo>
                  <a:lnTo>
                    <a:pt x="1352" y="578"/>
                  </a:lnTo>
                  <a:lnTo>
                    <a:pt x="1356" y="574"/>
                  </a:lnTo>
                  <a:lnTo>
                    <a:pt x="1359" y="569"/>
                  </a:lnTo>
                  <a:lnTo>
                    <a:pt x="1366" y="564"/>
                  </a:lnTo>
                  <a:lnTo>
                    <a:pt x="1366" y="562"/>
                  </a:lnTo>
                  <a:lnTo>
                    <a:pt x="1366" y="562"/>
                  </a:lnTo>
                  <a:lnTo>
                    <a:pt x="1366" y="562"/>
                  </a:lnTo>
                  <a:lnTo>
                    <a:pt x="1366" y="562"/>
                  </a:lnTo>
                  <a:lnTo>
                    <a:pt x="1368" y="559"/>
                  </a:lnTo>
                  <a:lnTo>
                    <a:pt x="1368" y="557"/>
                  </a:lnTo>
                  <a:lnTo>
                    <a:pt x="1368" y="555"/>
                  </a:lnTo>
                  <a:lnTo>
                    <a:pt x="1368" y="548"/>
                  </a:lnTo>
                  <a:lnTo>
                    <a:pt x="1368" y="543"/>
                  </a:lnTo>
                  <a:lnTo>
                    <a:pt x="1368" y="531"/>
                  </a:lnTo>
                  <a:lnTo>
                    <a:pt x="1363" y="522"/>
                  </a:lnTo>
                  <a:lnTo>
                    <a:pt x="1361" y="517"/>
                  </a:lnTo>
                  <a:lnTo>
                    <a:pt x="1361" y="512"/>
                  </a:lnTo>
                  <a:lnTo>
                    <a:pt x="1354" y="505"/>
                  </a:lnTo>
                  <a:lnTo>
                    <a:pt x="1349" y="500"/>
                  </a:lnTo>
                  <a:lnTo>
                    <a:pt x="1347" y="498"/>
                  </a:lnTo>
                  <a:lnTo>
                    <a:pt x="1342" y="496"/>
                  </a:lnTo>
                  <a:lnTo>
                    <a:pt x="1337" y="493"/>
                  </a:lnTo>
                  <a:lnTo>
                    <a:pt x="1328" y="489"/>
                  </a:lnTo>
                  <a:lnTo>
                    <a:pt x="1316" y="484"/>
                  </a:lnTo>
                  <a:lnTo>
                    <a:pt x="1307" y="482"/>
                  </a:lnTo>
                  <a:lnTo>
                    <a:pt x="1297" y="482"/>
                  </a:lnTo>
                  <a:lnTo>
                    <a:pt x="1288" y="482"/>
                  </a:lnTo>
                  <a:lnTo>
                    <a:pt x="1278" y="482"/>
                  </a:lnTo>
                  <a:lnTo>
                    <a:pt x="1269" y="484"/>
                  </a:lnTo>
                  <a:lnTo>
                    <a:pt x="1259" y="486"/>
                  </a:lnTo>
                  <a:lnTo>
                    <a:pt x="1250" y="491"/>
                  </a:lnTo>
                  <a:lnTo>
                    <a:pt x="1255" y="484"/>
                  </a:lnTo>
                  <a:lnTo>
                    <a:pt x="1257" y="479"/>
                  </a:lnTo>
                  <a:lnTo>
                    <a:pt x="1259" y="477"/>
                  </a:lnTo>
                  <a:lnTo>
                    <a:pt x="1264" y="470"/>
                  </a:lnTo>
                  <a:lnTo>
                    <a:pt x="1266" y="465"/>
                  </a:lnTo>
                  <a:lnTo>
                    <a:pt x="1266" y="463"/>
                  </a:lnTo>
                  <a:lnTo>
                    <a:pt x="1269" y="463"/>
                  </a:lnTo>
                  <a:lnTo>
                    <a:pt x="1269" y="463"/>
                  </a:lnTo>
                  <a:lnTo>
                    <a:pt x="1271" y="453"/>
                  </a:lnTo>
                  <a:lnTo>
                    <a:pt x="1276" y="446"/>
                  </a:lnTo>
                  <a:lnTo>
                    <a:pt x="1276" y="437"/>
                  </a:lnTo>
                  <a:lnTo>
                    <a:pt x="1278" y="427"/>
                  </a:lnTo>
                  <a:lnTo>
                    <a:pt x="1278" y="420"/>
                  </a:lnTo>
                  <a:lnTo>
                    <a:pt x="1278" y="415"/>
                  </a:lnTo>
                  <a:lnTo>
                    <a:pt x="1276" y="408"/>
                  </a:lnTo>
                  <a:lnTo>
                    <a:pt x="1274" y="404"/>
                  </a:lnTo>
                  <a:lnTo>
                    <a:pt x="1269" y="399"/>
                  </a:lnTo>
                  <a:lnTo>
                    <a:pt x="1266" y="394"/>
                  </a:lnTo>
                  <a:lnTo>
                    <a:pt x="1264" y="387"/>
                  </a:lnTo>
                  <a:lnTo>
                    <a:pt x="1259" y="382"/>
                  </a:lnTo>
                  <a:lnTo>
                    <a:pt x="1257" y="378"/>
                  </a:lnTo>
                  <a:lnTo>
                    <a:pt x="1252" y="375"/>
                  </a:lnTo>
                  <a:lnTo>
                    <a:pt x="1245" y="370"/>
                  </a:lnTo>
                  <a:lnTo>
                    <a:pt x="1241" y="368"/>
                  </a:lnTo>
                  <a:lnTo>
                    <a:pt x="1233" y="361"/>
                  </a:lnTo>
                  <a:lnTo>
                    <a:pt x="1229" y="354"/>
                  </a:lnTo>
                  <a:lnTo>
                    <a:pt x="1222" y="347"/>
                  </a:lnTo>
                  <a:lnTo>
                    <a:pt x="1219" y="337"/>
                  </a:lnTo>
                  <a:lnTo>
                    <a:pt x="1217" y="330"/>
                  </a:lnTo>
                  <a:lnTo>
                    <a:pt x="1215" y="321"/>
                  </a:lnTo>
                  <a:lnTo>
                    <a:pt x="1212" y="311"/>
                  </a:lnTo>
                  <a:lnTo>
                    <a:pt x="1215" y="302"/>
                  </a:lnTo>
                  <a:lnTo>
                    <a:pt x="1215" y="300"/>
                  </a:lnTo>
                  <a:lnTo>
                    <a:pt x="1215" y="295"/>
                  </a:lnTo>
                  <a:lnTo>
                    <a:pt x="1217" y="293"/>
                  </a:lnTo>
                  <a:lnTo>
                    <a:pt x="1222" y="290"/>
                  </a:lnTo>
                  <a:lnTo>
                    <a:pt x="1224" y="288"/>
                  </a:lnTo>
                  <a:lnTo>
                    <a:pt x="1226" y="288"/>
                  </a:lnTo>
                  <a:lnTo>
                    <a:pt x="1233" y="285"/>
                  </a:lnTo>
                  <a:lnTo>
                    <a:pt x="1233" y="283"/>
                  </a:lnTo>
                  <a:lnTo>
                    <a:pt x="1236" y="283"/>
                  </a:lnTo>
                  <a:lnTo>
                    <a:pt x="1238" y="281"/>
                  </a:lnTo>
                  <a:lnTo>
                    <a:pt x="1243" y="276"/>
                  </a:lnTo>
                  <a:lnTo>
                    <a:pt x="1250" y="269"/>
                  </a:lnTo>
                  <a:lnTo>
                    <a:pt x="1255" y="264"/>
                  </a:lnTo>
                  <a:lnTo>
                    <a:pt x="1259" y="257"/>
                  </a:lnTo>
                  <a:lnTo>
                    <a:pt x="1262" y="252"/>
                  </a:lnTo>
                  <a:lnTo>
                    <a:pt x="1266" y="245"/>
                  </a:lnTo>
                  <a:lnTo>
                    <a:pt x="1269" y="238"/>
                  </a:lnTo>
                  <a:lnTo>
                    <a:pt x="1269" y="231"/>
                  </a:lnTo>
                  <a:lnTo>
                    <a:pt x="1271" y="224"/>
                  </a:lnTo>
                  <a:lnTo>
                    <a:pt x="1269" y="217"/>
                  </a:lnTo>
                  <a:lnTo>
                    <a:pt x="1269" y="210"/>
                  </a:lnTo>
                  <a:lnTo>
                    <a:pt x="1266" y="203"/>
                  </a:lnTo>
                  <a:lnTo>
                    <a:pt x="1264" y="196"/>
                  </a:lnTo>
                  <a:lnTo>
                    <a:pt x="1262" y="191"/>
                  </a:lnTo>
                  <a:lnTo>
                    <a:pt x="1259" y="184"/>
                  </a:lnTo>
                  <a:lnTo>
                    <a:pt x="1255" y="179"/>
                  </a:lnTo>
                  <a:lnTo>
                    <a:pt x="1250" y="177"/>
                  </a:lnTo>
                  <a:lnTo>
                    <a:pt x="1238" y="172"/>
                  </a:lnTo>
                  <a:lnTo>
                    <a:pt x="1229" y="170"/>
                  </a:lnTo>
                  <a:lnTo>
                    <a:pt x="1219" y="165"/>
                  </a:lnTo>
                  <a:lnTo>
                    <a:pt x="1207" y="163"/>
                  </a:lnTo>
                  <a:lnTo>
                    <a:pt x="1205" y="163"/>
                  </a:lnTo>
                  <a:lnTo>
                    <a:pt x="1205" y="160"/>
                  </a:lnTo>
                  <a:lnTo>
                    <a:pt x="1203" y="160"/>
                  </a:lnTo>
                  <a:lnTo>
                    <a:pt x="1200" y="158"/>
                  </a:lnTo>
                  <a:lnTo>
                    <a:pt x="1198" y="158"/>
                  </a:lnTo>
                  <a:lnTo>
                    <a:pt x="1193" y="151"/>
                  </a:lnTo>
                  <a:lnTo>
                    <a:pt x="1189" y="146"/>
                  </a:lnTo>
                  <a:lnTo>
                    <a:pt x="1189" y="144"/>
                  </a:lnTo>
                  <a:lnTo>
                    <a:pt x="1189" y="139"/>
                  </a:lnTo>
                  <a:lnTo>
                    <a:pt x="1189" y="134"/>
                  </a:lnTo>
                  <a:lnTo>
                    <a:pt x="1189" y="130"/>
                  </a:lnTo>
                  <a:lnTo>
                    <a:pt x="1189" y="127"/>
                  </a:lnTo>
                  <a:lnTo>
                    <a:pt x="1186" y="125"/>
                  </a:lnTo>
                  <a:lnTo>
                    <a:pt x="1186" y="122"/>
                  </a:lnTo>
                  <a:lnTo>
                    <a:pt x="1184" y="120"/>
                  </a:lnTo>
                  <a:lnTo>
                    <a:pt x="1184" y="120"/>
                  </a:lnTo>
                  <a:lnTo>
                    <a:pt x="1181" y="120"/>
                  </a:lnTo>
                  <a:lnTo>
                    <a:pt x="1179" y="120"/>
                  </a:lnTo>
                  <a:lnTo>
                    <a:pt x="1172" y="120"/>
                  </a:lnTo>
                  <a:lnTo>
                    <a:pt x="1167" y="125"/>
                  </a:lnTo>
                  <a:lnTo>
                    <a:pt x="1163" y="127"/>
                  </a:lnTo>
                  <a:lnTo>
                    <a:pt x="1158" y="132"/>
                  </a:lnTo>
                  <a:lnTo>
                    <a:pt x="1155" y="139"/>
                  </a:lnTo>
                  <a:lnTo>
                    <a:pt x="1153" y="146"/>
                  </a:lnTo>
                  <a:lnTo>
                    <a:pt x="1153" y="153"/>
                  </a:lnTo>
                  <a:lnTo>
                    <a:pt x="1153" y="163"/>
                  </a:lnTo>
                  <a:lnTo>
                    <a:pt x="1153" y="170"/>
                  </a:lnTo>
                  <a:lnTo>
                    <a:pt x="1151" y="172"/>
                  </a:lnTo>
                  <a:lnTo>
                    <a:pt x="1151" y="177"/>
                  </a:lnTo>
                  <a:lnTo>
                    <a:pt x="1148" y="184"/>
                  </a:lnTo>
                  <a:lnTo>
                    <a:pt x="1148" y="186"/>
                  </a:lnTo>
                  <a:lnTo>
                    <a:pt x="1146" y="186"/>
                  </a:lnTo>
                  <a:lnTo>
                    <a:pt x="1146" y="189"/>
                  </a:lnTo>
                  <a:lnTo>
                    <a:pt x="1144" y="191"/>
                  </a:lnTo>
                  <a:lnTo>
                    <a:pt x="1144" y="191"/>
                  </a:lnTo>
                  <a:lnTo>
                    <a:pt x="1141" y="193"/>
                  </a:lnTo>
                  <a:lnTo>
                    <a:pt x="1139" y="196"/>
                  </a:lnTo>
                  <a:lnTo>
                    <a:pt x="1137" y="198"/>
                  </a:lnTo>
                  <a:lnTo>
                    <a:pt x="1137" y="198"/>
                  </a:lnTo>
                  <a:lnTo>
                    <a:pt x="1129" y="203"/>
                  </a:lnTo>
                  <a:lnTo>
                    <a:pt x="1129" y="203"/>
                  </a:lnTo>
                  <a:lnTo>
                    <a:pt x="1127" y="203"/>
                  </a:lnTo>
                  <a:lnTo>
                    <a:pt x="1125" y="205"/>
                  </a:lnTo>
                  <a:lnTo>
                    <a:pt x="1120" y="207"/>
                  </a:lnTo>
                  <a:lnTo>
                    <a:pt x="1118" y="212"/>
                  </a:lnTo>
                  <a:lnTo>
                    <a:pt x="1115" y="215"/>
                  </a:lnTo>
                  <a:lnTo>
                    <a:pt x="1115" y="217"/>
                  </a:lnTo>
                  <a:lnTo>
                    <a:pt x="1115" y="219"/>
                  </a:lnTo>
                  <a:lnTo>
                    <a:pt x="1113" y="219"/>
                  </a:lnTo>
                  <a:lnTo>
                    <a:pt x="1113" y="219"/>
                  </a:lnTo>
                  <a:lnTo>
                    <a:pt x="1111" y="222"/>
                  </a:lnTo>
                  <a:lnTo>
                    <a:pt x="1108" y="222"/>
                  </a:lnTo>
                  <a:lnTo>
                    <a:pt x="1106" y="219"/>
                  </a:lnTo>
                  <a:lnTo>
                    <a:pt x="1101" y="217"/>
                  </a:lnTo>
                  <a:lnTo>
                    <a:pt x="1099" y="217"/>
                  </a:lnTo>
                  <a:lnTo>
                    <a:pt x="1099" y="215"/>
                  </a:lnTo>
                  <a:lnTo>
                    <a:pt x="1099" y="215"/>
                  </a:lnTo>
                  <a:lnTo>
                    <a:pt x="1094" y="210"/>
                  </a:lnTo>
                  <a:lnTo>
                    <a:pt x="1092" y="205"/>
                  </a:lnTo>
                  <a:lnTo>
                    <a:pt x="1089" y="198"/>
                  </a:lnTo>
                  <a:lnTo>
                    <a:pt x="1087" y="196"/>
                  </a:lnTo>
                  <a:lnTo>
                    <a:pt x="1087" y="193"/>
                  </a:lnTo>
                  <a:lnTo>
                    <a:pt x="1080" y="191"/>
                  </a:lnTo>
                  <a:lnTo>
                    <a:pt x="1075" y="189"/>
                  </a:lnTo>
                  <a:lnTo>
                    <a:pt x="1073" y="182"/>
                  </a:lnTo>
                  <a:lnTo>
                    <a:pt x="1070" y="179"/>
                  </a:lnTo>
                  <a:lnTo>
                    <a:pt x="1068" y="174"/>
                  </a:lnTo>
                  <a:lnTo>
                    <a:pt x="1066" y="172"/>
                  </a:lnTo>
                  <a:lnTo>
                    <a:pt x="1061" y="170"/>
                  </a:lnTo>
                  <a:lnTo>
                    <a:pt x="1059" y="170"/>
                  </a:lnTo>
                  <a:lnTo>
                    <a:pt x="1056" y="167"/>
                  </a:lnTo>
                  <a:lnTo>
                    <a:pt x="1052" y="170"/>
                  </a:lnTo>
                  <a:lnTo>
                    <a:pt x="1044" y="177"/>
                  </a:lnTo>
                  <a:lnTo>
                    <a:pt x="1042" y="179"/>
                  </a:lnTo>
                  <a:lnTo>
                    <a:pt x="1040" y="184"/>
                  </a:lnTo>
                  <a:lnTo>
                    <a:pt x="1035" y="193"/>
                  </a:lnTo>
                  <a:lnTo>
                    <a:pt x="1033" y="200"/>
                  </a:lnTo>
                  <a:lnTo>
                    <a:pt x="1033" y="205"/>
                  </a:lnTo>
                  <a:lnTo>
                    <a:pt x="1033" y="207"/>
                  </a:lnTo>
                  <a:lnTo>
                    <a:pt x="1033" y="210"/>
                  </a:lnTo>
                  <a:lnTo>
                    <a:pt x="1035" y="215"/>
                  </a:lnTo>
                  <a:lnTo>
                    <a:pt x="1040" y="217"/>
                  </a:lnTo>
                  <a:lnTo>
                    <a:pt x="1047" y="222"/>
                  </a:lnTo>
                  <a:lnTo>
                    <a:pt x="1052" y="229"/>
                  </a:lnTo>
                  <a:lnTo>
                    <a:pt x="1056" y="236"/>
                  </a:lnTo>
                  <a:lnTo>
                    <a:pt x="1059" y="243"/>
                  </a:lnTo>
                  <a:lnTo>
                    <a:pt x="1061" y="250"/>
                  </a:lnTo>
                  <a:lnTo>
                    <a:pt x="1061" y="259"/>
                  </a:lnTo>
                  <a:lnTo>
                    <a:pt x="1061" y="269"/>
                  </a:lnTo>
                  <a:lnTo>
                    <a:pt x="1059" y="281"/>
                  </a:lnTo>
                  <a:lnTo>
                    <a:pt x="1049" y="281"/>
                  </a:lnTo>
                  <a:lnTo>
                    <a:pt x="1042" y="278"/>
                  </a:lnTo>
                  <a:lnTo>
                    <a:pt x="1033" y="276"/>
                  </a:lnTo>
                  <a:lnTo>
                    <a:pt x="1026" y="271"/>
                  </a:lnTo>
                  <a:lnTo>
                    <a:pt x="1021" y="267"/>
                  </a:lnTo>
                  <a:lnTo>
                    <a:pt x="1014" y="262"/>
                  </a:lnTo>
                  <a:lnTo>
                    <a:pt x="1009" y="255"/>
                  </a:lnTo>
                  <a:lnTo>
                    <a:pt x="1007" y="248"/>
                  </a:lnTo>
                  <a:lnTo>
                    <a:pt x="1002" y="238"/>
                  </a:lnTo>
                  <a:lnTo>
                    <a:pt x="997" y="231"/>
                  </a:lnTo>
                  <a:lnTo>
                    <a:pt x="995" y="229"/>
                  </a:lnTo>
                  <a:lnTo>
                    <a:pt x="990" y="226"/>
                  </a:lnTo>
                  <a:lnTo>
                    <a:pt x="985" y="222"/>
                  </a:lnTo>
                  <a:lnTo>
                    <a:pt x="978" y="219"/>
                  </a:lnTo>
                  <a:lnTo>
                    <a:pt x="971" y="217"/>
                  </a:lnTo>
                  <a:lnTo>
                    <a:pt x="964" y="217"/>
                  </a:lnTo>
                  <a:lnTo>
                    <a:pt x="957" y="219"/>
                  </a:lnTo>
                  <a:lnTo>
                    <a:pt x="952" y="219"/>
                  </a:lnTo>
                  <a:lnTo>
                    <a:pt x="948" y="222"/>
                  </a:lnTo>
                  <a:lnTo>
                    <a:pt x="941" y="226"/>
                  </a:lnTo>
                  <a:lnTo>
                    <a:pt x="938" y="226"/>
                  </a:lnTo>
                  <a:lnTo>
                    <a:pt x="936" y="229"/>
                  </a:lnTo>
                  <a:lnTo>
                    <a:pt x="933" y="229"/>
                  </a:lnTo>
                  <a:lnTo>
                    <a:pt x="912" y="229"/>
                  </a:lnTo>
                  <a:lnTo>
                    <a:pt x="891" y="231"/>
                  </a:lnTo>
                  <a:lnTo>
                    <a:pt x="848" y="231"/>
                  </a:lnTo>
                  <a:lnTo>
                    <a:pt x="853" y="222"/>
                  </a:lnTo>
                  <a:lnTo>
                    <a:pt x="855" y="212"/>
                  </a:lnTo>
                  <a:lnTo>
                    <a:pt x="860" y="205"/>
                  </a:lnTo>
                  <a:lnTo>
                    <a:pt x="867" y="200"/>
                  </a:lnTo>
                  <a:lnTo>
                    <a:pt x="874" y="196"/>
                  </a:lnTo>
                  <a:lnTo>
                    <a:pt x="881" y="191"/>
                  </a:lnTo>
                  <a:lnTo>
                    <a:pt x="889" y="189"/>
                  </a:lnTo>
                  <a:lnTo>
                    <a:pt x="898" y="189"/>
                  </a:lnTo>
                  <a:lnTo>
                    <a:pt x="903" y="189"/>
                  </a:lnTo>
                  <a:lnTo>
                    <a:pt x="905" y="189"/>
                  </a:lnTo>
                  <a:lnTo>
                    <a:pt x="905" y="189"/>
                  </a:lnTo>
                  <a:lnTo>
                    <a:pt x="907" y="189"/>
                  </a:lnTo>
                  <a:lnTo>
                    <a:pt x="912" y="186"/>
                  </a:lnTo>
                  <a:lnTo>
                    <a:pt x="917" y="186"/>
                  </a:lnTo>
                  <a:lnTo>
                    <a:pt x="919" y="184"/>
                  </a:lnTo>
                  <a:lnTo>
                    <a:pt x="922" y="182"/>
                  </a:lnTo>
                  <a:lnTo>
                    <a:pt x="924" y="179"/>
                  </a:lnTo>
                  <a:lnTo>
                    <a:pt x="924" y="177"/>
                  </a:lnTo>
                  <a:lnTo>
                    <a:pt x="924" y="174"/>
                  </a:lnTo>
                  <a:lnTo>
                    <a:pt x="926" y="165"/>
                  </a:lnTo>
                  <a:lnTo>
                    <a:pt x="926" y="160"/>
                  </a:lnTo>
                  <a:lnTo>
                    <a:pt x="926" y="156"/>
                  </a:lnTo>
                  <a:lnTo>
                    <a:pt x="926" y="151"/>
                  </a:lnTo>
                  <a:lnTo>
                    <a:pt x="926" y="148"/>
                  </a:lnTo>
                  <a:lnTo>
                    <a:pt x="929" y="141"/>
                  </a:lnTo>
                  <a:lnTo>
                    <a:pt x="933" y="139"/>
                  </a:lnTo>
                  <a:lnTo>
                    <a:pt x="938" y="137"/>
                  </a:lnTo>
                  <a:lnTo>
                    <a:pt x="943" y="134"/>
                  </a:lnTo>
                  <a:lnTo>
                    <a:pt x="943" y="134"/>
                  </a:lnTo>
                  <a:lnTo>
                    <a:pt x="945" y="132"/>
                  </a:lnTo>
                  <a:lnTo>
                    <a:pt x="945" y="132"/>
                  </a:lnTo>
                  <a:lnTo>
                    <a:pt x="950" y="130"/>
                  </a:lnTo>
                  <a:lnTo>
                    <a:pt x="952" y="125"/>
                  </a:lnTo>
                  <a:lnTo>
                    <a:pt x="952" y="122"/>
                  </a:lnTo>
                  <a:lnTo>
                    <a:pt x="955" y="120"/>
                  </a:lnTo>
                  <a:lnTo>
                    <a:pt x="955" y="115"/>
                  </a:lnTo>
                  <a:lnTo>
                    <a:pt x="955" y="113"/>
                  </a:lnTo>
                  <a:lnTo>
                    <a:pt x="952" y="108"/>
                  </a:lnTo>
                  <a:lnTo>
                    <a:pt x="952" y="104"/>
                  </a:lnTo>
                  <a:lnTo>
                    <a:pt x="948" y="94"/>
                  </a:lnTo>
                  <a:lnTo>
                    <a:pt x="941" y="87"/>
                  </a:lnTo>
                  <a:lnTo>
                    <a:pt x="936" y="82"/>
                  </a:lnTo>
                  <a:lnTo>
                    <a:pt x="929" y="80"/>
                  </a:lnTo>
                  <a:lnTo>
                    <a:pt x="929" y="78"/>
                  </a:lnTo>
                  <a:lnTo>
                    <a:pt x="926" y="75"/>
                  </a:lnTo>
                  <a:lnTo>
                    <a:pt x="926" y="73"/>
                  </a:lnTo>
                  <a:lnTo>
                    <a:pt x="926" y="70"/>
                  </a:lnTo>
                  <a:lnTo>
                    <a:pt x="926" y="70"/>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224" name="Freeform 150">
              <a:extLst>
                <a:ext uri="{FF2B5EF4-FFF2-40B4-BE49-F238E27FC236}">
                  <a16:creationId xmlns:a16="http://schemas.microsoft.com/office/drawing/2014/main" id="{3ADAE431-C39E-4A03-BE78-60B080E3B23C}"/>
                </a:ext>
              </a:extLst>
            </p:cNvPr>
            <p:cNvSpPr>
              <a:spLocks noEditPoints="1"/>
            </p:cNvSpPr>
            <p:nvPr/>
          </p:nvSpPr>
          <p:spPr bwMode="auto">
            <a:xfrm>
              <a:off x="9335744" y="7671257"/>
              <a:ext cx="1359037" cy="628867"/>
            </a:xfrm>
            <a:custGeom>
              <a:avLst/>
              <a:gdLst/>
              <a:ahLst/>
              <a:cxnLst>
                <a:cxn ang="0">
                  <a:pos x="1271" y="198"/>
                </a:cxn>
                <a:cxn ang="0">
                  <a:pos x="1250" y="144"/>
                </a:cxn>
                <a:cxn ang="0">
                  <a:pos x="1165" y="165"/>
                </a:cxn>
                <a:cxn ang="0">
                  <a:pos x="1028" y="153"/>
                </a:cxn>
                <a:cxn ang="0">
                  <a:pos x="952" y="144"/>
                </a:cxn>
                <a:cxn ang="0">
                  <a:pos x="900" y="137"/>
                </a:cxn>
                <a:cxn ang="0">
                  <a:pos x="830" y="158"/>
                </a:cxn>
                <a:cxn ang="0">
                  <a:pos x="796" y="113"/>
                </a:cxn>
                <a:cxn ang="0">
                  <a:pos x="728" y="64"/>
                </a:cxn>
                <a:cxn ang="0">
                  <a:pos x="582" y="9"/>
                </a:cxn>
                <a:cxn ang="0">
                  <a:pos x="548" y="99"/>
                </a:cxn>
                <a:cxn ang="0">
                  <a:pos x="496" y="101"/>
                </a:cxn>
                <a:cxn ang="0">
                  <a:pos x="454" y="172"/>
                </a:cxn>
                <a:cxn ang="0">
                  <a:pos x="414" y="220"/>
                </a:cxn>
                <a:cxn ang="0">
                  <a:pos x="362" y="234"/>
                </a:cxn>
                <a:cxn ang="0">
                  <a:pos x="338" y="264"/>
                </a:cxn>
                <a:cxn ang="0">
                  <a:pos x="315" y="331"/>
                </a:cxn>
                <a:cxn ang="0">
                  <a:pos x="284" y="399"/>
                </a:cxn>
                <a:cxn ang="0">
                  <a:pos x="234" y="487"/>
                </a:cxn>
                <a:cxn ang="0">
                  <a:pos x="168" y="482"/>
                </a:cxn>
                <a:cxn ang="0">
                  <a:pos x="119" y="546"/>
                </a:cxn>
                <a:cxn ang="0">
                  <a:pos x="85" y="560"/>
                </a:cxn>
                <a:cxn ang="0">
                  <a:pos x="12" y="524"/>
                </a:cxn>
                <a:cxn ang="0">
                  <a:pos x="55" y="616"/>
                </a:cxn>
                <a:cxn ang="0">
                  <a:pos x="173" y="621"/>
                </a:cxn>
                <a:cxn ang="0">
                  <a:pos x="244" y="626"/>
                </a:cxn>
                <a:cxn ang="0">
                  <a:pos x="322" y="650"/>
                </a:cxn>
                <a:cxn ang="0">
                  <a:pos x="407" y="683"/>
                </a:cxn>
                <a:cxn ang="0">
                  <a:pos x="537" y="716"/>
                </a:cxn>
                <a:cxn ang="0">
                  <a:pos x="685" y="640"/>
                </a:cxn>
                <a:cxn ang="0">
                  <a:pos x="834" y="678"/>
                </a:cxn>
                <a:cxn ang="0">
                  <a:pos x="976" y="657"/>
                </a:cxn>
                <a:cxn ang="0">
                  <a:pos x="1007" y="588"/>
                </a:cxn>
                <a:cxn ang="0">
                  <a:pos x="1174" y="640"/>
                </a:cxn>
                <a:cxn ang="0">
                  <a:pos x="1326" y="753"/>
                </a:cxn>
                <a:cxn ang="0">
                  <a:pos x="1463" y="777"/>
                </a:cxn>
                <a:cxn ang="0">
                  <a:pos x="1467" y="860"/>
                </a:cxn>
                <a:cxn ang="0">
                  <a:pos x="1552" y="853"/>
                </a:cxn>
                <a:cxn ang="0">
                  <a:pos x="1559" y="782"/>
                </a:cxn>
                <a:cxn ang="0">
                  <a:pos x="1597" y="709"/>
                </a:cxn>
                <a:cxn ang="0">
                  <a:pos x="1630" y="671"/>
                </a:cxn>
                <a:cxn ang="0">
                  <a:pos x="1597" y="616"/>
                </a:cxn>
                <a:cxn ang="0">
                  <a:pos x="1677" y="524"/>
                </a:cxn>
                <a:cxn ang="0">
                  <a:pos x="1673" y="453"/>
                </a:cxn>
                <a:cxn ang="0">
                  <a:pos x="1569" y="425"/>
                </a:cxn>
                <a:cxn ang="0">
                  <a:pos x="1585" y="352"/>
                </a:cxn>
                <a:cxn ang="0">
                  <a:pos x="1644" y="298"/>
                </a:cxn>
                <a:cxn ang="0">
                  <a:pos x="1654" y="267"/>
                </a:cxn>
                <a:cxn ang="0">
                  <a:pos x="1720" y="231"/>
                </a:cxn>
                <a:cxn ang="0">
                  <a:pos x="1623" y="175"/>
                </a:cxn>
                <a:cxn ang="0">
                  <a:pos x="1559" y="220"/>
                </a:cxn>
                <a:cxn ang="0">
                  <a:pos x="1514" y="177"/>
                </a:cxn>
                <a:cxn ang="0">
                  <a:pos x="513" y="437"/>
                </a:cxn>
                <a:cxn ang="0">
                  <a:pos x="603" y="366"/>
                </a:cxn>
                <a:cxn ang="0">
                  <a:pos x="770" y="335"/>
                </a:cxn>
                <a:cxn ang="0">
                  <a:pos x="742" y="413"/>
                </a:cxn>
                <a:cxn ang="0">
                  <a:pos x="792" y="470"/>
                </a:cxn>
                <a:cxn ang="0">
                  <a:pos x="752" y="572"/>
                </a:cxn>
                <a:cxn ang="0">
                  <a:pos x="659" y="579"/>
                </a:cxn>
                <a:cxn ang="0">
                  <a:pos x="563" y="505"/>
                </a:cxn>
              </a:cxnLst>
              <a:rect l="0" t="0" r="r" b="b"/>
              <a:pathLst>
                <a:path w="1722" h="872">
                  <a:moveTo>
                    <a:pt x="1427" y="149"/>
                  </a:moveTo>
                  <a:lnTo>
                    <a:pt x="1415" y="156"/>
                  </a:lnTo>
                  <a:lnTo>
                    <a:pt x="1399" y="165"/>
                  </a:lnTo>
                  <a:lnTo>
                    <a:pt x="1375" y="182"/>
                  </a:lnTo>
                  <a:lnTo>
                    <a:pt x="1352" y="196"/>
                  </a:lnTo>
                  <a:lnTo>
                    <a:pt x="1349" y="196"/>
                  </a:lnTo>
                  <a:lnTo>
                    <a:pt x="1347" y="198"/>
                  </a:lnTo>
                  <a:lnTo>
                    <a:pt x="1342" y="201"/>
                  </a:lnTo>
                  <a:lnTo>
                    <a:pt x="1335" y="203"/>
                  </a:lnTo>
                  <a:lnTo>
                    <a:pt x="1330" y="205"/>
                  </a:lnTo>
                  <a:lnTo>
                    <a:pt x="1326" y="205"/>
                  </a:lnTo>
                  <a:lnTo>
                    <a:pt x="1318" y="208"/>
                  </a:lnTo>
                  <a:lnTo>
                    <a:pt x="1309" y="208"/>
                  </a:lnTo>
                  <a:lnTo>
                    <a:pt x="1304" y="208"/>
                  </a:lnTo>
                  <a:lnTo>
                    <a:pt x="1300" y="208"/>
                  </a:lnTo>
                  <a:lnTo>
                    <a:pt x="1292" y="205"/>
                  </a:lnTo>
                  <a:lnTo>
                    <a:pt x="1283" y="203"/>
                  </a:lnTo>
                  <a:lnTo>
                    <a:pt x="1274" y="201"/>
                  </a:lnTo>
                  <a:lnTo>
                    <a:pt x="1271" y="201"/>
                  </a:lnTo>
                  <a:lnTo>
                    <a:pt x="1271" y="198"/>
                  </a:lnTo>
                  <a:lnTo>
                    <a:pt x="1269" y="196"/>
                  </a:lnTo>
                  <a:lnTo>
                    <a:pt x="1269" y="194"/>
                  </a:lnTo>
                  <a:lnTo>
                    <a:pt x="1266" y="189"/>
                  </a:lnTo>
                  <a:lnTo>
                    <a:pt x="1266" y="184"/>
                  </a:lnTo>
                  <a:lnTo>
                    <a:pt x="1266" y="179"/>
                  </a:lnTo>
                  <a:lnTo>
                    <a:pt x="1266" y="175"/>
                  </a:lnTo>
                  <a:lnTo>
                    <a:pt x="1269" y="168"/>
                  </a:lnTo>
                  <a:lnTo>
                    <a:pt x="1269" y="165"/>
                  </a:lnTo>
                  <a:lnTo>
                    <a:pt x="1271" y="163"/>
                  </a:lnTo>
                  <a:lnTo>
                    <a:pt x="1271" y="158"/>
                  </a:lnTo>
                  <a:lnTo>
                    <a:pt x="1271" y="158"/>
                  </a:lnTo>
                  <a:lnTo>
                    <a:pt x="1271" y="158"/>
                  </a:lnTo>
                  <a:lnTo>
                    <a:pt x="1271" y="153"/>
                  </a:lnTo>
                  <a:lnTo>
                    <a:pt x="1269" y="149"/>
                  </a:lnTo>
                  <a:lnTo>
                    <a:pt x="1266" y="146"/>
                  </a:lnTo>
                  <a:lnTo>
                    <a:pt x="1264" y="144"/>
                  </a:lnTo>
                  <a:lnTo>
                    <a:pt x="1262" y="144"/>
                  </a:lnTo>
                  <a:lnTo>
                    <a:pt x="1259" y="142"/>
                  </a:lnTo>
                  <a:lnTo>
                    <a:pt x="1255" y="142"/>
                  </a:lnTo>
                  <a:lnTo>
                    <a:pt x="1250" y="144"/>
                  </a:lnTo>
                  <a:lnTo>
                    <a:pt x="1243" y="144"/>
                  </a:lnTo>
                  <a:lnTo>
                    <a:pt x="1238" y="146"/>
                  </a:lnTo>
                  <a:lnTo>
                    <a:pt x="1233" y="146"/>
                  </a:lnTo>
                  <a:lnTo>
                    <a:pt x="1231" y="146"/>
                  </a:lnTo>
                  <a:lnTo>
                    <a:pt x="1226" y="146"/>
                  </a:lnTo>
                  <a:lnTo>
                    <a:pt x="1222" y="146"/>
                  </a:lnTo>
                  <a:lnTo>
                    <a:pt x="1219" y="146"/>
                  </a:lnTo>
                  <a:lnTo>
                    <a:pt x="1212" y="146"/>
                  </a:lnTo>
                  <a:lnTo>
                    <a:pt x="1207" y="146"/>
                  </a:lnTo>
                  <a:lnTo>
                    <a:pt x="1205" y="146"/>
                  </a:lnTo>
                  <a:lnTo>
                    <a:pt x="1200" y="146"/>
                  </a:lnTo>
                  <a:lnTo>
                    <a:pt x="1198" y="146"/>
                  </a:lnTo>
                  <a:lnTo>
                    <a:pt x="1193" y="146"/>
                  </a:lnTo>
                  <a:lnTo>
                    <a:pt x="1186" y="146"/>
                  </a:lnTo>
                  <a:lnTo>
                    <a:pt x="1179" y="151"/>
                  </a:lnTo>
                  <a:lnTo>
                    <a:pt x="1174" y="156"/>
                  </a:lnTo>
                  <a:lnTo>
                    <a:pt x="1170" y="163"/>
                  </a:lnTo>
                  <a:lnTo>
                    <a:pt x="1167" y="163"/>
                  </a:lnTo>
                  <a:lnTo>
                    <a:pt x="1167" y="165"/>
                  </a:lnTo>
                  <a:lnTo>
                    <a:pt x="1165" y="165"/>
                  </a:lnTo>
                  <a:lnTo>
                    <a:pt x="1165" y="168"/>
                  </a:lnTo>
                  <a:lnTo>
                    <a:pt x="1158" y="165"/>
                  </a:lnTo>
                  <a:lnTo>
                    <a:pt x="1153" y="165"/>
                  </a:lnTo>
                  <a:lnTo>
                    <a:pt x="1148" y="165"/>
                  </a:lnTo>
                  <a:lnTo>
                    <a:pt x="1144" y="163"/>
                  </a:lnTo>
                  <a:lnTo>
                    <a:pt x="1137" y="158"/>
                  </a:lnTo>
                  <a:lnTo>
                    <a:pt x="1129" y="153"/>
                  </a:lnTo>
                  <a:lnTo>
                    <a:pt x="1118" y="144"/>
                  </a:lnTo>
                  <a:lnTo>
                    <a:pt x="1113" y="142"/>
                  </a:lnTo>
                  <a:lnTo>
                    <a:pt x="1113" y="142"/>
                  </a:lnTo>
                  <a:lnTo>
                    <a:pt x="1085" y="139"/>
                  </a:lnTo>
                  <a:lnTo>
                    <a:pt x="1061" y="137"/>
                  </a:lnTo>
                  <a:lnTo>
                    <a:pt x="1054" y="137"/>
                  </a:lnTo>
                  <a:lnTo>
                    <a:pt x="1047" y="139"/>
                  </a:lnTo>
                  <a:lnTo>
                    <a:pt x="1042" y="142"/>
                  </a:lnTo>
                  <a:lnTo>
                    <a:pt x="1037" y="144"/>
                  </a:lnTo>
                  <a:lnTo>
                    <a:pt x="1030" y="151"/>
                  </a:lnTo>
                  <a:lnTo>
                    <a:pt x="1028" y="153"/>
                  </a:lnTo>
                  <a:lnTo>
                    <a:pt x="1028" y="153"/>
                  </a:lnTo>
                  <a:lnTo>
                    <a:pt x="1028" y="153"/>
                  </a:lnTo>
                  <a:lnTo>
                    <a:pt x="1026" y="156"/>
                  </a:lnTo>
                  <a:lnTo>
                    <a:pt x="1021" y="158"/>
                  </a:lnTo>
                  <a:lnTo>
                    <a:pt x="1018" y="161"/>
                  </a:lnTo>
                  <a:lnTo>
                    <a:pt x="1011" y="161"/>
                  </a:lnTo>
                  <a:lnTo>
                    <a:pt x="1007" y="161"/>
                  </a:lnTo>
                  <a:lnTo>
                    <a:pt x="1000" y="156"/>
                  </a:lnTo>
                  <a:lnTo>
                    <a:pt x="995" y="156"/>
                  </a:lnTo>
                  <a:lnTo>
                    <a:pt x="992" y="153"/>
                  </a:lnTo>
                  <a:lnTo>
                    <a:pt x="976" y="156"/>
                  </a:lnTo>
                  <a:lnTo>
                    <a:pt x="971" y="156"/>
                  </a:lnTo>
                  <a:lnTo>
                    <a:pt x="967" y="158"/>
                  </a:lnTo>
                  <a:lnTo>
                    <a:pt x="957" y="158"/>
                  </a:lnTo>
                  <a:lnTo>
                    <a:pt x="957" y="158"/>
                  </a:lnTo>
                  <a:lnTo>
                    <a:pt x="957" y="158"/>
                  </a:lnTo>
                  <a:lnTo>
                    <a:pt x="955" y="158"/>
                  </a:lnTo>
                  <a:lnTo>
                    <a:pt x="955" y="156"/>
                  </a:lnTo>
                  <a:lnTo>
                    <a:pt x="955" y="156"/>
                  </a:lnTo>
                  <a:lnTo>
                    <a:pt x="952" y="149"/>
                  </a:lnTo>
                  <a:lnTo>
                    <a:pt x="952" y="146"/>
                  </a:lnTo>
                  <a:lnTo>
                    <a:pt x="952" y="144"/>
                  </a:lnTo>
                  <a:lnTo>
                    <a:pt x="952" y="142"/>
                  </a:lnTo>
                  <a:lnTo>
                    <a:pt x="950" y="142"/>
                  </a:lnTo>
                  <a:lnTo>
                    <a:pt x="948" y="142"/>
                  </a:lnTo>
                  <a:lnTo>
                    <a:pt x="945" y="144"/>
                  </a:lnTo>
                  <a:lnTo>
                    <a:pt x="943" y="146"/>
                  </a:lnTo>
                  <a:lnTo>
                    <a:pt x="943" y="146"/>
                  </a:lnTo>
                  <a:lnTo>
                    <a:pt x="943" y="149"/>
                  </a:lnTo>
                  <a:lnTo>
                    <a:pt x="941" y="149"/>
                  </a:lnTo>
                  <a:lnTo>
                    <a:pt x="941" y="151"/>
                  </a:lnTo>
                  <a:lnTo>
                    <a:pt x="941" y="151"/>
                  </a:lnTo>
                  <a:lnTo>
                    <a:pt x="938" y="153"/>
                  </a:lnTo>
                  <a:lnTo>
                    <a:pt x="938" y="153"/>
                  </a:lnTo>
                  <a:lnTo>
                    <a:pt x="936" y="153"/>
                  </a:lnTo>
                  <a:lnTo>
                    <a:pt x="933" y="153"/>
                  </a:lnTo>
                  <a:lnTo>
                    <a:pt x="931" y="153"/>
                  </a:lnTo>
                  <a:lnTo>
                    <a:pt x="931" y="153"/>
                  </a:lnTo>
                  <a:lnTo>
                    <a:pt x="905" y="151"/>
                  </a:lnTo>
                  <a:lnTo>
                    <a:pt x="905" y="151"/>
                  </a:lnTo>
                  <a:lnTo>
                    <a:pt x="903" y="149"/>
                  </a:lnTo>
                  <a:lnTo>
                    <a:pt x="900" y="137"/>
                  </a:lnTo>
                  <a:lnTo>
                    <a:pt x="898" y="132"/>
                  </a:lnTo>
                  <a:lnTo>
                    <a:pt x="898" y="125"/>
                  </a:lnTo>
                  <a:lnTo>
                    <a:pt x="881" y="125"/>
                  </a:lnTo>
                  <a:lnTo>
                    <a:pt x="877" y="125"/>
                  </a:lnTo>
                  <a:lnTo>
                    <a:pt x="872" y="127"/>
                  </a:lnTo>
                  <a:lnTo>
                    <a:pt x="870" y="132"/>
                  </a:lnTo>
                  <a:lnTo>
                    <a:pt x="865" y="137"/>
                  </a:lnTo>
                  <a:lnTo>
                    <a:pt x="863" y="142"/>
                  </a:lnTo>
                  <a:lnTo>
                    <a:pt x="860" y="144"/>
                  </a:lnTo>
                  <a:lnTo>
                    <a:pt x="860" y="144"/>
                  </a:lnTo>
                  <a:lnTo>
                    <a:pt x="858" y="146"/>
                  </a:lnTo>
                  <a:lnTo>
                    <a:pt x="855" y="146"/>
                  </a:lnTo>
                  <a:lnTo>
                    <a:pt x="851" y="151"/>
                  </a:lnTo>
                  <a:lnTo>
                    <a:pt x="848" y="151"/>
                  </a:lnTo>
                  <a:lnTo>
                    <a:pt x="844" y="153"/>
                  </a:lnTo>
                  <a:lnTo>
                    <a:pt x="839" y="156"/>
                  </a:lnTo>
                  <a:lnTo>
                    <a:pt x="837" y="156"/>
                  </a:lnTo>
                  <a:lnTo>
                    <a:pt x="837" y="156"/>
                  </a:lnTo>
                  <a:lnTo>
                    <a:pt x="834" y="158"/>
                  </a:lnTo>
                  <a:lnTo>
                    <a:pt x="830" y="158"/>
                  </a:lnTo>
                  <a:lnTo>
                    <a:pt x="830" y="158"/>
                  </a:lnTo>
                  <a:lnTo>
                    <a:pt x="827" y="158"/>
                  </a:lnTo>
                  <a:lnTo>
                    <a:pt x="825" y="161"/>
                  </a:lnTo>
                  <a:lnTo>
                    <a:pt x="825" y="156"/>
                  </a:lnTo>
                  <a:lnTo>
                    <a:pt x="827" y="151"/>
                  </a:lnTo>
                  <a:lnTo>
                    <a:pt x="827" y="146"/>
                  </a:lnTo>
                  <a:lnTo>
                    <a:pt x="827" y="139"/>
                  </a:lnTo>
                  <a:lnTo>
                    <a:pt x="827" y="132"/>
                  </a:lnTo>
                  <a:lnTo>
                    <a:pt x="827" y="127"/>
                  </a:lnTo>
                  <a:lnTo>
                    <a:pt x="825" y="123"/>
                  </a:lnTo>
                  <a:lnTo>
                    <a:pt x="822" y="118"/>
                  </a:lnTo>
                  <a:lnTo>
                    <a:pt x="820" y="116"/>
                  </a:lnTo>
                  <a:lnTo>
                    <a:pt x="815" y="113"/>
                  </a:lnTo>
                  <a:lnTo>
                    <a:pt x="811" y="113"/>
                  </a:lnTo>
                  <a:lnTo>
                    <a:pt x="804" y="113"/>
                  </a:lnTo>
                  <a:lnTo>
                    <a:pt x="799" y="113"/>
                  </a:lnTo>
                  <a:lnTo>
                    <a:pt x="799" y="113"/>
                  </a:lnTo>
                  <a:lnTo>
                    <a:pt x="796" y="113"/>
                  </a:lnTo>
                  <a:lnTo>
                    <a:pt x="796" y="113"/>
                  </a:lnTo>
                  <a:lnTo>
                    <a:pt x="796" y="113"/>
                  </a:lnTo>
                  <a:lnTo>
                    <a:pt x="789" y="113"/>
                  </a:lnTo>
                  <a:lnTo>
                    <a:pt x="782" y="116"/>
                  </a:lnTo>
                  <a:lnTo>
                    <a:pt x="780" y="116"/>
                  </a:lnTo>
                  <a:lnTo>
                    <a:pt x="775" y="116"/>
                  </a:lnTo>
                  <a:lnTo>
                    <a:pt x="770" y="111"/>
                  </a:lnTo>
                  <a:lnTo>
                    <a:pt x="768" y="106"/>
                  </a:lnTo>
                  <a:lnTo>
                    <a:pt x="766" y="101"/>
                  </a:lnTo>
                  <a:lnTo>
                    <a:pt x="763" y="97"/>
                  </a:lnTo>
                  <a:lnTo>
                    <a:pt x="763" y="90"/>
                  </a:lnTo>
                  <a:lnTo>
                    <a:pt x="761" y="83"/>
                  </a:lnTo>
                  <a:lnTo>
                    <a:pt x="759" y="78"/>
                  </a:lnTo>
                  <a:lnTo>
                    <a:pt x="756" y="73"/>
                  </a:lnTo>
                  <a:lnTo>
                    <a:pt x="754" y="68"/>
                  </a:lnTo>
                  <a:lnTo>
                    <a:pt x="749" y="66"/>
                  </a:lnTo>
                  <a:lnTo>
                    <a:pt x="744" y="64"/>
                  </a:lnTo>
                  <a:lnTo>
                    <a:pt x="740" y="64"/>
                  </a:lnTo>
                  <a:lnTo>
                    <a:pt x="737" y="61"/>
                  </a:lnTo>
                  <a:lnTo>
                    <a:pt x="733" y="61"/>
                  </a:lnTo>
                  <a:lnTo>
                    <a:pt x="730" y="61"/>
                  </a:lnTo>
                  <a:lnTo>
                    <a:pt x="728" y="64"/>
                  </a:lnTo>
                  <a:lnTo>
                    <a:pt x="726" y="66"/>
                  </a:lnTo>
                  <a:lnTo>
                    <a:pt x="723" y="68"/>
                  </a:lnTo>
                  <a:lnTo>
                    <a:pt x="721" y="71"/>
                  </a:lnTo>
                  <a:lnTo>
                    <a:pt x="721" y="75"/>
                  </a:lnTo>
                  <a:lnTo>
                    <a:pt x="716" y="66"/>
                  </a:lnTo>
                  <a:lnTo>
                    <a:pt x="711" y="59"/>
                  </a:lnTo>
                  <a:lnTo>
                    <a:pt x="700" y="42"/>
                  </a:lnTo>
                  <a:lnTo>
                    <a:pt x="688" y="28"/>
                  </a:lnTo>
                  <a:lnTo>
                    <a:pt x="676" y="16"/>
                  </a:lnTo>
                  <a:lnTo>
                    <a:pt x="674" y="14"/>
                  </a:lnTo>
                  <a:lnTo>
                    <a:pt x="671" y="12"/>
                  </a:lnTo>
                  <a:lnTo>
                    <a:pt x="664" y="12"/>
                  </a:lnTo>
                  <a:lnTo>
                    <a:pt x="645" y="12"/>
                  </a:lnTo>
                  <a:lnTo>
                    <a:pt x="629" y="9"/>
                  </a:lnTo>
                  <a:lnTo>
                    <a:pt x="610" y="5"/>
                  </a:lnTo>
                  <a:lnTo>
                    <a:pt x="593" y="0"/>
                  </a:lnTo>
                  <a:lnTo>
                    <a:pt x="589" y="0"/>
                  </a:lnTo>
                  <a:lnTo>
                    <a:pt x="584" y="2"/>
                  </a:lnTo>
                  <a:lnTo>
                    <a:pt x="582" y="5"/>
                  </a:lnTo>
                  <a:lnTo>
                    <a:pt x="582" y="9"/>
                  </a:lnTo>
                  <a:lnTo>
                    <a:pt x="582" y="12"/>
                  </a:lnTo>
                  <a:lnTo>
                    <a:pt x="579" y="19"/>
                  </a:lnTo>
                  <a:lnTo>
                    <a:pt x="577" y="24"/>
                  </a:lnTo>
                  <a:lnTo>
                    <a:pt x="574" y="28"/>
                  </a:lnTo>
                  <a:lnTo>
                    <a:pt x="565" y="47"/>
                  </a:lnTo>
                  <a:lnTo>
                    <a:pt x="556" y="64"/>
                  </a:lnTo>
                  <a:lnTo>
                    <a:pt x="553" y="68"/>
                  </a:lnTo>
                  <a:lnTo>
                    <a:pt x="553" y="75"/>
                  </a:lnTo>
                  <a:lnTo>
                    <a:pt x="553" y="80"/>
                  </a:lnTo>
                  <a:lnTo>
                    <a:pt x="553" y="83"/>
                  </a:lnTo>
                  <a:lnTo>
                    <a:pt x="553" y="83"/>
                  </a:lnTo>
                  <a:lnTo>
                    <a:pt x="553" y="85"/>
                  </a:lnTo>
                  <a:lnTo>
                    <a:pt x="553" y="85"/>
                  </a:lnTo>
                  <a:lnTo>
                    <a:pt x="553" y="87"/>
                  </a:lnTo>
                  <a:lnTo>
                    <a:pt x="553" y="90"/>
                  </a:lnTo>
                  <a:lnTo>
                    <a:pt x="551" y="94"/>
                  </a:lnTo>
                  <a:lnTo>
                    <a:pt x="551" y="97"/>
                  </a:lnTo>
                  <a:lnTo>
                    <a:pt x="548" y="97"/>
                  </a:lnTo>
                  <a:lnTo>
                    <a:pt x="548" y="97"/>
                  </a:lnTo>
                  <a:lnTo>
                    <a:pt x="548" y="99"/>
                  </a:lnTo>
                  <a:lnTo>
                    <a:pt x="548" y="99"/>
                  </a:lnTo>
                  <a:lnTo>
                    <a:pt x="548" y="101"/>
                  </a:lnTo>
                  <a:lnTo>
                    <a:pt x="546" y="104"/>
                  </a:lnTo>
                  <a:lnTo>
                    <a:pt x="544" y="106"/>
                  </a:lnTo>
                  <a:lnTo>
                    <a:pt x="541" y="109"/>
                  </a:lnTo>
                  <a:lnTo>
                    <a:pt x="539" y="109"/>
                  </a:lnTo>
                  <a:lnTo>
                    <a:pt x="534" y="111"/>
                  </a:lnTo>
                  <a:lnTo>
                    <a:pt x="532" y="111"/>
                  </a:lnTo>
                  <a:lnTo>
                    <a:pt x="532" y="111"/>
                  </a:lnTo>
                  <a:lnTo>
                    <a:pt x="527" y="113"/>
                  </a:lnTo>
                  <a:lnTo>
                    <a:pt x="525" y="113"/>
                  </a:lnTo>
                  <a:lnTo>
                    <a:pt x="515" y="116"/>
                  </a:lnTo>
                  <a:lnTo>
                    <a:pt x="513" y="116"/>
                  </a:lnTo>
                  <a:lnTo>
                    <a:pt x="508" y="116"/>
                  </a:lnTo>
                  <a:lnTo>
                    <a:pt x="506" y="116"/>
                  </a:lnTo>
                  <a:lnTo>
                    <a:pt x="504" y="113"/>
                  </a:lnTo>
                  <a:lnTo>
                    <a:pt x="501" y="113"/>
                  </a:lnTo>
                  <a:lnTo>
                    <a:pt x="501" y="111"/>
                  </a:lnTo>
                  <a:lnTo>
                    <a:pt x="499" y="104"/>
                  </a:lnTo>
                  <a:lnTo>
                    <a:pt x="496" y="101"/>
                  </a:lnTo>
                  <a:lnTo>
                    <a:pt x="494" y="97"/>
                  </a:lnTo>
                  <a:lnTo>
                    <a:pt x="492" y="94"/>
                  </a:lnTo>
                  <a:lnTo>
                    <a:pt x="487" y="92"/>
                  </a:lnTo>
                  <a:lnTo>
                    <a:pt x="485" y="90"/>
                  </a:lnTo>
                  <a:lnTo>
                    <a:pt x="482" y="90"/>
                  </a:lnTo>
                  <a:lnTo>
                    <a:pt x="478" y="90"/>
                  </a:lnTo>
                  <a:lnTo>
                    <a:pt x="475" y="92"/>
                  </a:lnTo>
                  <a:lnTo>
                    <a:pt x="468" y="92"/>
                  </a:lnTo>
                  <a:lnTo>
                    <a:pt x="463" y="97"/>
                  </a:lnTo>
                  <a:lnTo>
                    <a:pt x="459" y="99"/>
                  </a:lnTo>
                  <a:lnTo>
                    <a:pt x="456" y="104"/>
                  </a:lnTo>
                  <a:lnTo>
                    <a:pt x="454" y="109"/>
                  </a:lnTo>
                  <a:lnTo>
                    <a:pt x="452" y="116"/>
                  </a:lnTo>
                  <a:lnTo>
                    <a:pt x="452" y="123"/>
                  </a:lnTo>
                  <a:lnTo>
                    <a:pt x="452" y="132"/>
                  </a:lnTo>
                  <a:lnTo>
                    <a:pt x="454" y="139"/>
                  </a:lnTo>
                  <a:lnTo>
                    <a:pt x="454" y="149"/>
                  </a:lnTo>
                  <a:lnTo>
                    <a:pt x="454" y="158"/>
                  </a:lnTo>
                  <a:lnTo>
                    <a:pt x="454" y="168"/>
                  </a:lnTo>
                  <a:lnTo>
                    <a:pt x="454" y="172"/>
                  </a:lnTo>
                  <a:lnTo>
                    <a:pt x="452" y="175"/>
                  </a:lnTo>
                  <a:lnTo>
                    <a:pt x="452" y="177"/>
                  </a:lnTo>
                  <a:lnTo>
                    <a:pt x="452" y="184"/>
                  </a:lnTo>
                  <a:lnTo>
                    <a:pt x="449" y="189"/>
                  </a:lnTo>
                  <a:lnTo>
                    <a:pt x="449" y="194"/>
                  </a:lnTo>
                  <a:lnTo>
                    <a:pt x="447" y="201"/>
                  </a:lnTo>
                  <a:lnTo>
                    <a:pt x="445" y="201"/>
                  </a:lnTo>
                  <a:lnTo>
                    <a:pt x="445" y="203"/>
                  </a:lnTo>
                  <a:lnTo>
                    <a:pt x="445" y="205"/>
                  </a:lnTo>
                  <a:lnTo>
                    <a:pt x="442" y="208"/>
                  </a:lnTo>
                  <a:lnTo>
                    <a:pt x="440" y="210"/>
                  </a:lnTo>
                  <a:lnTo>
                    <a:pt x="437" y="215"/>
                  </a:lnTo>
                  <a:lnTo>
                    <a:pt x="433" y="217"/>
                  </a:lnTo>
                  <a:lnTo>
                    <a:pt x="428" y="220"/>
                  </a:lnTo>
                  <a:lnTo>
                    <a:pt x="423" y="222"/>
                  </a:lnTo>
                  <a:lnTo>
                    <a:pt x="419" y="222"/>
                  </a:lnTo>
                  <a:lnTo>
                    <a:pt x="416" y="222"/>
                  </a:lnTo>
                  <a:lnTo>
                    <a:pt x="416" y="220"/>
                  </a:lnTo>
                  <a:lnTo>
                    <a:pt x="414" y="220"/>
                  </a:lnTo>
                  <a:lnTo>
                    <a:pt x="414" y="220"/>
                  </a:lnTo>
                  <a:lnTo>
                    <a:pt x="411" y="220"/>
                  </a:lnTo>
                  <a:lnTo>
                    <a:pt x="404" y="215"/>
                  </a:lnTo>
                  <a:lnTo>
                    <a:pt x="402" y="213"/>
                  </a:lnTo>
                  <a:lnTo>
                    <a:pt x="400" y="208"/>
                  </a:lnTo>
                  <a:lnTo>
                    <a:pt x="397" y="205"/>
                  </a:lnTo>
                  <a:lnTo>
                    <a:pt x="395" y="203"/>
                  </a:lnTo>
                  <a:lnTo>
                    <a:pt x="393" y="201"/>
                  </a:lnTo>
                  <a:lnTo>
                    <a:pt x="388" y="198"/>
                  </a:lnTo>
                  <a:lnTo>
                    <a:pt x="385" y="196"/>
                  </a:lnTo>
                  <a:lnTo>
                    <a:pt x="381" y="196"/>
                  </a:lnTo>
                  <a:lnTo>
                    <a:pt x="378" y="198"/>
                  </a:lnTo>
                  <a:lnTo>
                    <a:pt x="376" y="198"/>
                  </a:lnTo>
                  <a:lnTo>
                    <a:pt x="371" y="201"/>
                  </a:lnTo>
                  <a:lnTo>
                    <a:pt x="367" y="205"/>
                  </a:lnTo>
                  <a:lnTo>
                    <a:pt x="364" y="208"/>
                  </a:lnTo>
                  <a:lnTo>
                    <a:pt x="362" y="213"/>
                  </a:lnTo>
                  <a:lnTo>
                    <a:pt x="359" y="217"/>
                  </a:lnTo>
                  <a:lnTo>
                    <a:pt x="359" y="222"/>
                  </a:lnTo>
                  <a:lnTo>
                    <a:pt x="362" y="231"/>
                  </a:lnTo>
                  <a:lnTo>
                    <a:pt x="362" y="234"/>
                  </a:lnTo>
                  <a:lnTo>
                    <a:pt x="362" y="236"/>
                  </a:lnTo>
                  <a:lnTo>
                    <a:pt x="362" y="238"/>
                  </a:lnTo>
                  <a:lnTo>
                    <a:pt x="362" y="238"/>
                  </a:lnTo>
                  <a:lnTo>
                    <a:pt x="362" y="238"/>
                  </a:lnTo>
                  <a:lnTo>
                    <a:pt x="362" y="238"/>
                  </a:lnTo>
                  <a:lnTo>
                    <a:pt x="362" y="238"/>
                  </a:lnTo>
                  <a:lnTo>
                    <a:pt x="362" y="241"/>
                  </a:lnTo>
                  <a:lnTo>
                    <a:pt x="362" y="243"/>
                  </a:lnTo>
                  <a:lnTo>
                    <a:pt x="362" y="246"/>
                  </a:lnTo>
                  <a:lnTo>
                    <a:pt x="359" y="246"/>
                  </a:lnTo>
                  <a:lnTo>
                    <a:pt x="359" y="248"/>
                  </a:lnTo>
                  <a:lnTo>
                    <a:pt x="357" y="248"/>
                  </a:lnTo>
                  <a:lnTo>
                    <a:pt x="357" y="250"/>
                  </a:lnTo>
                  <a:lnTo>
                    <a:pt x="355" y="250"/>
                  </a:lnTo>
                  <a:lnTo>
                    <a:pt x="352" y="253"/>
                  </a:lnTo>
                  <a:lnTo>
                    <a:pt x="350" y="253"/>
                  </a:lnTo>
                  <a:lnTo>
                    <a:pt x="345" y="255"/>
                  </a:lnTo>
                  <a:lnTo>
                    <a:pt x="343" y="257"/>
                  </a:lnTo>
                  <a:lnTo>
                    <a:pt x="338" y="260"/>
                  </a:lnTo>
                  <a:lnTo>
                    <a:pt x="338" y="264"/>
                  </a:lnTo>
                  <a:lnTo>
                    <a:pt x="336" y="267"/>
                  </a:lnTo>
                  <a:lnTo>
                    <a:pt x="336" y="272"/>
                  </a:lnTo>
                  <a:lnTo>
                    <a:pt x="338" y="274"/>
                  </a:lnTo>
                  <a:lnTo>
                    <a:pt x="341" y="279"/>
                  </a:lnTo>
                  <a:lnTo>
                    <a:pt x="343" y="281"/>
                  </a:lnTo>
                  <a:lnTo>
                    <a:pt x="350" y="286"/>
                  </a:lnTo>
                  <a:lnTo>
                    <a:pt x="369" y="300"/>
                  </a:lnTo>
                  <a:lnTo>
                    <a:pt x="367" y="305"/>
                  </a:lnTo>
                  <a:lnTo>
                    <a:pt x="362" y="309"/>
                  </a:lnTo>
                  <a:lnTo>
                    <a:pt x="357" y="312"/>
                  </a:lnTo>
                  <a:lnTo>
                    <a:pt x="352" y="316"/>
                  </a:lnTo>
                  <a:lnTo>
                    <a:pt x="348" y="319"/>
                  </a:lnTo>
                  <a:lnTo>
                    <a:pt x="341" y="321"/>
                  </a:lnTo>
                  <a:lnTo>
                    <a:pt x="336" y="324"/>
                  </a:lnTo>
                  <a:lnTo>
                    <a:pt x="329" y="324"/>
                  </a:lnTo>
                  <a:lnTo>
                    <a:pt x="326" y="324"/>
                  </a:lnTo>
                  <a:lnTo>
                    <a:pt x="324" y="326"/>
                  </a:lnTo>
                  <a:lnTo>
                    <a:pt x="319" y="328"/>
                  </a:lnTo>
                  <a:lnTo>
                    <a:pt x="317" y="328"/>
                  </a:lnTo>
                  <a:lnTo>
                    <a:pt x="315" y="331"/>
                  </a:lnTo>
                  <a:lnTo>
                    <a:pt x="315" y="331"/>
                  </a:lnTo>
                  <a:lnTo>
                    <a:pt x="315" y="331"/>
                  </a:lnTo>
                  <a:lnTo>
                    <a:pt x="305" y="335"/>
                  </a:lnTo>
                  <a:lnTo>
                    <a:pt x="298" y="338"/>
                  </a:lnTo>
                  <a:lnTo>
                    <a:pt x="291" y="340"/>
                  </a:lnTo>
                  <a:lnTo>
                    <a:pt x="289" y="340"/>
                  </a:lnTo>
                  <a:lnTo>
                    <a:pt x="286" y="340"/>
                  </a:lnTo>
                  <a:lnTo>
                    <a:pt x="282" y="342"/>
                  </a:lnTo>
                  <a:lnTo>
                    <a:pt x="279" y="345"/>
                  </a:lnTo>
                  <a:lnTo>
                    <a:pt x="277" y="347"/>
                  </a:lnTo>
                  <a:lnTo>
                    <a:pt x="274" y="347"/>
                  </a:lnTo>
                  <a:lnTo>
                    <a:pt x="272" y="352"/>
                  </a:lnTo>
                  <a:lnTo>
                    <a:pt x="270" y="357"/>
                  </a:lnTo>
                  <a:lnTo>
                    <a:pt x="272" y="359"/>
                  </a:lnTo>
                  <a:lnTo>
                    <a:pt x="272" y="364"/>
                  </a:lnTo>
                  <a:lnTo>
                    <a:pt x="277" y="371"/>
                  </a:lnTo>
                  <a:lnTo>
                    <a:pt x="282" y="378"/>
                  </a:lnTo>
                  <a:lnTo>
                    <a:pt x="286" y="385"/>
                  </a:lnTo>
                  <a:lnTo>
                    <a:pt x="286" y="394"/>
                  </a:lnTo>
                  <a:lnTo>
                    <a:pt x="284" y="399"/>
                  </a:lnTo>
                  <a:lnTo>
                    <a:pt x="284" y="404"/>
                  </a:lnTo>
                  <a:lnTo>
                    <a:pt x="279" y="418"/>
                  </a:lnTo>
                  <a:lnTo>
                    <a:pt x="279" y="425"/>
                  </a:lnTo>
                  <a:lnTo>
                    <a:pt x="277" y="430"/>
                  </a:lnTo>
                  <a:lnTo>
                    <a:pt x="277" y="435"/>
                  </a:lnTo>
                  <a:lnTo>
                    <a:pt x="277" y="439"/>
                  </a:lnTo>
                  <a:lnTo>
                    <a:pt x="279" y="444"/>
                  </a:lnTo>
                  <a:lnTo>
                    <a:pt x="279" y="446"/>
                  </a:lnTo>
                  <a:lnTo>
                    <a:pt x="282" y="451"/>
                  </a:lnTo>
                  <a:lnTo>
                    <a:pt x="286" y="453"/>
                  </a:lnTo>
                  <a:lnTo>
                    <a:pt x="279" y="458"/>
                  </a:lnTo>
                  <a:lnTo>
                    <a:pt x="274" y="463"/>
                  </a:lnTo>
                  <a:lnTo>
                    <a:pt x="270" y="465"/>
                  </a:lnTo>
                  <a:lnTo>
                    <a:pt x="267" y="470"/>
                  </a:lnTo>
                  <a:lnTo>
                    <a:pt x="263" y="475"/>
                  </a:lnTo>
                  <a:lnTo>
                    <a:pt x="256" y="477"/>
                  </a:lnTo>
                  <a:lnTo>
                    <a:pt x="251" y="482"/>
                  </a:lnTo>
                  <a:lnTo>
                    <a:pt x="246" y="484"/>
                  </a:lnTo>
                  <a:lnTo>
                    <a:pt x="241" y="484"/>
                  </a:lnTo>
                  <a:lnTo>
                    <a:pt x="234" y="487"/>
                  </a:lnTo>
                  <a:lnTo>
                    <a:pt x="230" y="487"/>
                  </a:lnTo>
                  <a:lnTo>
                    <a:pt x="225" y="484"/>
                  </a:lnTo>
                  <a:lnTo>
                    <a:pt x="222" y="484"/>
                  </a:lnTo>
                  <a:lnTo>
                    <a:pt x="220" y="482"/>
                  </a:lnTo>
                  <a:lnTo>
                    <a:pt x="220" y="482"/>
                  </a:lnTo>
                  <a:lnTo>
                    <a:pt x="220" y="482"/>
                  </a:lnTo>
                  <a:lnTo>
                    <a:pt x="215" y="482"/>
                  </a:lnTo>
                  <a:lnTo>
                    <a:pt x="213" y="482"/>
                  </a:lnTo>
                  <a:lnTo>
                    <a:pt x="211" y="484"/>
                  </a:lnTo>
                  <a:lnTo>
                    <a:pt x="211" y="484"/>
                  </a:lnTo>
                  <a:lnTo>
                    <a:pt x="211" y="484"/>
                  </a:lnTo>
                  <a:lnTo>
                    <a:pt x="211" y="484"/>
                  </a:lnTo>
                  <a:lnTo>
                    <a:pt x="208" y="487"/>
                  </a:lnTo>
                  <a:lnTo>
                    <a:pt x="206" y="487"/>
                  </a:lnTo>
                  <a:lnTo>
                    <a:pt x="204" y="489"/>
                  </a:lnTo>
                  <a:lnTo>
                    <a:pt x="201" y="489"/>
                  </a:lnTo>
                  <a:lnTo>
                    <a:pt x="199" y="489"/>
                  </a:lnTo>
                  <a:lnTo>
                    <a:pt x="197" y="489"/>
                  </a:lnTo>
                  <a:lnTo>
                    <a:pt x="182" y="487"/>
                  </a:lnTo>
                  <a:lnTo>
                    <a:pt x="168" y="482"/>
                  </a:lnTo>
                  <a:lnTo>
                    <a:pt x="156" y="477"/>
                  </a:lnTo>
                  <a:lnTo>
                    <a:pt x="142" y="470"/>
                  </a:lnTo>
                  <a:lnTo>
                    <a:pt x="140" y="468"/>
                  </a:lnTo>
                  <a:lnTo>
                    <a:pt x="135" y="468"/>
                  </a:lnTo>
                  <a:lnTo>
                    <a:pt x="126" y="470"/>
                  </a:lnTo>
                  <a:lnTo>
                    <a:pt x="123" y="472"/>
                  </a:lnTo>
                  <a:lnTo>
                    <a:pt x="121" y="477"/>
                  </a:lnTo>
                  <a:lnTo>
                    <a:pt x="119" y="479"/>
                  </a:lnTo>
                  <a:lnTo>
                    <a:pt x="116" y="484"/>
                  </a:lnTo>
                  <a:lnTo>
                    <a:pt x="116" y="487"/>
                  </a:lnTo>
                  <a:lnTo>
                    <a:pt x="116" y="494"/>
                  </a:lnTo>
                  <a:lnTo>
                    <a:pt x="116" y="508"/>
                  </a:lnTo>
                  <a:lnTo>
                    <a:pt x="119" y="522"/>
                  </a:lnTo>
                  <a:lnTo>
                    <a:pt x="119" y="524"/>
                  </a:lnTo>
                  <a:lnTo>
                    <a:pt x="119" y="529"/>
                  </a:lnTo>
                  <a:lnTo>
                    <a:pt x="121" y="534"/>
                  </a:lnTo>
                  <a:lnTo>
                    <a:pt x="119" y="539"/>
                  </a:lnTo>
                  <a:lnTo>
                    <a:pt x="119" y="541"/>
                  </a:lnTo>
                  <a:lnTo>
                    <a:pt x="119" y="543"/>
                  </a:lnTo>
                  <a:lnTo>
                    <a:pt x="119" y="546"/>
                  </a:lnTo>
                  <a:lnTo>
                    <a:pt x="116" y="548"/>
                  </a:lnTo>
                  <a:lnTo>
                    <a:pt x="116" y="548"/>
                  </a:lnTo>
                  <a:lnTo>
                    <a:pt x="114" y="548"/>
                  </a:lnTo>
                  <a:lnTo>
                    <a:pt x="114" y="550"/>
                  </a:lnTo>
                  <a:lnTo>
                    <a:pt x="114" y="550"/>
                  </a:lnTo>
                  <a:lnTo>
                    <a:pt x="111" y="555"/>
                  </a:lnTo>
                  <a:lnTo>
                    <a:pt x="111" y="555"/>
                  </a:lnTo>
                  <a:lnTo>
                    <a:pt x="109" y="555"/>
                  </a:lnTo>
                  <a:lnTo>
                    <a:pt x="109" y="555"/>
                  </a:lnTo>
                  <a:lnTo>
                    <a:pt x="109" y="555"/>
                  </a:lnTo>
                  <a:lnTo>
                    <a:pt x="107" y="557"/>
                  </a:lnTo>
                  <a:lnTo>
                    <a:pt x="104" y="557"/>
                  </a:lnTo>
                  <a:lnTo>
                    <a:pt x="102" y="557"/>
                  </a:lnTo>
                  <a:lnTo>
                    <a:pt x="102" y="557"/>
                  </a:lnTo>
                  <a:lnTo>
                    <a:pt x="102" y="560"/>
                  </a:lnTo>
                  <a:lnTo>
                    <a:pt x="102" y="560"/>
                  </a:lnTo>
                  <a:lnTo>
                    <a:pt x="97" y="560"/>
                  </a:lnTo>
                  <a:lnTo>
                    <a:pt x="93" y="562"/>
                  </a:lnTo>
                  <a:lnTo>
                    <a:pt x="88" y="560"/>
                  </a:lnTo>
                  <a:lnTo>
                    <a:pt x="85" y="560"/>
                  </a:lnTo>
                  <a:lnTo>
                    <a:pt x="78" y="555"/>
                  </a:lnTo>
                  <a:lnTo>
                    <a:pt x="69" y="550"/>
                  </a:lnTo>
                  <a:lnTo>
                    <a:pt x="55" y="539"/>
                  </a:lnTo>
                  <a:lnTo>
                    <a:pt x="50" y="534"/>
                  </a:lnTo>
                  <a:lnTo>
                    <a:pt x="48" y="531"/>
                  </a:lnTo>
                  <a:lnTo>
                    <a:pt x="48" y="529"/>
                  </a:lnTo>
                  <a:lnTo>
                    <a:pt x="43" y="524"/>
                  </a:lnTo>
                  <a:lnTo>
                    <a:pt x="41" y="520"/>
                  </a:lnTo>
                  <a:lnTo>
                    <a:pt x="34" y="515"/>
                  </a:lnTo>
                  <a:lnTo>
                    <a:pt x="29" y="510"/>
                  </a:lnTo>
                  <a:lnTo>
                    <a:pt x="24" y="510"/>
                  </a:lnTo>
                  <a:lnTo>
                    <a:pt x="12" y="505"/>
                  </a:lnTo>
                  <a:lnTo>
                    <a:pt x="0" y="503"/>
                  </a:lnTo>
                  <a:lnTo>
                    <a:pt x="0" y="503"/>
                  </a:lnTo>
                  <a:lnTo>
                    <a:pt x="3" y="510"/>
                  </a:lnTo>
                  <a:lnTo>
                    <a:pt x="3" y="513"/>
                  </a:lnTo>
                  <a:lnTo>
                    <a:pt x="5" y="517"/>
                  </a:lnTo>
                  <a:lnTo>
                    <a:pt x="8" y="520"/>
                  </a:lnTo>
                  <a:lnTo>
                    <a:pt x="10" y="522"/>
                  </a:lnTo>
                  <a:lnTo>
                    <a:pt x="12" y="524"/>
                  </a:lnTo>
                  <a:lnTo>
                    <a:pt x="15" y="529"/>
                  </a:lnTo>
                  <a:lnTo>
                    <a:pt x="15" y="534"/>
                  </a:lnTo>
                  <a:lnTo>
                    <a:pt x="15" y="539"/>
                  </a:lnTo>
                  <a:lnTo>
                    <a:pt x="15" y="546"/>
                  </a:lnTo>
                  <a:lnTo>
                    <a:pt x="15" y="553"/>
                  </a:lnTo>
                  <a:lnTo>
                    <a:pt x="15" y="555"/>
                  </a:lnTo>
                  <a:lnTo>
                    <a:pt x="15" y="560"/>
                  </a:lnTo>
                  <a:lnTo>
                    <a:pt x="15" y="565"/>
                  </a:lnTo>
                  <a:lnTo>
                    <a:pt x="17" y="569"/>
                  </a:lnTo>
                  <a:lnTo>
                    <a:pt x="19" y="572"/>
                  </a:lnTo>
                  <a:lnTo>
                    <a:pt x="22" y="576"/>
                  </a:lnTo>
                  <a:lnTo>
                    <a:pt x="26" y="579"/>
                  </a:lnTo>
                  <a:lnTo>
                    <a:pt x="31" y="583"/>
                  </a:lnTo>
                  <a:lnTo>
                    <a:pt x="34" y="586"/>
                  </a:lnTo>
                  <a:lnTo>
                    <a:pt x="36" y="588"/>
                  </a:lnTo>
                  <a:lnTo>
                    <a:pt x="41" y="593"/>
                  </a:lnTo>
                  <a:lnTo>
                    <a:pt x="48" y="602"/>
                  </a:lnTo>
                  <a:lnTo>
                    <a:pt x="52" y="609"/>
                  </a:lnTo>
                  <a:lnTo>
                    <a:pt x="52" y="614"/>
                  </a:lnTo>
                  <a:lnTo>
                    <a:pt x="55" y="616"/>
                  </a:lnTo>
                  <a:lnTo>
                    <a:pt x="55" y="616"/>
                  </a:lnTo>
                  <a:lnTo>
                    <a:pt x="55" y="619"/>
                  </a:lnTo>
                  <a:lnTo>
                    <a:pt x="60" y="626"/>
                  </a:lnTo>
                  <a:lnTo>
                    <a:pt x="60" y="628"/>
                  </a:lnTo>
                  <a:lnTo>
                    <a:pt x="62" y="631"/>
                  </a:lnTo>
                  <a:lnTo>
                    <a:pt x="64" y="633"/>
                  </a:lnTo>
                  <a:lnTo>
                    <a:pt x="69" y="635"/>
                  </a:lnTo>
                  <a:lnTo>
                    <a:pt x="78" y="638"/>
                  </a:lnTo>
                  <a:lnTo>
                    <a:pt x="90" y="640"/>
                  </a:lnTo>
                  <a:lnTo>
                    <a:pt x="102" y="642"/>
                  </a:lnTo>
                  <a:lnTo>
                    <a:pt x="114" y="642"/>
                  </a:lnTo>
                  <a:lnTo>
                    <a:pt x="123" y="642"/>
                  </a:lnTo>
                  <a:lnTo>
                    <a:pt x="135" y="640"/>
                  </a:lnTo>
                  <a:lnTo>
                    <a:pt x="147" y="638"/>
                  </a:lnTo>
                  <a:lnTo>
                    <a:pt x="159" y="633"/>
                  </a:lnTo>
                  <a:lnTo>
                    <a:pt x="161" y="633"/>
                  </a:lnTo>
                  <a:lnTo>
                    <a:pt x="163" y="631"/>
                  </a:lnTo>
                  <a:lnTo>
                    <a:pt x="166" y="628"/>
                  </a:lnTo>
                  <a:lnTo>
                    <a:pt x="171" y="626"/>
                  </a:lnTo>
                  <a:lnTo>
                    <a:pt x="173" y="621"/>
                  </a:lnTo>
                  <a:lnTo>
                    <a:pt x="175" y="619"/>
                  </a:lnTo>
                  <a:lnTo>
                    <a:pt x="178" y="619"/>
                  </a:lnTo>
                  <a:lnTo>
                    <a:pt x="180" y="619"/>
                  </a:lnTo>
                  <a:lnTo>
                    <a:pt x="182" y="619"/>
                  </a:lnTo>
                  <a:lnTo>
                    <a:pt x="182" y="621"/>
                  </a:lnTo>
                  <a:lnTo>
                    <a:pt x="185" y="624"/>
                  </a:lnTo>
                  <a:lnTo>
                    <a:pt x="185" y="628"/>
                  </a:lnTo>
                  <a:lnTo>
                    <a:pt x="187" y="635"/>
                  </a:lnTo>
                  <a:lnTo>
                    <a:pt x="187" y="638"/>
                  </a:lnTo>
                  <a:lnTo>
                    <a:pt x="189" y="638"/>
                  </a:lnTo>
                  <a:lnTo>
                    <a:pt x="192" y="640"/>
                  </a:lnTo>
                  <a:lnTo>
                    <a:pt x="194" y="640"/>
                  </a:lnTo>
                  <a:lnTo>
                    <a:pt x="206" y="640"/>
                  </a:lnTo>
                  <a:lnTo>
                    <a:pt x="208" y="640"/>
                  </a:lnTo>
                  <a:lnTo>
                    <a:pt x="208" y="640"/>
                  </a:lnTo>
                  <a:lnTo>
                    <a:pt x="211" y="640"/>
                  </a:lnTo>
                  <a:lnTo>
                    <a:pt x="218" y="640"/>
                  </a:lnTo>
                  <a:lnTo>
                    <a:pt x="227" y="635"/>
                  </a:lnTo>
                  <a:lnTo>
                    <a:pt x="239" y="631"/>
                  </a:lnTo>
                  <a:lnTo>
                    <a:pt x="244" y="626"/>
                  </a:lnTo>
                  <a:lnTo>
                    <a:pt x="248" y="624"/>
                  </a:lnTo>
                  <a:lnTo>
                    <a:pt x="253" y="624"/>
                  </a:lnTo>
                  <a:lnTo>
                    <a:pt x="260" y="621"/>
                  </a:lnTo>
                  <a:lnTo>
                    <a:pt x="265" y="621"/>
                  </a:lnTo>
                  <a:lnTo>
                    <a:pt x="270" y="624"/>
                  </a:lnTo>
                  <a:lnTo>
                    <a:pt x="274" y="626"/>
                  </a:lnTo>
                  <a:lnTo>
                    <a:pt x="279" y="628"/>
                  </a:lnTo>
                  <a:lnTo>
                    <a:pt x="284" y="633"/>
                  </a:lnTo>
                  <a:lnTo>
                    <a:pt x="291" y="635"/>
                  </a:lnTo>
                  <a:lnTo>
                    <a:pt x="298" y="635"/>
                  </a:lnTo>
                  <a:lnTo>
                    <a:pt x="308" y="635"/>
                  </a:lnTo>
                  <a:lnTo>
                    <a:pt x="305" y="642"/>
                  </a:lnTo>
                  <a:lnTo>
                    <a:pt x="305" y="650"/>
                  </a:lnTo>
                  <a:lnTo>
                    <a:pt x="305" y="652"/>
                  </a:lnTo>
                  <a:lnTo>
                    <a:pt x="305" y="652"/>
                  </a:lnTo>
                  <a:lnTo>
                    <a:pt x="300" y="664"/>
                  </a:lnTo>
                  <a:lnTo>
                    <a:pt x="305" y="659"/>
                  </a:lnTo>
                  <a:lnTo>
                    <a:pt x="310" y="654"/>
                  </a:lnTo>
                  <a:lnTo>
                    <a:pt x="315" y="652"/>
                  </a:lnTo>
                  <a:lnTo>
                    <a:pt x="322" y="650"/>
                  </a:lnTo>
                  <a:lnTo>
                    <a:pt x="334" y="647"/>
                  </a:lnTo>
                  <a:lnTo>
                    <a:pt x="341" y="650"/>
                  </a:lnTo>
                  <a:lnTo>
                    <a:pt x="348" y="652"/>
                  </a:lnTo>
                  <a:lnTo>
                    <a:pt x="355" y="652"/>
                  </a:lnTo>
                  <a:lnTo>
                    <a:pt x="364" y="654"/>
                  </a:lnTo>
                  <a:lnTo>
                    <a:pt x="364" y="654"/>
                  </a:lnTo>
                  <a:lnTo>
                    <a:pt x="367" y="654"/>
                  </a:lnTo>
                  <a:lnTo>
                    <a:pt x="371" y="659"/>
                  </a:lnTo>
                  <a:lnTo>
                    <a:pt x="374" y="661"/>
                  </a:lnTo>
                  <a:lnTo>
                    <a:pt x="374" y="664"/>
                  </a:lnTo>
                  <a:lnTo>
                    <a:pt x="376" y="666"/>
                  </a:lnTo>
                  <a:lnTo>
                    <a:pt x="376" y="671"/>
                  </a:lnTo>
                  <a:lnTo>
                    <a:pt x="378" y="671"/>
                  </a:lnTo>
                  <a:lnTo>
                    <a:pt x="383" y="673"/>
                  </a:lnTo>
                  <a:lnTo>
                    <a:pt x="395" y="678"/>
                  </a:lnTo>
                  <a:lnTo>
                    <a:pt x="400" y="680"/>
                  </a:lnTo>
                  <a:lnTo>
                    <a:pt x="402" y="680"/>
                  </a:lnTo>
                  <a:lnTo>
                    <a:pt x="402" y="680"/>
                  </a:lnTo>
                  <a:lnTo>
                    <a:pt x="404" y="680"/>
                  </a:lnTo>
                  <a:lnTo>
                    <a:pt x="407" y="683"/>
                  </a:lnTo>
                  <a:lnTo>
                    <a:pt x="426" y="687"/>
                  </a:lnTo>
                  <a:lnTo>
                    <a:pt x="428" y="687"/>
                  </a:lnTo>
                  <a:lnTo>
                    <a:pt x="430" y="690"/>
                  </a:lnTo>
                  <a:lnTo>
                    <a:pt x="433" y="690"/>
                  </a:lnTo>
                  <a:lnTo>
                    <a:pt x="452" y="694"/>
                  </a:lnTo>
                  <a:lnTo>
                    <a:pt x="468" y="702"/>
                  </a:lnTo>
                  <a:lnTo>
                    <a:pt x="485" y="709"/>
                  </a:lnTo>
                  <a:lnTo>
                    <a:pt x="501" y="716"/>
                  </a:lnTo>
                  <a:lnTo>
                    <a:pt x="504" y="716"/>
                  </a:lnTo>
                  <a:lnTo>
                    <a:pt x="506" y="718"/>
                  </a:lnTo>
                  <a:lnTo>
                    <a:pt x="508" y="720"/>
                  </a:lnTo>
                  <a:lnTo>
                    <a:pt x="511" y="723"/>
                  </a:lnTo>
                  <a:lnTo>
                    <a:pt x="513" y="725"/>
                  </a:lnTo>
                  <a:lnTo>
                    <a:pt x="515" y="725"/>
                  </a:lnTo>
                  <a:lnTo>
                    <a:pt x="520" y="725"/>
                  </a:lnTo>
                  <a:lnTo>
                    <a:pt x="522" y="725"/>
                  </a:lnTo>
                  <a:lnTo>
                    <a:pt x="527" y="723"/>
                  </a:lnTo>
                  <a:lnTo>
                    <a:pt x="532" y="720"/>
                  </a:lnTo>
                  <a:lnTo>
                    <a:pt x="537" y="718"/>
                  </a:lnTo>
                  <a:lnTo>
                    <a:pt x="537" y="716"/>
                  </a:lnTo>
                  <a:lnTo>
                    <a:pt x="539" y="713"/>
                  </a:lnTo>
                  <a:lnTo>
                    <a:pt x="544" y="709"/>
                  </a:lnTo>
                  <a:lnTo>
                    <a:pt x="553" y="699"/>
                  </a:lnTo>
                  <a:lnTo>
                    <a:pt x="563" y="692"/>
                  </a:lnTo>
                  <a:lnTo>
                    <a:pt x="572" y="683"/>
                  </a:lnTo>
                  <a:lnTo>
                    <a:pt x="582" y="676"/>
                  </a:lnTo>
                  <a:lnTo>
                    <a:pt x="593" y="668"/>
                  </a:lnTo>
                  <a:lnTo>
                    <a:pt x="598" y="666"/>
                  </a:lnTo>
                  <a:lnTo>
                    <a:pt x="600" y="664"/>
                  </a:lnTo>
                  <a:lnTo>
                    <a:pt x="605" y="659"/>
                  </a:lnTo>
                  <a:lnTo>
                    <a:pt x="610" y="654"/>
                  </a:lnTo>
                  <a:lnTo>
                    <a:pt x="615" y="652"/>
                  </a:lnTo>
                  <a:lnTo>
                    <a:pt x="622" y="650"/>
                  </a:lnTo>
                  <a:lnTo>
                    <a:pt x="629" y="647"/>
                  </a:lnTo>
                  <a:lnTo>
                    <a:pt x="636" y="647"/>
                  </a:lnTo>
                  <a:lnTo>
                    <a:pt x="643" y="645"/>
                  </a:lnTo>
                  <a:lnTo>
                    <a:pt x="650" y="647"/>
                  </a:lnTo>
                  <a:lnTo>
                    <a:pt x="657" y="645"/>
                  </a:lnTo>
                  <a:lnTo>
                    <a:pt x="664" y="645"/>
                  </a:lnTo>
                  <a:lnTo>
                    <a:pt x="685" y="640"/>
                  </a:lnTo>
                  <a:lnTo>
                    <a:pt x="709" y="635"/>
                  </a:lnTo>
                  <a:lnTo>
                    <a:pt x="730" y="633"/>
                  </a:lnTo>
                  <a:lnTo>
                    <a:pt x="754" y="633"/>
                  </a:lnTo>
                  <a:lnTo>
                    <a:pt x="766" y="631"/>
                  </a:lnTo>
                  <a:lnTo>
                    <a:pt x="770" y="631"/>
                  </a:lnTo>
                  <a:lnTo>
                    <a:pt x="775" y="631"/>
                  </a:lnTo>
                  <a:lnTo>
                    <a:pt x="778" y="631"/>
                  </a:lnTo>
                  <a:lnTo>
                    <a:pt x="778" y="635"/>
                  </a:lnTo>
                  <a:lnTo>
                    <a:pt x="780" y="640"/>
                  </a:lnTo>
                  <a:lnTo>
                    <a:pt x="780" y="645"/>
                  </a:lnTo>
                  <a:lnTo>
                    <a:pt x="785" y="650"/>
                  </a:lnTo>
                  <a:lnTo>
                    <a:pt x="787" y="654"/>
                  </a:lnTo>
                  <a:lnTo>
                    <a:pt x="792" y="657"/>
                  </a:lnTo>
                  <a:lnTo>
                    <a:pt x="796" y="661"/>
                  </a:lnTo>
                  <a:lnTo>
                    <a:pt x="804" y="666"/>
                  </a:lnTo>
                  <a:lnTo>
                    <a:pt x="820" y="676"/>
                  </a:lnTo>
                  <a:lnTo>
                    <a:pt x="825" y="678"/>
                  </a:lnTo>
                  <a:lnTo>
                    <a:pt x="832" y="678"/>
                  </a:lnTo>
                  <a:lnTo>
                    <a:pt x="832" y="678"/>
                  </a:lnTo>
                  <a:lnTo>
                    <a:pt x="834" y="678"/>
                  </a:lnTo>
                  <a:lnTo>
                    <a:pt x="837" y="678"/>
                  </a:lnTo>
                  <a:lnTo>
                    <a:pt x="841" y="676"/>
                  </a:lnTo>
                  <a:lnTo>
                    <a:pt x="858" y="666"/>
                  </a:lnTo>
                  <a:lnTo>
                    <a:pt x="870" y="659"/>
                  </a:lnTo>
                  <a:lnTo>
                    <a:pt x="874" y="657"/>
                  </a:lnTo>
                  <a:lnTo>
                    <a:pt x="881" y="657"/>
                  </a:lnTo>
                  <a:lnTo>
                    <a:pt x="903" y="657"/>
                  </a:lnTo>
                  <a:lnTo>
                    <a:pt x="922" y="659"/>
                  </a:lnTo>
                  <a:lnTo>
                    <a:pt x="926" y="659"/>
                  </a:lnTo>
                  <a:lnTo>
                    <a:pt x="931" y="661"/>
                  </a:lnTo>
                  <a:lnTo>
                    <a:pt x="948" y="664"/>
                  </a:lnTo>
                  <a:lnTo>
                    <a:pt x="964" y="664"/>
                  </a:lnTo>
                  <a:lnTo>
                    <a:pt x="967" y="664"/>
                  </a:lnTo>
                  <a:lnTo>
                    <a:pt x="967" y="664"/>
                  </a:lnTo>
                  <a:lnTo>
                    <a:pt x="969" y="664"/>
                  </a:lnTo>
                  <a:lnTo>
                    <a:pt x="969" y="664"/>
                  </a:lnTo>
                  <a:lnTo>
                    <a:pt x="971" y="661"/>
                  </a:lnTo>
                  <a:lnTo>
                    <a:pt x="974" y="661"/>
                  </a:lnTo>
                  <a:lnTo>
                    <a:pt x="976" y="659"/>
                  </a:lnTo>
                  <a:lnTo>
                    <a:pt x="976" y="657"/>
                  </a:lnTo>
                  <a:lnTo>
                    <a:pt x="978" y="654"/>
                  </a:lnTo>
                  <a:lnTo>
                    <a:pt x="978" y="652"/>
                  </a:lnTo>
                  <a:lnTo>
                    <a:pt x="978" y="647"/>
                  </a:lnTo>
                  <a:lnTo>
                    <a:pt x="981" y="645"/>
                  </a:lnTo>
                  <a:lnTo>
                    <a:pt x="983" y="640"/>
                  </a:lnTo>
                  <a:lnTo>
                    <a:pt x="983" y="638"/>
                  </a:lnTo>
                  <a:lnTo>
                    <a:pt x="985" y="635"/>
                  </a:lnTo>
                  <a:lnTo>
                    <a:pt x="985" y="633"/>
                  </a:lnTo>
                  <a:lnTo>
                    <a:pt x="985" y="633"/>
                  </a:lnTo>
                  <a:lnTo>
                    <a:pt x="985" y="631"/>
                  </a:lnTo>
                  <a:lnTo>
                    <a:pt x="985" y="631"/>
                  </a:lnTo>
                  <a:lnTo>
                    <a:pt x="985" y="628"/>
                  </a:lnTo>
                  <a:lnTo>
                    <a:pt x="985" y="624"/>
                  </a:lnTo>
                  <a:lnTo>
                    <a:pt x="985" y="616"/>
                  </a:lnTo>
                  <a:lnTo>
                    <a:pt x="985" y="609"/>
                  </a:lnTo>
                  <a:lnTo>
                    <a:pt x="988" y="605"/>
                  </a:lnTo>
                  <a:lnTo>
                    <a:pt x="988" y="600"/>
                  </a:lnTo>
                  <a:lnTo>
                    <a:pt x="992" y="595"/>
                  </a:lnTo>
                  <a:lnTo>
                    <a:pt x="1000" y="590"/>
                  </a:lnTo>
                  <a:lnTo>
                    <a:pt x="1007" y="588"/>
                  </a:lnTo>
                  <a:lnTo>
                    <a:pt x="1011" y="588"/>
                  </a:lnTo>
                  <a:lnTo>
                    <a:pt x="1016" y="588"/>
                  </a:lnTo>
                  <a:lnTo>
                    <a:pt x="1028" y="590"/>
                  </a:lnTo>
                  <a:lnTo>
                    <a:pt x="1035" y="590"/>
                  </a:lnTo>
                  <a:lnTo>
                    <a:pt x="1042" y="590"/>
                  </a:lnTo>
                  <a:lnTo>
                    <a:pt x="1044" y="590"/>
                  </a:lnTo>
                  <a:lnTo>
                    <a:pt x="1047" y="590"/>
                  </a:lnTo>
                  <a:lnTo>
                    <a:pt x="1052" y="590"/>
                  </a:lnTo>
                  <a:lnTo>
                    <a:pt x="1061" y="590"/>
                  </a:lnTo>
                  <a:lnTo>
                    <a:pt x="1080" y="588"/>
                  </a:lnTo>
                  <a:lnTo>
                    <a:pt x="1096" y="586"/>
                  </a:lnTo>
                  <a:lnTo>
                    <a:pt x="1113" y="583"/>
                  </a:lnTo>
                  <a:lnTo>
                    <a:pt x="1120" y="583"/>
                  </a:lnTo>
                  <a:lnTo>
                    <a:pt x="1122" y="586"/>
                  </a:lnTo>
                  <a:lnTo>
                    <a:pt x="1125" y="588"/>
                  </a:lnTo>
                  <a:lnTo>
                    <a:pt x="1137" y="598"/>
                  </a:lnTo>
                  <a:lnTo>
                    <a:pt x="1148" y="607"/>
                  </a:lnTo>
                  <a:lnTo>
                    <a:pt x="1160" y="621"/>
                  </a:lnTo>
                  <a:lnTo>
                    <a:pt x="1170" y="633"/>
                  </a:lnTo>
                  <a:lnTo>
                    <a:pt x="1174" y="640"/>
                  </a:lnTo>
                  <a:lnTo>
                    <a:pt x="1181" y="645"/>
                  </a:lnTo>
                  <a:lnTo>
                    <a:pt x="1196" y="657"/>
                  </a:lnTo>
                  <a:lnTo>
                    <a:pt x="1207" y="666"/>
                  </a:lnTo>
                  <a:lnTo>
                    <a:pt x="1217" y="678"/>
                  </a:lnTo>
                  <a:lnTo>
                    <a:pt x="1222" y="685"/>
                  </a:lnTo>
                  <a:lnTo>
                    <a:pt x="1226" y="690"/>
                  </a:lnTo>
                  <a:lnTo>
                    <a:pt x="1229" y="692"/>
                  </a:lnTo>
                  <a:lnTo>
                    <a:pt x="1231" y="694"/>
                  </a:lnTo>
                  <a:lnTo>
                    <a:pt x="1238" y="699"/>
                  </a:lnTo>
                  <a:lnTo>
                    <a:pt x="1259" y="709"/>
                  </a:lnTo>
                  <a:lnTo>
                    <a:pt x="1281" y="716"/>
                  </a:lnTo>
                  <a:lnTo>
                    <a:pt x="1288" y="718"/>
                  </a:lnTo>
                  <a:lnTo>
                    <a:pt x="1295" y="720"/>
                  </a:lnTo>
                  <a:lnTo>
                    <a:pt x="1300" y="723"/>
                  </a:lnTo>
                  <a:lnTo>
                    <a:pt x="1307" y="728"/>
                  </a:lnTo>
                  <a:lnTo>
                    <a:pt x="1311" y="732"/>
                  </a:lnTo>
                  <a:lnTo>
                    <a:pt x="1316" y="737"/>
                  </a:lnTo>
                  <a:lnTo>
                    <a:pt x="1318" y="742"/>
                  </a:lnTo>
                  <a:lnTo>
                    <a:pt x="1323" y="746"/>
                  </a:lnTo>
                  <a:lnTo>
                    <a:pt x="1326" y="753"/>
                  </a:lnTo>
                  <a:lnTo>
                    <a:pt x="1328" y="758"/>
                  </a:lnTo>
                  <a:lnTo>
                    <a:pt x="1330" y="761"/>
                  </a:lnTo>
                  <a:lnTo>
                    <a:pt x="1333" y="761"/>
                  </a:lnTo>
                  <a:lnTo>
                    <a:pt x="1337" y="763"/>
                  </a:lnTo>
                  <a:lnTo>
                    <a:pt x="1340" y="763"/>
                  </a:lnTo>
                  <a:lnTo>
                    <a:pt x="1344" y="761"/>
                  </a:lnTo>
                  <a:lnTo>
                    <a:pt x="1361" y="756"/>
                  </a:lnTo>
                  <a:lnTo>
                    <a:pt x="1377" y="753"/>
                  </a:lnTo>
                  <a:lnTo>
                    <a:pt x="1396" y="751"/>
                  </a:lnTo>
                  <a:lnTo>
                    <a:pt x="1413" y="751"/>
                  </a:lnTo>
                  <a:lnTo>
                    <a:pt x="1422" y="753"/>
                  </a:lnTo>
                  <a:lnTo>
                    <a:pt x="1448" y="763"/>
                  </a:lnTo>
                  <a:lnTo>
                    <a:pt x="1451" y="765"/>
                  </a:lnTo>
                  <a:lnTo>
                    <a:pt x="1453" y="768"/>
                  </a:lnTo>
                  <a:lnTo>
                    <a:pt x="1453" y="768"/>
                  </a:lnTo>
                  <a:lnTo>
                    <a:pt x="1453" y="768"/>
                  </a:lnTo>
                  <a:lnTo>
                    <a:pt x="1455" y="768"/>
                  </a:lnTo>
                  <a:lnTo>
                    <a:pt x="1458" y="770"/>
                  </a:lnTo>
                  <a:lnTo>
                    <a:pt x="1460" y="772"/>
                  </a:lnTo>
                  <a:lnTo>
                    <a:pt x="1463" y="777"/>
                  </a:lnTo>
                  <a:lnTo>
                    <a:pt x="1465" y="782"/>
                  </a:lnTo>
                  <a:lnTo>
                    <a:pt x="1467" y="787"/>
                  </a:lnTo>
                  <a:lnTo>
                    <a:pt x="1467" y="791"/>
                  </a:lnTo>
                  <a:lnTo>
                    <a:pt x="1470" y="798"/>
                  </a:lnTo>
                  <a:lnTo>
                    <a:pt x="1470" y="803"/>
                  </a:lnTo>
                  <a:lnTo>
                    <a:pt x="1470" y="810"/>
                  </a:lnTo>
                  <a:lnTo>
                    <a:pt x="1470" y="817"/>
                  </a:lnTo>
                  <a:lnTo>
                    <a:pt x="1467" y="820"/>
                  </a:lnTo>
                  <a:lnTo>
                    <a:pt x="1467" y="820"/>
                  </a:lnTo>
                  <a:lnTo>
                    <a:pt x="1467" y="822"/>
                  </a:lnTo>
                  <a:lnTo>
                    <a:pt x="1467" y="822"/>
                  </a:lnTo>
                  <a:lnTo>
                    <a:pt x="1467" y="824"/>
                  </a:lnTo>
                  <a:lnTo>
                    <a:pt x="1465" y="831"/>
                  </a:lnTo>
                  <a:lnTo>
                    <a:pt x="1463" y="841"/>
                  </a:lnTo>
                  <a:lnTo>
                    <a:pt x="1463" y="848"/>
                  </a:lnTo>
                  <a:lnTo>
                    <a:pt x="1463" y="850"/>
                  </a:lnTo>
                  <a:lnTo>
                    <a:pt x="1463" y="853"/>
                  </a:lnTo>
                  <a:lnTo>
                    <a:pt x="1465" y="855"/>
                  </a:lnTo>
                  <a:lnTo>
                    <a:pt x="1465" y="857"/>
                  </a:lnTo>
                  <a:lnTo>
                    <a:pt x="1467" y="860"/>
                  </a:lnTo>
                  <a:lnTo>
                    <a:pt x="1470" y="862"/>
                  </a:lnTo>
                  <a:lnTo>
                    <a:pt x="1472" y="862"/>
                  </a:lnTo>
                  <a:lnTo>
                    <a:pt x="1474" y="865"/>
                  </a:lnTo>
                  <a:lnTo>
                    <a:pt x="1479" y="865"/>
                  </a:lnTo>
                  <a:lnTo>
                    <a:pt x="1481" y="865"/>
                  </a:lnTo>
                  <a:lnTo>
                    <a:pt x="1486" y="865"/>
                  </a:lnTo>
                  <a:lnTo>
                    <a:pt x="1491" y="867"/>
                  </a:lnTo>
                  <a:lnTo>
                    <a:pt x="1503" y="865"/>
                  </a:lnTo>
                  <a:lnTo>
                    <a:pt x="1512" y="867"/>
                  </a:lnTo>
                  <a:lnTo>
                    <a:pt x="1524" y="867"/>
                  </a:lnTo>
                  <a:lnTo>
                    <a:pt x="1533" y="869"/>
                  </a:lnTo>
                  <a:lnTo>
                    <a:pt x="1536" y="872"/>
                  </a:lnTo>
                  <a:lnTo>
                    <a:pt x="1538" y="872"/>
                  </a:lnTo>
                  <a:lnTo>
                    <a:pt x="1538" y="867"/>
                  </a:lnTo>
                  <a:lnTo>
                    <a:pt x="1540" y="865"/>
                  </a:lnTo>
                  <a:lnTo>
                    <a:pt x="1543" y="862"/>
                  </a:lnTo>
                  <a:lnTo>
                    <a:pt x="1545" y="860"/>
                  </a:lnTo>
                  <a:lnTo>
                    <a:pt x="1545" y="857"/>
                  </a:lnTo>
                  <a:lnTo>
                    <a:pt x="1548" y="855"/>
                  </a:lnTo>
                  <a:lnTo>
                    <a:pt x="1552" y="853"/>
                  </a:lnTo>
                  <a:lnTo>
                    <a:pt x="1555" y="850"/>
                  </a:lnTo>
                  <a:lnTo>
                    <a:pt x="1555" y="850"/>
                  </a:lnTo>
                  <a:lnTo>
                    <a:pt x="1557" y="848"/>
                  </a:lnTo>
                  <a:lnTo>
                    <a:pt x="1559" y="846"/>
                  </a:lnTo>
                  <a:lnTo>
                    <a:pt x="1559" y="843"/>
                  </a:lnTo>
                  <a:lnTo>
                    <a:pt x="1559" y="841"/>
                  </a:lnTo>
                  <a:lnTo>
                    <a:pt x="1562" y="836"/>
                  </a:lnTo>
                  <a:lnTo>
                    <a:pt x="1562" y="834"/>
                  </a:lnTo>
                  <a:lnTo>
                    <a:pt x="1562" y="834"/>
                  </a:lnTo>
                  <a:lnTo>
                    <a:pt x="1562" y="834"/>
                  </a:lnTo>
                  <a:lnTo>
                    <a:pt x="1562" y="834"/>
                  </a:lnTo>
                  <a:lnTo>
                    <a:pt x="1559" y="827"/>
                  </a:lnTo>
                  <a:lnTo>
                    <a:pt x="1559" y="820"/>
                  </a:lnTo>
                  <a:lnTo>
                    <a:pt x="1552" y="798"/>
                  </a:lnTo>
                  <a:lnTo>
                    <a:pt x="1552" y="796"/>
                  </a:lnTo>
                  <a:lnTo>
                    <a:pt x="1552" y="796"/>
                  </a:lnTo>
                  <a:lnTo>
                    <a:pt x="1555" y="794"/>
                  </a:lnTo>
                  <a:lnTo>
                    <a:pt x="1557" y="789"/>
                  </a:lnTo>
                  <a:lnTo>
                    <a:pt x="1559" y="787"/>
                  </a:lnTo>
                  <a:lnTo>
                    <a:pt x="1559" y="782"/>
                  </a:lnTo>
                  <a:lnTo>
                    <a:pt x="1559" y="779"/>
                  </a:lnTo>
                  <a:lnTo>
                    <a:pt x="1559" y="779"/>
                  </a:lnTo>
                  <a:lnTo>
                    <a:pt x="1559" y="779"/>
                  </a:lnTo>
                  <a:lnTo>
                    <a:pt x="1559" y="777"/>
                  </a:lnTo>
                  <a:lnTo>
                    <a:pt x="1557" y="772"/>
                  </a:lnTo>
                  <a:lnTo>
                    <a:pt x="1557" y="768"/>
                  </a:lnTo>
                  <a:lnTo>
                    <a:pt x="1555" y="763"/>
                  </a:lnTo>
                  <a:lnTo>
                    <a:pt x="1552" y="756"/>
                  </a:lnTo>
                  <a:lnTo>
                    <a:pt x="1552" y="753"/>
                  </a:lnTo>
                  <a:lnTo>
                    <a:pt x="1555" y="749"/>
                  </a:lnTo>
                  <a:lnTo>
                    <a:pt x="1566" y="735"/>
                  </a:lnTo>
                  <a:lnTo>
                    <a:pt x="1571" y="725"/>
                  </a:lnTo>
                  <a:lnTo>
                    <a:pt x="1581" y="720"/>
                  </a:lnTo>
                  <a:lnTo>
                    <a:pt x="1583" y="718"/>
                  </a:lnTo>
                  <a:lnTo>
                    <a:pt x="1585" y="716"/>
                  </a:lnTo>
                  <a:lnTo>
                    <a:pt x="1588" y="716"/>
                  </a:lnTo>
                  <a:lnTo>
                    <a:pt x="1590" y="716"/>
                  </a:lnTo>
                  <a:lnTo>
                    <a:pt x="1592" y="713"/>
                  </a:lnTo>
                  <a:lnTo>
                    <a:pt x="1595" y="713"/>
                  </a:lnTo>
                  <a:lnTo>
                    <a:pt x="1597" y="709"/>
                  </a:lnTo>
                  <a:lnTo>
                    <a:pt x="1597" y="709"/>
                  </a:lnTo>
                  <a:lnTo>
                    <a:pt x="1597" y="706"/>
                  </a:lnTo>
                  <a:lnTo>
                    <a:pt x="1600" y="706"/>
                  </a:lnTo>
                  <a:lnTo>
                    <a:pt x="1600" y="706"/>
                  </a:lnTo>
                  <a:lnTo>
                    <a:pt x="1602" y="704"/>
                  </a:lnTo>
                  <a:lnTo>
                    <a:pt x="1602" y="702"/>
                  </a:lnTo>
                  <a:lnTo>
                    <a:pt x="1604" y="699"/>
                  </a:lnTo>
                  <a:lnTo>
                    <a:pt x="1604" y="699"/>
                  </a:lnTo>
                  <a:lnTo>
                    <a:pt x="1607" y="699"/>
                  </a:lnTo>
                  <a:lnTo>
                    <a:pt x="1607" y="699"/>
                  </a:lnTo>
                  <a:lnTo>
                    <a:pt x="1611" y="697"/>
                  </a:lnTo>
                  <a:lnTo>
                    <a:pt x="1614" y="694"/>
                  </a:lnTo>
                  <a:lnTo>
                    <a:pt x="1616" y="690"/>
                  </a:lnTo>
                  <a:lnTo>
                    <a:pt x="1621" y="687"/>
                  </a:lnTo>
                  <a:lnTo>
                    <a:pt x="1623" y="685"/>
                  </a:lnTo>
                  <a:lnTo>
                    <a:pt x="1626" y="680"/>
                  </a:lnTo>
                  <a:lnTo>
                    <a:pt x="1628" y="680"/>
                  </a:lnTo>
                  <a:lnTo>
                    <a:pt x="1630" y="676"/>
                  </a:lnTo>
                  <a:lnTo>
                    <a:pt x="1630" y="676"/>
                  </a:lnTo>
                  <a:lnTo>
                    <a:pt x="1630" y="671"/>
                  </a:lnTo>
                  <a:lnTo>
                    <a:pt x="1630" y="668"/>
                  </a:lnTo>
                  <a:lnTo>
                    <a:pt x="1628" y="666"/>
                  </a:lnTo>
                  <a:lnTo>
                    <a:pt x="1628" y="666"/>
                  </a:lnTo>
                  <a:lnTo>
                    <a:pt x="1626" y="666"/>
                  </a:lnTo>
                  <a:lnTo>
                    <a:pt x="1626" y="664"/>
                  </a:lnTo>
                  <a:lnTo>
                    <a:pt x="1618" y="657"/>
                  </a:lnTo>
                  <a:lnTo>
                    <a:pt x="1614" y="650"/>
                  </a:lnTo>
                  <a:lnTo>
                    <a:pt x="1609" y="640"/>
                  </a:lnTo>
                  <a:lnTo>
                    <a:pt x="1609" y="635"/>
                  </a:lnTo>
                  <a:lnTo>
                    <a:pt x="1607" y="631"/>
                  </a:lnTo>
                  <a:lnTo>
                    <a:pt x="1607" y="628"/>
                  </a:lnTo>
                  <a:lnTo>
                    <a:pt x="1604" y="626"/>
                  </a:lnTo>
                  <a:lnTo>
                    <a:pt x="1604" y="624"/>
                  </a:lnTo>
                  <a:lnTo>
                    <a:pt x="1602" y="624"/>
                  </a:lnTo>
                  <a:lnTo>
                    <a:pt x="1600" y="621"/>
                  </a:lnTo>
                  <a:lnTo>
                    <a:pt x="1600" y="621"/>
                  </a:lnTo>
                  <a:lnTo>
                    <a:pt x="1597" y="619"/>
                  </a:lnTo>
                  <a:lnTo>
                    <a:pt x="1597" y="619"/>
                  </a:lnTo>
                  <a:lnTo>
                    <a:pt x="1597" y="616"/>
                  </a:lnTo>
                  <a:lnTo>
                    <a:pt x="1597" y="616"/>
                  </a:lnTo>
                  <a:lnTo>
                    <a:pt x="1600" y="612"/>
                  </a:lnTo>
                  <a:lnTo>
                    <a:pt x="1607" y="598"/>
                  </a:lnTo>
                  <a:lnTo>
                    <a:pt x="1614" y="583"/>
                  </a:lnTo>
                  <a:lnTo>
                    <a:pt x="1626" y="560"/>
                  </a:lnTo>
                  <a:lnTo>
                    <a:pt x="1630" y="548"/>
                  </a:lnTo>
                  <a:lnTo>
                    <a:pt x="1637" y="536"/>
                  </a:lnTo>
                  <a:lnTo>
                    <a:pt x="1640" y="536"/>
                  </a:lnTo>
                  <a:lnTo>
                    <a:pt x="1644" y="536"/>
                  </a:lnTo>
                  <a:lnTo>
                    <a:pt x="1649" y="536"/>
                  </a:lnTo>
                  <a:lnTo>
                    <a:pt x="1656" y="539"/>
                  </a:lnTo>
                  <a:lnTo>
                    <a:pt x="1659" y="539"/>
                  </a:lnTo>
                  <a:lnTo>
                    <a:pt x="1659" y="536"/>
                  </a:lnTo>
                  <a:lnTo>
                    <a:pt x="1659" y="536"/>
                  </a:lnTo>
                  <a:lnTo>
                    <a:pt x="1659" y="536"/>
                  </a:lnTo>
                  <a:lnTo>
                    <a:pt x="1661" y="536"/>
                  </a:lnTo>
                  <a:lnTo>
                    <a:pt x="1668" y="536"/>
                  </a:lnTo>
                  <a:lnTo>
                    <a:pt x="1668" y="534"/>
                  </a:lnTo>
                  <a:lnTo>
                    <a:pt x="1670" y="534"/>
                  </a:lnTo>
                  <a:lnTo>
                    <a:pt x="1673" y="531"/>
                  </a:lnTo>
                  <a:lnTo>
                    <a:pt x="1677" y="524"/>
                  </a:lnTo>
                  <a:lnTo>
                    <a:pt x="1680" y="520"/>
                  </a:lnTo>
                  <a:lnTo>
                    <a:pt x="1682" y="517"/>
                  </a:lnTo>
                  <a:lnTo>
                    <a:pt x="1685" y="513"/>
                  </a:lnTo>
                  <a:lnTo>
                    <a:pt x="1689" y="513"/>
                  </a:lnTo>
                  <a:lnTo>
                    <a:pt x="1692" y="508"/>
                  </a:lnTo>
                  <a:lnTo>
                    <a:pt x="1692" y="508"/>
                  </a:lnTo>
                  <a:lnTo>
                    <a:pt x="1692" y="508"/>
                  </a:lnTo>
                  <a:lnTo>
                    <a:pt x="1694" y="505"/>
                  </a:lnTo>
                  <a:lnTo>
                    <a:pt x="1699" y="501"/>
                  </a:lnTo>
                  <a:lnTo>
                    <a:pt x="1699" y="498"/>
                  </a:lnTo>
                  <a:lnTo>
                    <a:pt x="1701" y="498"/>
                  </a:lnTo>
                  <a:lnTo>
                    <a:pt x="1701" y="494"/>
                  </a:lnTo>
                  <a:lnTo>
                    <a:pt x="1703" y="489"/>
                  </a:lnTo>
                  <a:lnTo>
                    <a:pt x="1703" y="482"/>
                  </a:lnTo>
                  <a:lnTo>
                    <a:pt x="1703" y="477"/>
                  </a:lnTo>
                  <a:lnTo>
                    <a:pt x="1701" y="472"/>
                  </a:lnTo>
                  <a:lnTo>
                    <a:pt x="1696" y="470"/>
                  </a:lnTo>
                  <a:lnTo>
                    <a:pt x="1680" y="458"/>
                  </a:lnTo>
                  <a:lnTo>
                    <a:pt x="1677" y="456"/>
                  </a:lnTo>
                  <a:lnTo>
                    <a:pt x="1673" y="453"/>
                  </a:lnTo>
                  <a:lnTo>
                    <a:pt x="1668" y="453"/>
                  </a:lnTo>
                  <a:lnTo>
                    <a:pt x="1666" y="451"/>
                  </a:lnTo>
                  <a:lnTo>
                    <a:pt x="1659" y="446"/>
                  </a:lnTo>
                  <a:lnTo>
                    <a:pt x="1656" y="442"/>
                  </a:lnTo>
                  <a:lnTo>
                    <a:pt x="1654" y="439"/>
                  </a:lnTo>
                  <a:lnTo>
                    <a:pt x="1651" y="439"/>
                  </a:lnTo>
                  <a:lnTo>
                    <a:pt x="1647" y="437"/>
                  </a:lnTo>
                  <a:lnTo>
                    <a:pt x="1642" y="437"/>
                  </a:lnTo>
                  <a:lnTo>
                    <a:pt x="1628" y="439"/>
                  </a:lnTo>
                  <a:lnTo>
                    <a:pt x="1623" y="442"/>
                  </a:lnTo>
                  <a:lnTo>
                    <a:pt x="1621" y="444"/>
                  </a:lnTo>
                  <a:lnTo>
                    <a:pt x="1616" y="449"/>
                  </a:lnTo>
                  <a:lnTo>
                    <a:pt x="1609" y="453"/>
                  </a:lnTo>
                  <a:lnTo>
                    <a:pt x="1607" y="456"/>
                  </a:lnTo>
                  <a:lnTo>
                    <a:pt x="1602" y="461"/>
                  </a:lnTo>
                  <a:lnTo>
                    <a:pt x="1595" y="465"/>
                  </a:lnTo>
                  <a:lnTo>
                    <a:pt x="1588" y="453"/>
                  </a:lnTo>
                  <a:lnTo>
                    <a:pt x="1583" y="444"/>
                  </a:lnTo>
                  <a:lnTo>
                    <a:pt x="1576" y="432"/>
                  </a:lnTo>
                  <a:lnTo>
                    <a:pt x="1569" y="425"/>
                  </a:lnTo>
                  <a:lnTo>
                    <a:pt x="1559" y="416"/>
                  </a:lnTo>
                  <a:lnTo>
                    <a:pt x="1550" y="409"/>
                  </a:lnTo>
                  <a:lnTo>
                    <a:pt x="1538" y="399"/>
                  </a:lnTo>
                  <a:lnTo>
                    <a:pt x="1529" y="394"/>
                  </a:lnTo>
                  <a:lnTo>
                    <a:pt x="1529" y="392"/>
                  </a:lnTo>
                  <a:lnTo>
                    <a:pt x="1531" y="392"/>
                  </a:lnTo>
                  <a:lnTo>
                    <a:pt x="1533" y="390"/>
                  </a:lnTo>
                  <a:lnTo>
                    <a:pt x="1536" y="390"/>
                  </a:lnTo>
                  <a:lnTo>
                    <a:pt x="1536" y="387"/>
                  </a:lnTo>
                  <a:lnTo>
                    <a:pt x="1538" y="385"/>
                  </a:lnTo>
                  <a:lnTo>
                    <a:pt x="1540" y="380"/>
                  </a:lnTo>
                  <a:lnTo>
                    <a:pt x="1543" y="376"/>
                  </a:lnTo>
                  <a:lnTo>
                    <a:pt x="1548" y="371"/>
                  </a:lnTo>
                  <a:lnTo>
                    <a:pt x="1555" y="366"/>
                  </a:lnTo>
                  <a:lnTo>
                    <a:pt x="1559" y="361"/>
                  </a:lnTo>
                  <a:lnTo>
                    <a:pt x="1566" y="361"/>
                  </a:lnTo>
                  <a:lnTo>
                    <a:pt x="1574" y="359"/>
                  </a:lnTo>
                  <a:lnTo>
                    <a:pt x="1576" y="357"/>
                  </a:lnTo>
                  <a:lnTo>
                    <a:pt x="1581" y="354"/>
                  </a:lnTo>
                  <a:lnTo>
                    <a:pt x="1585" y="352"/>
                  </a:lnTo>
                  <a:lnTo>
                    <a:pt x="1590" y="350"/>
                  </a:lnTo>
                  <a:lnTo>
                    <a:pt x="1592" y="347"/>
                  </a:lnTo>
                  <a:lnTo>
                    <a:pt x="1597" y="342"/>
                  </a:lnTo>
                  <a:lnTo>
                    <a:pt x="1602" y="335"/>
                  </a:lnTo>
                  <a:lnTo>
                    <a:pt x="1604" y="331"/>
                  </a:lnTo>
                  <a:lnTo>
                    <a:pt x="1607" y="326"/>
                  </a:lnTo>
                  <a:lnTo>
                    <a:pt x="1609" y="324"/>
                  </a:lnTo>
                  <a:lnTo>
                    <a:pt x="1611" y="314"/>
                  </a:lnTo>
                  <a:lnTo>
                    <a:pt x="1614" y="307"/>
                  </a:lnTo>
                  <a:lnTo>
                    <a:pt x="1618" y="305"/>
                  </a:lnTo>
                  <a:lnTo>
                    <a:pt x="1621" y="302"/>
                  </a:lnTo>
                  <a:lnTo>
                    <a:pt x="1628" y="302"/>
                  </a:lnTo>
                  <a:lnTo>
                    <a:pt x="1630" y="300"/>
                  </a:lnTo>
                  <a:lnTo>
                    <a:pt x="1635" y="300"/>
                  </a:lnTo>
                  <a:lnTo>
                    <a:pt x="1637" y="300"/>
                  </a:lnTo>
                  <a:lnTo>
                    <a:pt x="1637" y="300"/>
                  </a:lnTo>
                  <a:lnTo>
                    <a:pt x="1637" y="300"/>
                  </a:lnTo>
                  <a:lnTo>
                    <a:pt x="1640" y="300"/>
                  </a:lnTo>
                  <a:lnTo>
                    <a:pt x="1642" y="300"/>
                  </a:lnTo>
                  <a:lnTo>
                    <a:pt x="1644" y="298"/>
                  </a:lnTo>
                  <a:lnTo>
                    <a:pt x="1647" y="295"/>
                  </a:lnTo>
                  <a:lnTo>
                    <a:pt x="1649" y="293"/>
                  </a:lnTo>
                  <a:lnTo>
                    <a:pt x="1649" y="293"/>
                  </a:lnTo>
                  <a:lnTo>
                    <a:pt x="1649" y="293"/>
                  </a:lnTo>
                  <a:lnTo>
                    <a:pt x="1649" y="293"/>
                  </a:lnTo>
                  <a:lnTo>
                    <a:pt x="1651" y="293"/>
                  </a:lnTo>
                  <a:lnTo>
                    <a:pt x="1651" y="290"/>
                  </a:lnTo>
                  <a:lnTo>
                    <a:pt x="1651" y="288"/>
                  </a:lnTo>
                  <a:lnTo>
                    <a:pt x="1651" y="288"/>
                  </a:lnTo>
                  <a:lnTo>
                    <a:pt x="1651" y="288"/>
                  </a:lnTo>
                  <a:lnTo>
                    <a:pt x="1654" y="288"/>
                  </a:lnTo>
                  <a:lnTo>
                    <a:pt x="1654" y="283"/>
                  </a:lnTo>
                  <a:lnTo>
                    <a:pt x="1654" y="281"/>
                  </a:lnTo>
                  <a:lnTo>
                    <a:pt x="1654" y="276"/>
                  </a:lnTo>
                  <a:lnTo>
                    <a:pt x="1654" y="274"/>
                  </a:lnTo>
                  <a:lnTo>
                    <a:pt x="1654" y="274"/>
                  </a:lnTo>
                  <a:lnTo>
                    <a:pt x="1654" y="272"/>
                  </a:lnTo>
                  <a:lnTo>
                    <a:pt x="1654" y="272"/>
                  </a:lnTo>
                  <a:lnTo>
                    <a:pt x="1654" y="269"/>
                  </a:lnTo>
                  <a:lnTo>
                    <a:pt x="1654" y="267"/>
                  </a:lnTo>
                  <a:lnTo>
                    <a:pt x="1654" y="262"/>
                  </a:lnTo>
                  <a:lnTo>
                    <a:pt x="1654" y="260"/>
                  </a:lnTo>
                  <a:lnTo>
                    <a:pt x="1654" y="257"/>
                  </a:lnTo>
                  <a:lnTo>
                    <a:pt x="1656" y="257"/>
                  </a:lnTo>
                  <a:lnTo>
                    <a:pt x="1661" y="257"/>
                  </a:lnTo>
                  <a:lnTo>
                    <a:pt x="1663" y="257"/>
                  </a:lnTo>
                  <a:lnTo>
                    <a:pt x="1668" y="257"/>
                  </a:lnTo>
                  <a:lnTo>
                    <a:pt x="1677" y="257"/>
                  </a:lnTo>
                  <a:lnTo>
                    <a:pt x="1682" y="255"/>
                  </a:lnTo>
                  <a:lnTo>
                    <a:pt x="1685" y="255"/>
                  </a:lnTo>
                  <a:lnTo>
                    <a:pt x="1694" y="253"/>
                  </a:lnTo>
                  <a:lnTo>
                    <a:pt x="1703" y="248"/>
                  </a:lnTo>
                  <a:lnTo>
                    <a:pt x="1703" y="248"/>
                  </a:lnTo>
                  <a:lnTo>
                    <a:pt x="1706" y="248"/>
                  </a:lnTo>
                  <a:lnTo>
                    <a:pt x="1711" y="246"/>
                  </a:lnTo>
                  <a:lnTo>
                    <a:pt x="1715" y="243"/>
                  </a:lnTo>
                  <a:lnTo>
                    <a:pt x="1718" y="241"/>
                  </a:lnTo>
                  <a:lnTo>
                    <a:pt x="1720" y="238"/>
                  </a:lnTo>
                  <a:lnTo>
                    <a:pt x="1722" y="234"/>
                  </a:lnTo>
                  <a:lnTo>
                    <a:pt x="1720" y="231"/>
                  </a:lnTo>
                  <a:lnTo>
                    <a:pt x="1718" y="227"/>
                  </a:lnTo>
                  <a:lnTo>
                    <a:pt x="1718" y="224"/>
                  </a:lnTo>
                  <a:lnTo>
                    <a:pt x="1715" y="224"/>
                  </a:lnTo>
                  <a:lnTo>
                    <a:pt x="1715" y="224"/>
                  </a:lnTo>
                  <a:lnTo>
                    <a:pt x="1713" y="222"/>
                  </a:lnTo>
                  <a:lnTo>
                    <a:pt x="1706" y="215"/>
                  </a:lnTo>
                  <a:lnTo>
                    <a:pt x="1703" y="210"/>
                  </a:lnTo>
                  <a:lnTo>
                    <a:pt x="1699" y="208"/>
                  </a:lnTo>
                  <a:lnTo>
                    <a:pt x="1692" y="198"/>
                  </a:lnTo>
                  <a:lnTo>
                    <a:pt x="1687" y="191"/>
                  </a:lnTo>
                  <a:lnTo>
                    <a:pt x="1680" y="184"/>
                  </a:lnTo>
                  <a:lnTo>
                    <a:pt x="1677" y="182"/>
                  </a:lnTo>
                  <a:lnTo>
                    <a:pt x="1673" y="179"/>
                  </a:lnTo>
                  <a:lnTo>
                    <a:pt x="1661" y="175"/>
                  </a:lnTo>
                  <a:lnTo>
                    <a:pt x="1647" y="170"/>
                  </a:lnTo>
                  <a:lnTo>
                    <a:pt x="1633" y="168"/>
                  </a:lnTo>
                  <a:lnTo>
                    <a:pt x="1628" y="168"/>
                  </a:lnTo>
                  <a:lnTo>
                    <a:pt x="1626" y="168"/>
                  </a:lnTo>
                  <a:lnTo>
                    <a:pt x="1626" y="170"/>
                  </a:lnTo>
                  <a:lnTo>
                    <a:pt x="1623" y="175"/>
                  </a:lnTo>
                  <a:lnTo>
                    <a:pt x="1623" y="182"/>
                  </a:lnTo>
                  <a:lnTo>
                    <a:pt x="1623" y="196"/>
                  </a:lnTo>
                  <a:lnTo>
                    <a:pt x="1623" y="205"/>
                  </a:lnTo>
                  <a:lnTo>
                    <a:pt x="1626" y="213"/>
                  </a:lnTo>
                  <a:lnTo>
                    <a:pt x="1626" y="217"/>
                  </a:lnTo>
                  <a:lnTo>
                    <a:pt x="1626" y="222"/>
                  </a:lnTo>
                  <a:lnTo>
                    <a:pt x="1623" y="224"/>
                  </a:lnTo>
                  <a:lnTo>
                    <a:pt x="1623" y="227"/>
                  </a:lnTo>
                  <a:lnTo>
                    <a:pt x="1621" y="229"/>
                  </a:lnTo>
                  <a:lnTo>
                    <a:pt x="1618" y="231"/>
                  </a:lnTo>
                  <a:lnTo>
                    <a:pt x="1616" y="231"/>
                  </a:lnTo>
                  <a:lnTo>
                    <a:pt x="1614" y="234"/>
                  </a:lnTo>
                  <a:lnTo>
                    <a:pt x="1609" y="231"/>
                  </a:lnTo>
                  <a:lnTo>
                    <a:pt x="1604" y="231"/>
                  </a:lnTo>
                  <a:lnTo>
                    <a:pt x="1597" y="227"/>
                  </a:lnTo>
                  <a:lnTo>
                    <a:pt x="1592" y="224"/>
                  </a:lnTo>
                  <a:lnTo>
                    <a:pt x="1585" y="224"/>
                  </a:lnTo>
                  <a:lnTo>
                    <a:pt x="1581" y="222"/>
                  </a:lnTo>
                  <a:lnTo>
                    <a:pt x="1566" y="220"/>
                  </a:lnTo>
                  <a:lnTo>
                    <a:pt x="1559" y="220"/>
                  </a:lnTo>
                  <a:lnTo>
                    <a:pt x="1557" y="217"/>
                  </a:lnTo>
                  <a:lnTo>
                    <a:pt x="1552" y="215"/>
                  </a:lnTo>
                  <a:lnTo>
                    <a:pt x="1548" y="213"/>
                  </a:lnTo>
                  <a:lnTo>
                    <a:pt x="1545" y="208"/>
                  </a:lnTo>
                  <a:lnTo>
                    <a:pt x="1543" y="205"/>
                  </a:lnTo>
                  <a:lnTo>
                    <a:pt x="1540" y="201"/>
                  </a:lnTo>
                  <a:lnTo>
                    <a:pt x="1540" y="196"/>
                  </a:lnTo>
                  <a:lnTo>
                    <a:pt x="1538" y="189"/>
                  </a:lnTo>
                  <a:lnTo>
                    <a:pt x="1536" y="187"/>
                  </a:lnTo>
                  <a:lnTo>
                    <a:pt x="1536" y="184"/>
                  </a:lnTo>
                  <a:lnTo>
                    <a:pt x="1531" y="182"/>
                  </a:lnTo>
                  <a:lnTo>
                    <a:pt x="1526" y="179"/>
                  </a:lnTo>
                  <a:lnTo>
                    <a:pt x="1524" y="175"/>
                  </a:lnTo>
                  <a:lnTo>
                    <a:pt x="1519" y="170"/>
                  </a:lnTo>
                  <a:lnTo>
                    <a:pt x="1519" y="170"/>
                  </a:lnTo>
                  <a:lnTo>
                    <a:pt x="1519" y="170"/>
                  </a:lnTo>
                  <a:lnTo>
                    <a:pt x="1517" y="172"/>
                  </a:lnTo>
                  <a:lnTo>
                    <a:pt x="1517" y="175"/>
                  </a:lnTo>
                  <a:lnTo>
                    <a:pt x="1514" y="177"/>
                  </a:lnTo>
                  <a:lnTo>
                    <a:pt x="1514" y="177"/>
                  </a:lnTo>
                  <a:lnTo>
                    <a:pt x="1512" y="179"/>
                  </a:lnTo>
                  <a:lnTo>
                    <a:pt x="1507" y="179"/>
                  </a:lnTo>
                  <a:lnTo>
                    <a:pt x="1503" y="177"/>
                  </a:lnTo>
                  <a:lnTo>
                    <a:pt x="1496" y="172"/>
                  </a:lnTo>
                  <a:lnTo>
                    <a:pt x="1493" y="170"/>
                  </a:lnTo>
                  <a:lnTo>
                    <a:pt x="1491" y="168"/>
                  </a:lnTo>
                  <a:lnTo>
                    <a:pt x="1489" y="165"/>
                  </a:lnTo>
                  <a:lnTo>
                    <a:pt x="1486" y="161"/>
                  </a:lnTo>
                  <a:lnTo>
                    <a:pt x="1484" y="156"/>
                  </a:lnTo>
                  <a:lnTo>
                    <a:pt x="1477" y="151"/>
                  </a:lnTo>
                  <a:lnTo>
                    <a:pt x="1470" y="149"/>
                  </a:lnTo>
                  <a:lnTo>
                    <a:pt x="1465" y="146"/>
                  </a:lnTo>
                  <a:lnTo>
                    <a:pt x="1458" y="144"/>
                  </a:lnTo>
                  <a:lnTo>
                    <a:pt x="1451" y="144"/>
                  </a:lnTo>
                  <a:lnTo>
                    <a:pt x="1446" y="142"/>
                  </a:lnTo>
                  <a:lnTo>
                    <a:pt x="1439" y="144"/>
                  </a:lnTo>
                  <a:lnTo>
                    <a:pt x="1432" y="146"/>
                  </a:lnTo>
                  <a:lnTo>
                    <a:pt x="1427" y="149"/>
                  </a:lnTo>
                  <a:lnTo>
                    <a:pt x="1427" y="149"/>
                  </a:lnTo>
                  <a:close/>
                  <a:moveTo>
                    <a:pt x="513" y="437"/>
                  </a:moveTo>
                  <a:lnTo>
                    <a:pt x="515" y="435"/>
                  </a:lnTo>
                  <a:lnTo>
                    <a:pt x="515" y="435"/>
                  </a:lnTo>
                  <a:lnTo>
                    <a:pt x="515" y="435"/>
                  </a:lnTo>
                  <a:lnTo>
                    <a:pt x="518" y="432"/>
                  </a:lnTo>
                  <a:lnTo>
                    <a:pt x="520" y="430"/>
                  </a:lnTo>
                  <a:lnTo>
                    <a:pt x="520" y="427"/>
                  </a:lnTo>
                  <a:lnTo>
                    <a:pt x="520" y="427"/>
                  </a:lnTo>
                  <a:lnTo>
                    <a:pt x="522" y="425"/>
                  </a:lnTo>
                  <a:lnTo>
                    <a:pt x="527" y="418"/>
                  </a:lnTo>
                  <a:lnTo>
                    <a:pt x="530" y="411"/>
                  </a:lnTo>
                  <a:lnTo>
                    <a:pt x="532" y="409"/>
                  </a:lnTo>
                  <a:lnTo>
                    <a:pt x="534" y="406"/>
                  </a:lnTo>
                  <a:lnTo>
                    <a:pt x="541" y="397"/>
                  </a:lnTo>
                  <a:lnTo>
                    <a:pt x="551" y="392"/>
                  </a:lnTo>
                  <a:lnTo>
                    <a:pt x="563" y="385"/>
                  </a:lnTo>
                  <a:lnTo>
                    <a:pt x="574" y="380"/>
                  </a:lnTo>
                  <a:lnTo>
                    <a:pt x="584" y="376"/>
                  </a:lnTo>
                  <a:lnTo>
                    <a:pt x="593" y="371"/>
                  </a:lnTo>
                  <a:lnTo>
                    <a:pt x="598" y="368"/>
                  </a:lnTo>
                  <a:lnTo>
                    <a:pt x="603" y="366"/>
                  </a:lnTo>
                  <a:lnTo>
                    <a:pt x="612" y="361"/>
                  </a:lnTo>
                  <a:lnTo>
                    <a:pt x="615" y="357"/>
                  </a:lnTo>
                  <a:lnTo>
                    <a:pt x="617" y="357"/>
                  </a:lnTo>
                  <a:lnTo>
                    <a:pt x="619" y="354"/>
                  </a:lnTo>
                  <a:lnTo>
                    <a:pt x="626" y="347"/>
                  </a:lnTo>
                  <a:lnTo>
                    <a:pt x="633" y="342"/>
                  </a:lnTo>
                  <a:lnTo>
                    <a:pt x="643" y="340"/>
                  </a:lnTo>
                  <a:lnTo>
                    <a:pt x="655" y="342"/>
                  </a:lnTo>
                  <a:lnTo>
                    <a:pt x="664" y="333"/>
                  </a:lnTo>
                  <a:lnTo>
                    <a:pt x="678" y="326"/>
                  </a:lnTo>
                  <a:lnTo>
                    <a:pt x="683" y="324"/>
                  </a:lnTo>
                  <a:lnTo>
                    <a:pt x="690" y="324"/>
                  </a:lnTo>
                  <a:lnTo>
                    <a:pt x="707" y="324"/>
                  </a:lnTo>
                  <a:lnTo>
                    <a:pt x="721" y="326"/>
                  </a:lnTo>
                  <a:lnTo>
                    <a:pt x="744" y="328"/>
                  </a:lnTo>
                  <a:lnTo>
                    <a:pt x="754" y="331"/>
                  </a:lnTo>
                  <a:lnTo>
                    <a:pt x="759" y="331"/>
                  </a:lnTo>
                  <a:lnTo>
                    <a:pt x="763" y="333"/>
                  </a:lnTo>
                  <a:lnTo>
                    <a:pt x="766" y="333"/>
                  </a:lnTo>
                  <a:lnTo>
                    <a:pt x="770" y="335"/>
                  </a:lnTo>
                  <a:lnTo>
                    <a:pt x="773" y="338"/>
                  </a:lnTo>
                  <a:lnTo>
                    <a:pt x="775" y="342"/>
                  </a:lnTo>
                  <a:lnTo>
                    <a:pt x="778" y="347"/>
                  </a:lnTo>
                  <a:lnTo>
                    <a:pt x="778" y="352"/>
                  </a:lnTo>
                  <a:lnTo>
                    <a:pt x="778" y="354"/>
                  </a:lnTo>
                  <a:lnTo>
                    <a:pt x="778" y="357"/>
                  </a:lnTo>
                  <a:lnTo>
                    <a:pt x="778" y="359"/>
                  </a:lnTo>
                  <a:lnTo>
                    <a:pt x="775" y="366"/>
                  </a:lnTo>
                  <a:lnTo>
                    <a:pt x="773" y="371"/>
                  </a:lnTo>
                  <a:lnTo>
                    <a:pt x="770" y="373"/>
                  </a:lnTo>
                  <a:lnTo>
                    <a:pt x="768" y="380"/>
                  </a:lnTo>
                  <a:lnTo>
                    <a:pt x="766" y="383"/>
                  </a:lnTo>
                  <a:lnTo>
                    <a:pt x="766" y="385"/>
                  </a:lnTo>
                  <a:lnTo>
                    <a:pt x="763" y="385"/>
                  </a:lnTo>
                  <a:lnTo>
                    <a:pt x="761" y="392"/>
                  </a:lnTo>
                  <a:lnTo>
                    <a:pt x="756" y="397"/>
                  </a:lnTo>
                  <a:lnTo>
                    <a:pt x="752" y="404"/>
                  </a:lnTo>
                  <a:lnTo>
                    <a:pt x="747" y="406"/>
                  </a:lnTo>
                  <a:lnTo>
                    <a:pt x="747" y="409"/>
                  </a:lnTo>
                  <a:lnTo>
                    <a:pt x="742" y="413"/>
                  </a:lnTo>
                  <a:lnTo>
                    <a:pt x="737" y="418"/>
                  </a:lnTo>
                  <a:lnTo>
                    <a:pt x="735" y="420"/>
                  </a:lnTo>
                  <a:lnTo>
                    <a:pt x="735" y="427"/>
                  </a:lnTo>
                  <a:lnTo>
                    <a:pt x="735" y="430"/>
                  </a:lnTo>
                  <a:lnTo>
                    <a:pt x="737" y="435"/>
                  </a:lnTo>
                  <a:lnTo>
                    <a:pt x="740" y="442"/>
                  </a:lnTo>
                  <a:lnTo>
                    <a:pt x="744" y="446"/>
                  </a:lnTo>
                  <a:lnTo>
                    <a:pt x="747" y="449"/>
                  </a:lnTo>
                  <a:lnTo>
                    <a:pt x="756" y="453"/>
                  </a:lnTo>
                  <a:lnTo>
                    <a:pt x="766" y="456"/>
                  </a:lnTo>
                  <a:lnTo>
                    <a:pt x="768" y="456"/>
                  </a:lnTo>
                  <a:lnTo>
                    <a:pt x="773" y="458"/>
                  </a:lnTo>
                  <a:lnTo>
                    <a:pt x="775" y="456"/>
                  </a:lnTo>
                  <a:lnTo>
                    <a:pt x="780" y="458"/>
                  </a:lnTo>
                  <a:lnTo>
                    <a:pt x="782" y="458"/>
                  </a:lnTo>
                  <a:lnTo>
                    <a:pt x="785" y="458"/>
                  </a:lnTo>
                  <a:lnTo>
                    <a:pt x="787" y="461"/>
                  </a:lnTo>
                  <a:lnTo>
                    <a:pt x="789" y="463"/>
                  </a:lnTo>
                  <a:lnTo>
                    <a:pt x="789" y="465"/>
                  </a:lnTo>
                  <a:lnTo>
                    <a:pt x="792" y="470"/>
                  </a:lnTo>
                  <a:lnTo>
                    <a:pt x="787" y="472"/>
                  </a:lnTo>
                  <a:lnTo>
                    <a:pt x="780" y="475"/>
                  </a:lnTo>
                  <a:lnTo>
                    <a:pt x="775" y="479"/>
                  </a:lnTo>
                  <a:lnTo>
                    <a:pt x="768" y="484"/>
                  </a:lnTo>
                  <a:lnTo>
                    <a:pt x="759" y="487"/>
                  </a:lnTo>
                  <a:lnTo>
                    <a:pt x="754" y="491"/>
                  </a:lnTo>
                  <a:lnTo>
                    <a:pt x="752" y="496"/>
                  </a:lnTo>
                  <a:lnTo>
                    <a:pt x="749" y="503"/>
                  </a:lnTo>
                  <a:lnTo>
                    <a:pt x="749" y="517"/>
                  </a:lnTo>
                  <a:lnTo>
                    <a:pt x="749" y="536"/>
                  </a:lnTo>
                  <a:lnTo>
                    <a:pt x="749" y="539"/>
                  </a:lnTo>
                  <a:lnTo>
                    <a:pt x="749" y="543"/>
                  </a:lnTo>
                  <a:lnTo>
                    <a:pt x="754" y="550"/>
                  </a:lnTo>
                  <a:lnTo>
                    <a:pt x="759" y="557"/>
                  </a:lnTo>
                  <a:lnTo>
                    <a:pt x="761" y="562"/>
                  </a:lnTo>
                  <a:lnTo>
                    <a:pt x="768" y="569"/>
                  </a:lnTo>
                  <a:lnTo>
                    <a:pt x="759" y="569"/>
                  </a:lnTo>
                  <a:lnTo>
                    <a:pt x="754" y="569"/>
                  </a:lnTo>
                  <a:lnTo>
                    <a:pt x="752" y="569"/>
                  </a:lnTo>
                  <a:lnTo>
                    <a:pt x="752" y="572"/>
                  </a:lnTo>
                  <a:lnTo>
                    <a:pt x="749" y="574"/>
                  </a:lnTo>
                  <a:lnTo>
                    <a:pt x="749" y="576"/>
                  </a:lnTo>
                  <a:lnTo>
                    <a:pt x="744" y="581"/>
                  </a:lnTo>
                  <a:lnTo>
                    <a:pt x="742" y="583"/>
                  </a:lnTo>
                  <a:lnTo>
                    <a:pt x="742" y="586"/>
                  </a:lnTo>
                  <a:lnTo>
                    <a:pt x="737" y="588"/>
                  </a:lnTo>
                  <a:lnTo>
                    <a:pt x="730" y="590"/>
                  </a:lnTo>
                  <a:lnTo>
                    <a:pt x="728" y="590"/>
                  </a:lnTo>
                  <a:lnTo>
                    <a:pt x="728" y="590"/>
                  </a:lnTo>
                  <a:lnTo>
                    <a:pt x="728" y="590"/>
                  </a:lnTo>
                  <a:lnTo>
                    <a:pt x="728" y="590"/>
                  </a:lnTo>
                  <a:lnTo>
                    <a:pt x="726" y="593"/>
                  </a:lnTo>
                  <a:lnTo>
                    <a:pt x="721" y="593"/>
                  </a:lnTo>
                  <a:lnTo>
                    <a:pt x="719" y="593"/>
                  </a:lnTo>
                  <a:lnTo>
                    <a:pt x="714" y="590"/>
                  </a:lnTo>
                  <a:lnTo>
                    <a:pt x="711" y="590"/>
                  </a:lnTo>
                  <a:lnTo>
                    <a:pt x="688" y="588"/>
                  </a:lnTo>
                  <a:lnTo>
                    <a:pt x="678" y="586"/>
                  </a:lnTo>
                  <a:lnTo>
                    <a:pt x="669" y="583"/>
                  </a:lnTo>
                  <a:lnTo>
                    <a:pt x="659" y="579"/>
                  </a:lnTo>
                  <a:lnTo>
                    <a:pt x="655" y="576"/>
                  </a:lnTo>
                  <a:lnTo>
                    <a:pt x="650" y="576"/>
                  </a:lnTo>
                  <a:lnTo>
                    <a:pt x="622" y="569"/>
                  </a:lnTo>
                  <a:lnTo>
                    <a:pt x="593" y="565"/>
                  </a:lnTo>
                  <a:lnTo>
                    <a:pt x="584" y="560"/>
                  </a:lnTo>
                  <a:lnTo>
                    <a:pt x="579" y="557"/>
                  </a:lnTo>
                  <a:lnTo>
                    <a:pt x="574" y="555"/>
                  </a:lnTo>
                  <a:lnTo>
                    <a:pt x="574" y="550"/>
                  </a:lnTo>
                  <a:lnTo>
                    <a:pt x="570" y="543"/>
                  </a:lnTo>
                  <a:lnTo>
                    <a:pt x="570" y="541"/>
                  </a:lnTo>
                  <a:lnTo>
                    <a:pt x="572" y="536"/>
                  </a:lnTo>
                  <a:lnTo>
                    <a:pt x="574" y="534"/>
                  </a:lnTo>
                  <a:lnTo>
                    <a:pt x="574" y="529"/>
                  </a:lnTo>
                  <a:lnTo>
                    <a:pt x="577" y="524"/>
                  </a:lnTo>
                  <a:lnTo>
                    <a:pt x="577" y="517"/>
                  </a:lnTo>
                  <a:lnTo>
                    <a:pt x="574" y="515"/>
                  </a:lnTo>
                  <a:lnTo>
                    <a:pt x="572" y="513"/>
                  </a:lnTo>
                  <a:lnTo>
                    <a:pt x="567" y="508"/>
                  </a:lnTo>
                  <a:lnTo>
                    <a:pt x="565" y="505"/>
                  </a:lnTo>
                  <a:lnTo>
                    <a:pt x="563" y="505"/>
                  </a:lnTo>
                  <a:lnTo>
                    <a:pt x="551" y="501"/>
                  </a:lnTo>
                  <a:lnTo>
                    <a:pt x="546" y="498"/>
                  </a:lnTo>
                  <a:lnTo>
                    <a:pt x="539" y="494"/>
                  </a:lnTo>
                  <a:lnTo>
                    <a:pt x="527" y="484"/>
                  </a:lnTo>
                  <a:lnTo>
                    <a:pt x="513" y="477"/>
                  </a:lnTo>
                  <a:lnTo>
                    <a:pt x="506" y="475"/>
                  </a:lnTo>
                  <a:lnTo>
                    <a:pt x="504" y="472"/>
                  </a:lnTo>
                  <a:lnTo>
                    <a:pt x="501" y="470"/>
                  </a:lnTo>
                  <a:lnTo>
                    <a:pt x="499" y="468"/>
                  </a:lnTo>
                  <a:lnTo>
                    <a:pt x="499" y="465"/>
                  </a:lnTo>
                  <a:lnTo>
                    <a:pt x="499" y="461"/>
                  </a:lnTo>
                  <a:lnTo>
                    <a:pt x="499" y="456"/>
                  </a:lnTo>
                  <a:lnTo>
                    <a:pt x="501" y="451"/>
                  </a:lnTo>
                  <a:lnTo>
                    <a:pt x="506" y="444"/>
                  </a:lnTo>
                  <a:lnTo>
                    <a:pt x="513" y="437"/>
                  </a:lnTo>
                  <a:lnTo>
                    <a:pt x="513" y="437"/>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225" name="Freeform 151">
              <a:extLst>
                <a:ext uri="{FF2B5EF4-FFF2-40B4-BE49-F238E27FC236}">
                  <a16:creationId xmlns:a16="http://schemas.microsoft.com/office/drawing/2014/main" id="{0BDEF815-40E6-40E0-BB68-B5BB200EF6DF}"/>
                </a:ext>
              </a:extLst>
            </p:cNvPr>
            <p:cNvSpPr>
              <a:spLocks/>
            </p:cNvSpPr>
            <p:nvPr/>
          </p:nvSpPr>
          <p:spPr bwMode="auto">
            <a:xfrm>
              <a:off x="10534378" y="7503491"/>
              <a:ext cx="858050" cy="828778"/>
            </a:xfrm>
            <a:custGeom>
              <a:avLst/>
              <a:gdLst/>
              <a:ahLst/>
              <a:cxnLst>
                <a:cxn ang="0">
                  <a:pos x="749" y="156"/>
                </a:cxn>
                <a:cxn ang="0">
                  <a:pos x="751" y="59"/>
                </a:cxn>
                <a:cxn ang="0">
                  <a:pos x="685" y="7"/>
                </a:cxn>
                <a:cxn ang="0">
                  <a:pos x="562" y="43"/>
                </a:cxn>
                <a:cxn ang="0">
                  <a:pos x="482" y="33"/>
                </a:cxn>
                <a:cxn ang="0">
                  <a:pos x="432" y="29"/>
                </a:cxn>
                <a:cxn ang="0">
                  <a:pos x="331" y="133"/>
                </a:cxn>
                <a:cxn ang="0">
                  <a:pos x="357" y="208"/>
                </a:cxn>
                <a:cxn ang="0">
                  <a:pos x="317" y="253"/>
                </a:cxn>
                <a:cxn ang="0">
                  <a:pos x="272" y="253"/>
                </a:cxn>
                <a:cxn ang="0">
                  <a:pos x="229" y="282"/>
                </a:cxn>
                <a:cxn ang="0">
                  <a:pos x="151" y="310"/>
                </a:cxn>
                <a:cxn ang="0">
                  <a:pos x="125" y="324"/>
                </a:cxn>
                <a:cxn ang="0">
                  <a:pos x="7" y="381"/>
                </a:cxn>
                <a:cxn ang="0">
                  <a:pos x="33" y="447"/>
                </a:cxn>
                <a:cxn ang="0">
                  <a:pos x="104" y="456"/>
                </a:cxn>
                <a:cxn ang="0">
                  <a:pos x="158" y="414"/>
                </a:cxn>
                <a:cxn ang="0">
                  <a:pos x="199" y="473"/>
                </a:cxn>
                <a:cxn ang="0">
                  <a:pos x="135" y="492"/>
                </a:cxn>
                <a:cxn ang="0">
                  <a:pos x="132" y="522"/>
                </a:cxn>
                <a:cxn ang="0">
                  <a:pos x="109" y="534"/>
                </a:cxn>
                <a:cxn ang="0">
                  <a:pos x="55" y="591"/>
                </a:cxn>
                <a:cxn ang="0">
                  <a:pos x="31" y="641"/>
                </a:cxn>
                <a:cxn ang="0">
                  <a:pos x="128" y="669"/>
                </a:cxn>
                <a:cxn ang="0">
                  <a:pos x="182" y="726"/>
                </a:cxn>
                <a:cxn ang="0">
                  <a:pos x="149" y="766"/>
                </a:cxn>
                <a:cxn ang="0">
                  <a:pos x="88" y="830"/>
                </a:cxn>
                <a:cxn ang="0">
                  <a:pos x="95" y="882"/>
                </a:cxn>
                <a:cxn ang="0">
                  <a:pos x="95" y="926"/>
                </a:cxn>
                <a:cxn ang="0">
                  <a:pos x="71" y="948"/>
                </a:cxn>
                <a:cxn ang="0">
                  <a:pos x="40" y="1011"/>
                </a:cxn>
                <a:cxn ang="0">
                  <a:pos x="43" y="1068"/>
                </a:cxn>
                <a:cxn ang="0">
                  <a:pos x="17" y="1104"/>
                </a:cxn>
                <a:cxn ang="0">
                  <a:pos x="97" y="1137"/>
                </a:cxn>
                <a:cxn ang="0">
                  <a:pos x="114" y="1082"/>
                </a:cxn>
                <a:cxn ang="0">
                  <a:pos x="149" y="1101"/>
                </a:cxn>
                <a:cxn ang="0">
                  <a:pos x="229" y="1080"/>
                </a:cxn>
                <a:cxn ang="0">
                  <a:pos x="281" y="1111"/>
                </a:cxn>
                <a:cxn ang="0">
                  <a:pos x="383" y="1078"/>
                </a:cxn>
                <a:cxn ang="0">
                  <a:pos x="404" y="1141"/>
                </a:cxn>
                <a:cxn ang="0">
                  <a:pos x="463" y="1144"/>
                </a:cxn>
                <a:cxn ang="0">
                  <a:pos x="484" y="1134"/>
                </a:cxn>
                <a:cxn ang="0">
                  <a:pos x="546" y="1132"/>
                </a:cxn>
                <a:cxn ang="0">
                  <a:pos x="572" y="1087"/>
                </a:cxn>
                <a:cxn ang="0">
                  <a:pos x="690" y="1061"/>
                </a:cxn>
                <a:cxn ang="0">
                  <a:pos x="763" y="993"/>
                </a:cxn>
                <a:cxn ang="0">
                  <a:pos x="721" y="919"/>
                </a:cxn>
                <a:cxn ang="0">
                  <a:pos x="799" y="853"/>
                </a:cxn>
                <a:cxn ang="0">
                  <a:pos x="846" y="830"/>
                </a:cxn>
                <a:cxn ang="0">
                  <a:pos x="862" y="801"/>
                </a:cxn>
                <a:cxn ang="0">
                  <a:pos x="881" y="737"/>
                </a:cxn>
                <a:cxn ang="0">
                  <a:pos x="855" y="711"/>
                </a:cxn>
                <a:cxn ang="0">
                  <a:pos x="924" y="655"/>
                </a:cxn>
                <a:cxn ang="0">
                  <a:pos x="928" y="579"/>
                </a:cxn>
                <a:cxn ang="0">
                  <a:pos x="988" y="539"/>
                </a:cxn>
                <a:cxn ang="0">
                  <a:pos x="999" y="470"/>
                </a:cxn>
                <a:cxn ang="0">
                  <a:pos x="1047" y="416"/>
                </a:cxn>
                <a:cxn ang="0">
                  <a:pos x="1068" y="378"/>
                </a:cxn>
                <a:cxn ang="0">
                  <a:pos x="1056" y="331"/>
                </a:cxn>
                <a:cxn ang="0">
                  <a:pos x="990" y="286"/>
                </a:cxn>
                <a:cxn ang="0">
                  <a:pos x="872" y="265"/>
                </a:cxn>
                <a:cxn ang="0">
                  <a:pos x="853" y="220"/>
                </a:cxn>
              </a:cxnLst>
              <a:rect l="0" t="0" r="r" b="b"/>
              <a:pathLst>
                <a:path w="1087" h="1149">
                  <a:moveTo>
                    <a:pt x="827" y="213"/>
                  </a:moveTo>
                  <a:lnTo>
                    <a:pt x="822" y="213"/>
                  </a:lnTo>
                  <a:lnTo>
                    <a:pt x="820" y="213"/>
                  </a:lnTo>
                  <a:lnTo>
                    <a:pt x="815" y="211"/>
                  </a:lnTo>
                  <a:lnTo>
                    <a:pt x="813" y="211"/>
                  </a:lnTo>
                  <a:lnTo>
                    <a:pt x="813" y="211"/>
                  </a:lnTo>
                  <a:lnTo>
                    <a:pt x="791" y="204"/>
                  </a:lnTo>
                  <a:lnTo>
                    <a:pt x="780" y="199"/>
                  </a:lnTo>
                  <a:lnTo>
                    <a:pt x="770" y="194"/>
                  </a:lnTo>
                  <a:lnTo>
                    <a:pt x="768" y="192"/>
                  </a:lnTo>
                  <a:lnTo>
                    <a:pt x="763" y="187"/>
                  </a:lnTo>
                  <a:lnTo>
                    <a:pt x="758" y="180"/>
                  </a:lnTo>
                  <a:lnTo>
                    <a:pt x="754" y="170"/>
                  </a:lnTo>
                  <a:lnTo>
                    <a:pt x="751" y="161"/>
                  </a:lnTo>
                  <a:lnTo>
                    <a:pt x="749" y="156"/>
                  </a:lnTo>
                  <a:lnTo>
                    <a:pt x="749" y="152"/>
                  </a:lnTo>
                  <a:lnTo>
                    <a:pt x="749" y="142"/>
                  </a:lnTo>
                  <a:lnTo>
                    <a:pt x="747" y="137"/>
                  </a:lnTo>
                  <a:lnTo>
                    <a:pt x="749" y="133"/>
                  </a:lnTo>
                  <a:lnTo>
                    <a:pt x="749" y="123"/>
                  </a:lnTo>
                  <a:lnTo>
                    <a:pt x="751" y="111"/>
                  </a:lnTo>
                  <a:lnTo>
                    <a:pt x="751" y="107"/>
                  </a:lnTo>
                  <a:lnTo>
                    <a:pt x="751" y="102"/>
                  </a:lnTo>
                  <a:lnTo>
                    <a:pt x="754" y="90"/>
                  </a:lnTo>
                  <a:lnTo>
                    <a:pt x="754" y="85"/>
                  </a:lnTo>
                  <a:lnTo>
                    <a:pt x="754" y="83"/>
                  </a:lnTo>
                  <a:lnTo>
                    <a:pt x="754" y="81"/>
                  </a:lnTo>
                  <a:lnTo>
                    <a:pt x="754" y="81"/>
                  </a:lnTo>
                  <a:lnTo>
                    <a:pt x="754" y="69"/>
                  </a:lnTo>
                  <a:lnTo>
                    <a:pt x="751" y="59"/>
                  </a:lnTo>
                  <a:lnTo>
                    <a:pt x="751" y="52"/>
                  </a:lnTo>
                  <a:lnTo>
                    <a:pt x="749" y="43"/>
                  </a:lnTo>
                  <a:lnTo>
                    <a:pt x="744" y="36"/>
                  </a:lnTo>
                  <a:lnTo>
                    <a:pt x="742" y="33"/>
                  </a:lnTo>
                  <a:lnTo>
                    <a:pt x="742" y="31"/>
                  </a:lnTo>
                  <a:lnTo>
                    <a:pt x="737" y="29"/>
                  </a:lnTo>
                  <a:lnTo>
                    <a:pt x="735" y="29"/>
                  </a:lnTo>
                  <a:lnTo>
                    <a:pt x="730" y="26"/>
                  </a:lnTo>
                  <a:lnTo>
                    <a:pt x="725" y="24"/>
                  </a:lnTo>
                  <a:lnTo>
                    <a:pt x="721" y="22"/>
                  </a:lnTo>
                  <a:lnTo>
                    <a:pt x="718" y="17"/>
                  </a:lnTo>
                  <a:lnTo>
                    <a:pt x="714" y="15"/>
                  </a:lnTo>
                  <a:lnTo>
                    <a:pt x="711" y="12"/>
                  </a:lnTo>
                  <a:lnTo>
                    <a:pt x="706" y="12"/>
                  </a:lnTo>
                  <a:lnTo>
                    <a:pt x="685" y="7"/>
                  </a:lnTo>
                  <a:lnTo>
                    <a:pt x="671" y="3"/>
                  </a:lnTo>
                  <a:lnTo>
                    <a:pt x="659" y="0"/>
                  </a:lnTo>
                  <a:lnTo>
                    <a:pt x="647" y="0"/>
                  </a:lnTo>
                  <a:lnTo>
                    <a:pt x="636" y="3"/>
                  </a:lnTo>
                  <a:lnTo>
                    <a:pt x="629" y="5"/>
                  </a:lnTo>
                  <a:lnTo>
                    <a:pt x="624" y="7"/>
                  </a:lnTo>
                  <a:lnTo>
                    <a:pt x="621" y="12"/>
                  </a:lnTo>
                  <a:lnTo>
                    <a:pt x="619" y="15"/>
                  </a:lnTo>
                  <a:lnTo>
                    <a:pt x="614" y="17"/>
                  </a:lnTo>
                  <a:lnTo>
                    <a:pt x="612" y="17"/>
                  </a:lnTo>
                  <a:lnTo>
                    <a:pt x="610" y="19"/>
                  </a:lnTo>
                  <a:lnTo>
                    <a:pt x="595" y="26"/>
                  </a:lnTo>
                  <a:lnTo>
                    <a:pt x="584" y="31"/>
                  </a:lnTo>
                  <a:lnTo>
                    <a:pt x="572" y="36"/>
                  </a:lnTo>
                  <a:lnTo>
                    <a:pt x="562" y="43"/>
                  </a:lnTo>
                  <a:lnTo>
                    <a:pt x="562" y="43"/>
                  </a:lnTo>
                  <a:lnTo>
                    <a:pt x="560" y="43"/>
                  </a:lnTo>
                  <a:lnTo>
                    <a:pt x="558" y="41"/>
                  </a:lnTo>
                  <a:lnTo>
                    <a:pt x="555" y="38"/>
                  </a:lnTo>
                  <a:lnTo>
                    <a:pt x="553" y="36"/>
                  </a:lnTo>
                  <a:lnTo>
                    <a:pt x="548" y="33"/>
                  </a:lnTo>
                  <a:lnTo>
                    <a:pt x="543" y="31"/>
                  </a:lnTo>
                  <a:lnTo>
                    <a:pt x="539" y="29"/>
                  </a:lnTo>
                  <a:lnTo>
                    <a:pt x="525" y="24"/>
                  </a:lnTo>
                  <a:lnTo>
                    <a:pt x="517" y="22"/>
                  </a:lnTo>
                  <a:lnTo>
                    <a:pt x="510" y="22"/>
                  </a:lnTo>
                  <a:lnTo>
                    <a:pt x="503" y="22"/>
                  </a:lnTo>
                  <a:lnTo>
                    <a:pt x="496" y="24"/>
                  </a:lnTo>
                  <a:lnTo>
                    <a:pt x="489" y="26"/>
                  </a:lnTo>
                  <a:lnTo>
                    <a:pt x="482" y="33"/>
                  </a:lnTo>
                  <a:lnTo>
                    <a:pt x="477" y="36"/>
                  </a:lnTo>
                  <a:lnTo>
                    <a:pt x="475" y="36"/>
                  </a:lnTo>
                  <a:lnTo>
                    <a:pt x="475" y="36"/>
                  </a:lnTo>
                  <a:lnTo>
                    <a:pt x="475" y="38"/>
                  </a:lnTo>
                  <a:lnTo>
                    <a:pt x="470" y="38"/>
                  </a:lnTo>
                  <a:lnTo>
                    <a:pt x="468" y="41"/>
                  </a:lnTo>
                  <a:lnTo>
                    <a:pt x="463" y="41"/>
                  </a:lnTo>
                  <a:lnTo>
                    <a:pt x="458" y="41"/>
                  </a:lnTo>
                  <a:lnTo>
                    <a:pt x="449" y="36"/>
                  </a:lnTo>
                  <a:lnTo>
                    <a:pt x="444" y="33"/>
                  </a:lnTo>
                  <a:lnTo>
                    <a:pt x="442" y="31"/>
                  </a:lnTo>
                  <a:lnTo>
                    <a:pt x="440" y="31"/>
                  </a:lnTo>
                  <a:lnTo>
                    <a:pt x="440" y="31"/>
                  </a:lnTo>
                  <a:lnTo>
                    <a:pt x="435" y="29"/>
                  </a:lnTo>
                  <a:lnTo>
                    <a:pt x="432" y="29"/>
                  </a:lnTo>
                  <a:lnTo>
                    <a:pt x="428" y="26"/>
                  </a:lnTo>
                  <a:lnTo>
                    <a:pt x="411" y="26"/>
                  </a:lnTo>
                  <a:lnTo>
                    <a:pt x="397" y="26"/>
                  </a:lnTo>
                  <a:lnTo>
                    <a:pt x="383" y="24"/>
                  </a:lnTo>
                  <a:lnTo>
                    <a:pt x="369" y="22"/>
                  </a:lnTo>
                  <a:lnTo>
                    <a:pt x="355" y="33"/>
                  </a:lnTo>
                  <a:lnTo>
                    <a:pt x="343" y="45"/>
                  </a:lnTo>
                  <a:lnTo>
                    <a:pt x="336" y="57"/>
                  </a:lnTo>
                  <a:lnTo>
                    <a:pt x="329" y="69"/>
                  </a:lnTo>
                  <a:lnTo>
                    <a:pt x="324" y="83"/>
                  </a:lnTo>
                  <a:lnTo>
                    <a:pt x="324" y="97"/>
                  </a:lnTo>
                  <a:lnTo>
                    <a:pt x="324" y="111"/>
                  </a:lnTo>
                  <a:lnTo>
                    <a:pt x="329" y="126"/>
                  </a:lnTo>
                  <a:lnTo>
                    <a:pt x="329" y="130"/>
                  </a:lnTo>
                  <a:lnTo>
                    <a:pt x="331" y="133"/>
                  </a:lnTo>
                  <a:lnTo>
                    <a:pt x="336" y="137"/>
                  </a:lnTo>
                  <a:lnTo>
                    <a:pt x="340" y="142"/>
                  </a:lnTo>
                  <a:lnTo>
                    <a:pt x="345" y="144"/>
                  </a:lnTo>
                  <a:lnTo>
                    <a:pt x="350" y="147"/>
                  </a:lnTo>
                  <a:lnTo>
                    <a:pt x="362" y="156"/>
                  </a:lnTo>
                  <a:lnTo>
                    <a:pt x="369" y="159"/>
                  </a:lnTo>
                  <a:lnTo>
                    <a:pt x="371" y="163"/>
                  </a:lnTo>
                  <a:lnTo>
                    <a:pt x="376" y="170"/>
                  </a:lnTo>
                  <a:lnTo>
                    <a:pt x="376" y="175"/>
                  </a:lnTo>
                  <a:lnTo>
                    <a:pt x="376" y="180"/>
                  </a:lnTo>
                  <a:lnTo>
                    <a:pt x="373" y="187"/>
                  </a:lnTo>
                  <a:lnTo>
                    <a:pt x="369" y="194"/>
                  </a:lnTo>
                  <a:lnTo>
                    <a:pt x="364" y="201"/>
                  </a:lnTo>
                  <a:lnTo>
                    <a:pt x="359" y="206"/>
                  </a:lnTo>
                  <a:lnTo>
                    <a:pt x="357" y="208"/>
                  </a:lnTo>
                  <a:lnTo>
                    <a:pt x="347" y="213"/>
                  </a:lnTo>
                  <a:lnTo>
                    <a:pt x="343" y="218"/>
                  </a:lnTo>
                  <a:lnTo>
                    <a:pt x="336" y="222"/>
                  </a:lnTo>
                  <a:lnTo>
                    <a:pt x="331" y="227"/>
                  </a:lnTo>
                  <a:lnTo>
                    <a:pt x="329" y="232"/>
                  </a:lnTo>
                  <a:lnTo>
                    <a:pt x="326" y="237"/>
                  </a:lnTo>
                  <a:lnTo>
                    <a:pt x="324" y="244"/>
                  </a:lnTo>
                  <a:lnTo>
                    <a:pt x="324" y="244"/>
                  </a:lnTo>
                  <a:lnTo>
                    <a:pt x="321" y="244"/>
                  </a:lnTo>
                  <a:lnTo>
                    <a:pt x="321" y="244"/>
                  </a:lnTo>
                  <a:lnTo>
                    <a:pt x="321" y="246"/>
                  </a:lnTo>
                  <a:lnTo>
                    <a:pt x="321" y="248"/>
                  </a:lnTo>
                  <a:lnTo>
                    <a:pt x="319" y="251"/>
                  </a:lnTo>
                  <a:lnTo>
                    <a:pt x="317" y="253"/>
                  </a:lnTo>
                  <a:lnTo>
                    <a:pt x="317" y="253"/>
                  </a:lnTo>
                  <a:lnTo>
                    <a:pt x="317" y="256"/>
                  </a:lnTo>
                  <a:lnTo>
                    <a:pt x="314" y="256"/>
                  </a:lnTo>
                  <a:lnTo>
                    <a:pt x="310" y="258"/>
                  </a:lnTo>
                  <a:lnTo>
                    <a:pt x="307" y="256"/>
                  </a:lnTo>
                  <a:lnTo>
                    <a:pt x="305" y="256"/>
                  </a:lnTo>
                  <a:lnTo>
                    <a:pt x="303" y="253"/>
                  </a:lnTo>
                  <a:lnTo>
                    <a:pt x="300" y="253"/>
                  </a:lnTo>
                  <a:lnTo>
                    <a:pt x="295" y="251"/>
                  </a:lnTo>
                  <a:lnTo>
                    <a:pt x="293" y="253"/>
                  </a:lnTo>
                  <a:lnTo>
                    <a:pt x="286" y="253"/>
                  </a:lnTo>
                  <a:lnTo>
                    <a:pt x="281" y="251"/>
                  </a:lnTo>
                  <a:lnTo>
                    <a:pt x="277" y="248"/>
                  </a:lnTo>
                  <a:lnTo>
                    <a:pt x="272" y="244"/>
                  </a:lnTo>
                  <a:lnTo>
                    <a:pt x="272" y="251"/>
                  </a:lnTo>
                  <a:lnTo>
                    <a:pt x="272" y="253"/>
                  </a:lnTo>
                  <a:lnTo>
                    <a:pt x="272" y="258"/>
                  </a:lnTo>
                  <a:lnTo>
                    <a:pt x="269" y="263"/>
                  </a:lnTo>
                  <a:lnTo>
                    <a:pt x="269" y="263"/>
                  </a:lnTo>
                  <a:lnTo>
                    <a:pt x="267" y="263"/>
                  </a:lnTo>
                  <a:lnTo>
                    <a:pt x="267" y="265"/>
                  </a:lnTo>
                  <a:lnTo>
                    <a:pt x="267" y="265"/>
                  </a:lnTo>
                  <a:lnTo>
                    <a:pt x="267" y="267"/>
                  </a:lnTo>
                  <a:lnTo>
                    <a:pt x="262" y="272"/>
                  </a:lnTo>
                  <a:lnTo>
                    <a:pt x="260" y="272"/>
                  </a:lnTo>
                  <a:lnTo>
                    <a:pt x="258" y="274"/>
                  </a:lnTo>
                  <a:lnTo>
                    <a:pt x="251" y="277"/>
                  </a:lnTo>
                  <a:lnTo>
                    <a:pt x="248" y="279"/>
                  </a:lnTo>
                  <a:lnTo>
                    <a:pt x="246" y="279"/>
                  </a:lnTo>
                  <a:lnTo>
                    <a:pt x="244" y="279"/>
                  </a:lnTo>
                  <a:lnTo>
                    <a:pt x="229" y="282"/>
                  </a:lnTo>
                  <a:lnTo>
                    <a:pt x="227" y="282"/>
                  </a:lnTo>
                  <a:lnTo>
                    <a:pt x="225" y="282"/>
                  </a:lnTo>
                  <a:lnTo>
                    <a:pt x="225" y="282"/>
                  </a:lnTo>
                  <a:lnTo>
                    <a:pt x="222" y="282"/>
                  </a:lnTo>
                  <a:lnTo>
                    <a:pt x="222" y="282"/>
                  </a:lnTo>
                  <a:lnTo>
                    <a:pt x="218" y="284"/>
                  </a:lnTo>
                  <a:lnTo>
                    <a:pt x="203" y="282"/>
                  </a:lnTo>
                  <a:lnTo>
                    <a:pt x="194" y="282"/>
                  </a:lnTo>
                  <a:lnTo>
                    <a:pt x="184" y="284"/>
                  </a:lnTo>
                  <a:lnTo>
                    <a:pt x="182" y="284"/>
                  </a:lnTo>
                  <a:lnTo>
                    <a:pt x="177" y="286"/>
                  </a:lnTo>
                  <a:lnTo>
                    <a:pt x="173" y="291"/>
                  </a:lnTo>
                  <a:lnTo>
                    <a:pt x="166" y="298"/>
                  </a:lnTo>
                  <a:lnTo>
                    <a:pt x="156" y="305"/>
                  </a:lnTo>
                  <a:lnTo>
                    <a:pt x="151" y="310"/>
                  </a:lnTo>
                  <a:lnTo>
                    <a:pt x="151" y="310"/>
                  </a:lnTo>
                  <a:lnTo>
                    <a:pt x="149" y="310"/>
                  </a:lnTo>
                  <a:lnTo>
                    <a:pt x="149" y="310"/>
                  </a:lnTo>
                  <a:lnTo>
                    <a:pt x="149" y="310"/>
                  </a:lnTo>
                  <a:lnTo>
                    <a:pt x="147" y="312"/>
                  </a:lnTo>
                  <a:lnTo>
                    <a:pt x="142" y="315"/>
                  </a:lnTo>
                  <a:lnTo>
                    <a:pt x="142" y="315"/>
                  </a:lnTo>
                  <a:lnTo>
                    <a:pt x="142" y="315"/>
                  </a:lnTo>
                  <a:lnTo>
                    <a:pt x="142" y="315"/>
                  </a:lnTo>
                  <a:lnTo>
                    <a:pt x="140" y="317"/>
                  </a:lnTo>
                  <a:lnTo>
                    <a:pt x="137" y="319"/>
                  </a:lnTo>
                  <a:lnTo>
                    <a:pt x="135" y="319"/>
                  </a:lnTo>
                  <a:lnTo>
                    <a:pt x="132" y="322"/>
                  </a:lnTo>
                  <a:lnTo>
                    <a:pt x="128" y="322"/>
                  </a:lnTo>
                  <a:lnTo>
                    <a:pt x="125" y="324"/>
                  </a:lnTo>
                  <a:lnTo>
                    <a:pt x="90" y="333"/>
                  </a:lnTo>
                  <a:lnTo>
                    <a:pt x="81" y="333"/>
                  </a:lnTo>
                  <a:lnTo>
                    <a:pt x="73" y="333"/>
                  </a:lnTo>
                  <a:lnTo>
                    <a:pt x="69" y="333"/>
                  </a:lnTo>
                  <a:lnTo>
                    <a:pt x="62" y="333"/>
                  </a:lnTo>
                  <a:lnTo>
                    <a:pt x="52" y="333"/>
                  </a:lnTo>
                  <a:lnTo>
                    <a:pt x="45" y="336"/>
                  </a:lnTo>
                  <a:lnTo>
                    <a:pt x="38" y="338"/>
                  </a:lnTo>
                  <a:lnTo>
                    <a:pt x="33" y="341"/>
                  </a:lnTo>
                  <a:lnTo>
                    <a:pt x="29" y="345"/>
                  </a:lnTo>
                  <a:lnTo>
                    <a:pt x="24" y="350"/>
                  </a:lnTo>
                  <a:lnTo>
                    <a:pt x="19" y="355"/>
                  </a:lnTo>
                  <a:lnTo>
                    <a:pt x="14" y="364"/>
                  </a:lnTo>
                  <a:lnTo>
                    <a:pt x="10" y="374"/>
                  </a:lnTo>
                  <a:lnTo>
                    <a:pt x="7" y="381"/>
                  </a:lnTo>
                  <a:lnTo>
                    <a:pt x="5" y="390"/>
                  </a:lnTo>
                  <a:lnTo>
                    <a:pt x="3" y="397"/>
                  </a:lnTo>
                  <a:lnTo>
                    <a:pt x="0" y="402"/>
                  </a:lnTo>
                  <a:lnTo>
                    <a:pt x="5" y="407"/>
                  </a:lnTo>
                  <a:lnTo>
                    <a:pt x="7" y="411"/>
                  </a:lnTo>
                  <a:lnTo>
                    <a:pt x="12" y="414"/>
                  </a:lnTo>
                  <a:lnTo>
                    <a:pt x="17" y="416"/>
                  </a:lnTo>
                  <a:lnTo>
                    <a:pt x="17" y="419"/>
                  </a:lnTo>
                  <a:lnTo>
                    <a:pt x="19" y="421"/>
                  </a:lnTo>
                  <a:lnTo>
                    <a:pt x="21" y="428"/>
                  </a:lnTo>
                  <a:lnTo>
                    <a:pt x="21" y="433"/>
                  </a:lnTo>
                  <a:lnTo>
                    <a:pt x="24" y="437"/>
                  </a:lnTo>
                  <a:lnTo>
                    <a:pt x="26" y="440"/>
                  </a:lnTo>
                  <a:lnTo>
                    <a:pt x="29" y="445"/>
                  </a:lnTo>
                  <a:lnTo>
                    <a:pt x="33" y="447"/>
                  </a:lnTo>
                  <a:lnTo>
                    <a:pt x="38" y="449"/>
                  </a:lnTo>
                  <a:lnTo>
                    <a:pt x="40" y="452"/>
                  </a:lnTo>
                  <a:lnTo>
                    <a:pt x="47" y="452"/>
                  </a:lnTo>
                  <a:lnTo>
                    <a:pt x="62" y="454"/>
                  </a:lnTo>
                  <a:lnTo>
                    <a:pt x="66" y="456"/>
                  </a:lnTo>
                  <a:lnTo>
                    <a:pt x="73" y="456"/>
                  </a:lnTo>
                  <a:lnTo>
                    <a:pt x="78" y="459"/>
                  </a:lnTo>
                  <a:lnTo>
                    <a:pt x="85" y="463"/>
                  </a:lnTo>
                  <a:lnTo>
                    <a:pt x="90" y="463"/>
                  </a:lnTo>
                  <a:lnTo>
                    <a:pt x="95" y="466"/>
                  </a:lnTo>
                  <a:lnTo>
                    <a:pt x="97" y="463"/>
                  </a:lnTo>
                  <a:lnTo>
                    <a:pt x="99" y="463"/>
                  </a:lnTo>
                  <a:lnTo>
                    <a:pt x="102" y="461"/>
                  </a:lnTo>
                  <a:lnTo>
                    <a:pt x="104" y="459"/>
                  </a:lnTo>
                  <a:lnTo>
                    <a:pt x="104" y="456"/>
                  </a:lnTo>
                  <a:lnTo>
                    <a:pt x="107" y="454"/>
                  </a:lnTo>
                  <a:lnTo>
                    <a:pt x="107" y="449"/>
                  </a:lnTo>
                  <a:lnTo>
                    <a:pt x="107" y="445"/>
                  </a:lnTo>
                  <a:lnTo>
                    <a:pt x="104" y="437"/>
                  </a:lnTo>
                  <a:lnTo>
                    <a:pt x="104" y="428"/>
                  </a:lnTo>
                  <a:lnTo>
                    <a:pt x="104" y="414"/>
                  </a:lnTo>
                  <a:lnTo>
                    <a:pt x="104" y="407"/>
                  </a:lnTo>
                  <a:lnTo>
                    <a:pt x="107" y="402"/>
                  </a:lnTo>
                  <a:lnTo>
                    <a:pt x="107" y="400"/>
                  </a:lnTo>
                  <a:lnTo>
                    <a:pt x="109" y="400"/>
                  </a:lnTo>
                  <a:lnTo>
                    <a:pt x="114" y="400"/>
                  </a:lnTo>
                  <a:lnTo>
                    <a:pt x="128" y="402"/>
                  </a:lnTo>
                  <a:lnTo>
                    <a:pt x="142" y="407"/>
                  </a:lnTo>
                  <a:lnTo>
                    <a:pt x="154" y="411"/>
                  </a:lnTo>
                  <a:lnTo>
                    <a:pt x="158" y="414"/>
                  </a:lnTo>
                  <a:lnTo>
                    <a:pt x="161" y="416"/>
                  </a:lnTo>
                  <a:lnTo>
                    <a:pt x="168" y="423"/>
                  </a:lnTo>
                  <a:lnTo>
                    <a:pt x="173" y="430"/>
                  </a:lnTo>
                  <a:lnTo>
                    <a:pt x="180" y="440"/>
                  </a:lnTo>
                  <a:lnTo>
                    <a:pt x="184" y="442"/>
                  </a:lnTo>
                  <a:lnTo>
                    <a:pt x="187" y="447"/>
                  </a:lnTo>
                  <a:lnTo>
                    <a:pt x="194" y="454"/>
                  </a:lnTo>
                  <a:lnTo>
                    <a:pt x="196" y="456"/>
                  </a:lnTo>
                  <a:lnTo>
                    <a:pt x="196" y="456"/>
                  </a:lnTo>
                  <a:lnTo>
                    <a:pt x="199" y="456"/>
                  </a:lnTo>
                  <a:lnTo>
                    <a:pt x="199" y="459"/>
                  </a:lnTo>
                  <a:lnTo>
                    <a:pt x="201" y="463"/>
                  </a:lnTo>
                  <a:lnTo>
                    <a:pt x="203" y="466"/>
                  </a:lnTo>
                  <a:lnTo>
                    <a:pt x="201" y="470"/>
                  </a:lnTo>
                  <a:lnTo>
                    <a:pt x="199" y="473"/>
                  </a:lnTo>
                  <a:lnTo>
                    <a:pt x="196" y="475"/>
                  </a:lnTo>
                  <a:lnTo>
                    <a:pt x="192" y="478"/>
                  </a:lnTo>
                  <a:lnTo>
                    <a:pt x="187" y="480"/>
                  </a:lnTo>
                  <a:lnTo>
                    <a:pt x="184" y="480"/>
                  </a:lnTo>
                  <a:lnTo>
                    <a:pt x="184" y="480"/>
                  </a:lnTo>
                  <a:lnTo>
                    <a:pt x="175" y="485"/>
                  </a:lnTo>
                  <a:lnTo>
                    <a:pt x="166" y="487"/>
                  </a:lnTo>
                  <a:lnTo>
                    <a:pt x="163" y="487"/>
                  </a:lnTo>
                  <a:lnTo>
                    <a:pt x="158" y="489"/>
                  </a:lnTo>
                  <a:lnTo>
                    <a:pt x="149" y="489"/>
                  </a:lnTo>
                  <a:lnTo>
                    <a:pt x="144" y="489"/>
                  </a:lnTo>
                  <a:lnTo>
                    <a:pt x="142" y="489"/>
                  </a:lnTo>
                  <a:lnTo>
                    <a:pt x="137" y="489"/>
                  </a:lnTo>
                  <a:lnTo>
                    <a:pt x="135" y="489"/>
                  </a:lnTo>
                  <a:lnTo>
                    <a:pt x="135" y="492"/>
                  </a:lnTo>
                  <a:lnTo>
                    <a:pt x="135" y="494"/>
                  </a:lnTo>
                  <a:lnTo>
                    <a:pt x="135" y="499"/>
                  </a:lnTo>
                  <a:lnTo>
                    <a:pt x="135" y="501"/>
                  </a:lnTo>
                  <a:lnTo>
                    <a:pt x="135" y="504"/>
                  </a:lnTo>
                  <a:lnTo>
                    <a:pt x="135" y="504"/>
                  </a:lnTo>
                  <a:lnTo>
                    <a:pt x="135" y="506"/>
                  </a:lnTo>
                  <a:lnTo>
                    <a:pt x="135" y="506"/>
                  </a:lnTo>
                  <a:lnTo>
                    <a:pt x="135" y="508"/>
                  </a:lnTo>
                  <a:lnTo>
                    <a:pt x="135" y="513"/>
                  </a:lnTo>
                  <a:lnTo>
                    <a:pt x="135" y="515"/>
                  </a:lnTo>
                  <a:lnTo>
                    <a:pt x="135" y="520"/>
                  </a:lnTo>
                  <a:lnTo>
                    <a:pt x="132" y="520"/>
                  </a:lnTo>
                  <a:lnTo>
                    <a:pt x="132" y="520"/>
                  </a:lnTo>
                  <a:lnTo>
                    <a:pt x="132" y="520"/>
                  </a:lnTo>
                  <a:lnTo>
                    <a:pt x="132" y="522"/>
                  </a:lnTo>
                  <a:lnTo>
                    <a:pt x="132" y="525"/>
                  </a:lnTo>
                  <a:lnTo>
                    <a:pt x="130" y="525"/>
                  </a:lnTo>
                  <a:lnTo>
                    <a:pt x="130" y="525"/>
                  </a:lnTo>
                  <a:lnTo>
                    <a:pt x="130" y="525"/>
                  </a:lnTo>
                  <a:lnTo>
                    <a:pt x="130" y="525"/>
                  </a:lnTo>
                  <a:lnTo>
                    <a:pt x="128" y="527"/>
                  </a:lnTo>
                  <a:lnTo>
                    <a:pt x="125" y="530"/>
                  </a:lnTo>
                  <a:lnTo>
                    <a:pt x="123" y="532"/>
                  </a:lnTo>
                  <a:lnTo>
                    <a:pt x="121" y="532"/>
                  </a:lnTo>
                  <a:lnTo>
                    <a:pt x="118" y="532"/>
                  </a:lnTo>
                  <a:lnTo>
                    <a:pt x="118" y="532"/>
                  </a:lnTo>
                  <a:lnTo>
                    <a:pt x="118" y="532"/>
                  </a:lnTo>
                  <a:lnTo>
                    <a:pt x="116" y="532"/>
                  </a:lnTo>
                  <a:lnTo>
                    <a:pt x="111" y="532"/>
                  </a:lnTo>
                  <a:lnTo>
                    <a:pt x="109" y="534"/>
                  </a:lnTo>
                  <a:lnTo>
                    <a:pt x="102" y="534"/>
                  </a:lnTo>
                  <a:lnTo>
                    <a:pt x="99" y="537"/>
                  </a:lnTo>
                  <a:lnTo>
                    <a:pt x="95" y="539"/>
                  </a:lnTo>
                  <a:lnTo>
                    <a:pt x="92" y="546"/>
                  </a:lnTo>
                  <a:lnTo>
                    <a:pt x="90" y="556"/>
                  </a:lnTo>
                  <a:lnTo>
                    <a:pt x="88" y="558"/>
                  </a:lnTo>
                  <a:lnTo>
                    <a:pt x="85" y="563"/>
                  </a:lnTo>
                  <a:lnTo>
                    <a:pt x="83" y="567"/>
                  </a:lnTo>
                  <a:lnTo>
                    <a:pt x="78" y="574"/>
                  </a:lnTo>
                  <a:lnTo>
                    <a:pt x="73" y="579"/>
                  </a:lnTo>
                  <a:lnTo>
                    <a:pt x="71" y="582"/>
                  </a:lnTo>
                  <a:lnTo>
                    <a:pt x="66" y="584"/>
                  </a:lnTo>
                  <a:lnTo>
                    <a:pt x="62" y="586"/>
                  </a:lnTo>
                  <a:lnTo>
                    <a:pt x="57" y="589"/>
                  </a:lnTo>
                  <a:lnTo>
                    <a:pt x="55" y="591"/>
                  </a:lnTo>
                  <a:lnTo>
                    <a:pt x="47" y="593"/>
                  </a:lnTo>
                  <a:lnTo>
                    <a:pt x="40" y="593"/>
                  </a:lnTo>
                  <a:lnTo>
                    <a:pt x="36" y="598"/>
                  </a:lnTo>
                  <a:lnTo>
                    <a:pt x="29" y="603"/>
                  </a:lnTo>
                  <a:lnTo>
                    <a:pt x="24" y="608"/>
                  </a:lnTo>
                  <a:lnTo>
                    <a:pt x="21" y="612"/>
                  </a:lnTo>
                  <a:lnTo>
                    <a:pt x="19" y="617"/>
                  </a:lnTo>
                  <a:lnTo>
                    <a:pt x="17" y="619"/>
                  </a:lnTo>
                  <a:lnTo>
                    <a:pt x="17" y="622"/>
                  </a:lnTo>
                  <a:lnTo>
                    <a:pt x="14" y="622"/>
                  </a:lnTo>
                  <a:lnTo>
                    <a:pt x="12" y="624"/>
                  </a:lnTo>
                  <a:lnTo>
                    <a:pt x="10" y="624"/>
                  </a:lnTo>
                  <a:lnTo>
                    <a:pt x="10" y="626"/>
                  </a:lnTo>
                  <a:lnTo>
                    <a:pt x="19" y="631"/>
                  </a:lnTo>
                  <a:lnTo>
                    <a:pt x="31" y="641"/>
                  </a:lnTo>
                  <a:lnTo>
                    <a:pt x="40" y="648"/>
                  </a:lnTo>
                  <a:lnTo>
                    <a:pt x="50" y="657"/>
                  </a:lnTo>
                  <a:lnTo>
                    <a:pt x="57" y="664"/>
                  </a:lnTo>
                  <a:lnTo>
                    <a:pt x="64" y="676"/>
                  </a:lnTo>
                  <a:lnTo>
                    <a:pt x="69" y="685"/>
                  </a:lnTo>
                  <a:lnTo>
                    <a:pt x="76" y="697"/>
                  </a:lnTo>
                  <a:lnTo>
                    <a:pt x="83" y="693"/>
                  </a:lnTo>
                  <a:lnTo>
                    <a:pt x="88" y="688"/>
                  </a:lnTo>
                  <a:lnTo>
                    <a:pt x="90" y="685"/>
                  </a:lnTo>
                  <a:lnTo>
                    <a:pt x="97" y="681"/>
                  </a:lnTo>
                  <a:lnTo>
                    <a:pt x="102" y="676"/>
                  </a:lnTo>
                  <a:lnTo>
                    <a:pt x="104" y="674"/>
                  </a:lnTo>
                  <a:lnTo>
                    <a:pt x="109" y="671"/>
                  </a:lnTo>
                  <a:lnTo>
                    <a:pt x="123" y="669"/>
                  </a:lnTo>
                  <a:lnTo>
                    <a:pt x="128" y="669"/>
                  </a:lnTo>
                  <a:lnTo>
                    <a:pt x="132" y="671"/>
                  </a:lnTo>
                  <a:lnTo>
                    <a:pt x="135" y="671"/>
                  </a:lnTo>
                  <a:lnTo>
                    <a:pt x="137" y="674"/>
                  </a:lnTo>
                  <a:lnTo>
                    <a:pt x="140" y="678"/>
                  </a:lnTo>
                  <a:lnTo>
                    <a:pt x="147" y="683"/>
                  </a:lnTo>
                  <a:lnTo>
                    <a:pt x="149" y="685"/>
                  </a:lnTo>
                  <a:lnTo>
                    <a:pt x="154" y="685"/>
                  </a:lnTo>
                  <a:lnTo>
                    <a:pt x="158" y="688"/>
                  </a:lnTo>
                  <a:lnTo>
                    <a:pt x="161" y="690"/>
                  </a:lnTo>
                  <a:lnTo>
                    <a:pt x="177" y="702"/>
                  </a:lnTo>
                  <a:lnTo>
                    <a:pt x="182" y="704"/>
                  </a:lnTo>
                  <a:lnTo>
                    <a:pt x="184" y="709"/>
                  </a:lnTo>
                  <a:lnTo>
                    <a:pt x="184" y="714"/>
                  </a:lnTo>
                  <a:lnTo>
                    <a:pt x="184" y="721"/>
                  </a:lnTo>
                  <a:lnTo>
                    <a:pt x="182" y="726"/>
                  </a:lnTo>
                  <a:lnTo>
                    <a:pt x="182" y="730"/>
                  </a:lnTo>
                  <a:lnTo>
                    <a:pt x="180" y="730"/>
                  </a:lnTo>
                  <a:lnTo>
                    <a:pt x="180" y="733"/>
                  </a:lnTo>
                  <a:lnTo>
                    <a:pt x="175" y="737"/>
                  </a:lnTo>
                  <a:lnTo>
                    <a:pt x="173" y="740"/>
                  </a:lnTo>
                  <a:lnTo>
                    <a:pt x="173" y="740"/>
                  </a:lnTo>
                  <a:lnTo>
                    <a:pt x="173" y="740"/>
                  </a:lnTo>
                  <a:lnTo>
                    <a:pt x="170" y="745"/>
                  </a:lnTo>
                  <a:lnTo>
                    <a:pt x="166" y="745"/>
                  </a:lnTo>
                  <a:lnTo>
                    <a:pt x="163" y="749"/>
                  </a:lnTo>
                  <a:lnTo>
                    <a:pt x="161" y="752"/>
                  </a:lnTo>
                  <a:lnTo>
                    <a:pt x="158" y="756"/>
                  </a:lnTo>
                  <a:lnTo>
                    <a:pt x="154" y="763"/>
                  </a:lnTo>
                  <a:lnTo>
                    <a:pt x="151" y="766"/>
                  </a:lnTo>
                  <a:lnTo>
                    <a:pt x="149" y="766"/>
                  </a:lnTo>
                  <a:lnTo>
                    <a:pt x="149" y="768"/>
                  </a:lnTo>
                  <a:lnTo>
                    <a:pt x="142" y="768"/>
                  </a:lnTo>
                  <a:lnTo>
                    <a:pt x="140" y="768"/>
                  </a:lnTo>
                  <a:lnTo>
                    <a:pt x="140" y="768"/>
                  </a:lnTo>
                  <a:lnTo>
                    <a:pt x="140" y="768"/>
                  </a:lnTo>
                  <a:lnTo>
                    <a:pt x="140" y="771"/>
                  </a:lnTo>
                  <a:lnTo>
                    <a:pt x="137" y="771"/>
                  </a:lnTo>
                  <a:lnTo>
                    <a:pt x="130" y="768"/>
                  </a:lnTo>
                  <a:lnTo>
                    <a:pt x="125" y="768"/>
                  </a:lnTo>
                  <a:lnTo>
                    <a:pt x="121" y="768"/>
                  </a:lnTo>
                  <a:lnTo>
                    <a:pt x="118" y="768"/>
                  </a:lnTo>
                  <a:lnTo>
                    <a:pt x="111" y="780"/>
                  </a:lnTo>
                  <a:lnTo>
                    <a:pt x="107" y="792"/>
                  </a:lnTo>
                  <a:lnTo>
                    <a:pt x="95" y="815"/>
                  </a:lnTo>
                  <a:lnTo>
                    <a:pt x="88" y="830"/>
                  </a:lnTo>
                  <a:lnTo>
                    <a:pt x="81" y="844"/>
                  </a:lnTo>
                  <a:lnTo>
                    <a:pt x="78" y="848"/>
                  </a:lnTo>
                  <a:lnTo>
                    <a:pt x="78" y="848"/>
                  </a:lnTo>
                  <a:lnTo>
                    <a:pt x="78" y="851"/>
                  </a:lnTo>
                  <a:lnTo>
                    <a:pt x="78" y="851"/>
                  </a:lnTo>
                  <a:lnTo>
                    <a:pt x="81" y="853"/>
                  </a:lnTo>
                  <a:lnTo>
                    <a:pt x="81" y="853"/>
                  </a:lnTo>
                  <a:lnTo>
                    <a:pt x="83" y="856"/>
                  </a:lnTo>
                  <a:lnTo>
                    <a:pt x="85" y="856"/>
                  </a:lnTo>
                  <a:lnTo>
                    <a:pt x="85" y="858"/>
                  </a:lnTo>
                  <a:lnTo>
                    <a:pt x="88" y="860"/>
                  </a:lnTo>
                  <a:lnTo>
                    <a:pt x="88" y="863"/>
                  </a:lnTo>
                  <a:lnTo>
                    <a:pt x="90" y="867"/>
                  </a:lnTo>
                  <a:lnTo>
                    <a:pt x="90" y="872"/>
                  </a:lnTo>
                  <a:lnTo>
                    <a:pt x="95" y="882"/>
                  </a:lnTo>
                  <a:lnTo>
                    <a:pt x="99" y="889"/>
                  </a:lnTo>
                  <a:lnTo>
                    <a:pt x="107" y="896"/>
                  </a:lnTo>
                  <a:lnTo>
                    <a:pt x="107" y="898"/>
                  </a:lnTo>
                  <a:lnTo>
                    <a:pt x="109" y="898"/>
                  </a:lnTo>
                  <a:lnTo>
                    <a:pt x="109" y="898"/>
                  </a:lnTo>
                  <a:lnTo>
                    <a:pt x="111" y="900"/>
                  </a:lnTo>
                  <a:lnTo>
                    <a:pt x="111" y="903"/>
                  </a:lnTo>
                  <a:lnTo>
                    <a:pt x="111" y="908"/>
                  </a:lnTo>
                  <a:lnTo>
                    <a:pt x="111" y="908"/>
                  </a:lnTo>
                  <a:lnTo>
                    <a:pt x="109" y="912"/>
                  </a:lnTo>
                  <a:lnTo>
                    <a:pt x="107" y="912"/>
                  </a:lnTo>
                  <a:lnTo>
                    <a:pt x="104" y="917"/>
                  </a:lnTo>
                  <a:lnTo>
                    <a:pt x="102" y="919"/>
                  </a:lnTo>
                  <a:lnTo>
                    <a:pt x="97" y="922"/>
                  </a:lnTo>
                  <a:lnTo>
                    <a:pt x="95" y="926"/>
                  </a:lnTo>
                  <a:lnTo>
                    <a:pt x="92" y="929"/>
                  </a:lnTo>
                  <a:lnTo>
                    <a:pt x="88" y="931"/>
                  </a:lnTo>
                  <a:lnTo>
                    <a:pt x="88" y="931"/>
                  </a:lnTo>
                  <a:lnTo>
                    <a:pt x="85" y="931"/>
                  </a:lnTo>
                  <a:lnTo>
                    <a:pt x="85" y="931"/>
                  </a:lnTo>
                  <a:lnTo>
                    <a:pt x="83" y="934"/>
                  </a:lnTo>
                  <a:lnTo>
                    <a:pt x="83" y="936"/>
                  </a:lnTo>
                  <a:lnTo>
                    <a:pt x="81" y="938"/>
                  </a:lnTo>
                  <a:lnTo>
                    <a:pt x="81" y="938"/>
                  </a:lnTo>
                  <a:lnTo>
                    <a:pt x="78" y="938"/>
                  </a:lnTo>
                  <a:lnTo>
                    <a:pt x="78" y="941"/>
                  </a:lnTo>
                  <a:lnTo>
                    <a:pt x="78" y="941"/>
                  </a:lnTo>
                  <a:lnTo>
                    <a:pt x="76" y="945"/>
                  </a:lnTo>
                  <a:lnTo>
                    <a:pt x="73" y="945"/>
                  </a:lnTo>
                  <a:lnTo>
                    <a:pt x="71" y="948"/>
                  </a:lnTo>
                  <a:lnTo>
                    <a:pt x="69" y="948"/>
                  </a:lnTo>
                  <a:lnTo>
                    <a:pt x="66" y="948"/>
                  </a:lnTo>
                  <a:lnTo>
                    <a:pt x="64" y="950"/>
                  </a:lnTo>
                  <a:lnTo>
                    <a:pt x="62" y="952"/>
                  </a:lnTo>
                  <a:lnTo>
                    <a:pt x="52" y="957"/>
                  </a:lnTo>
                  <a:lnTo>
                    <a:pt x="47" y="967"/>
                  </a:lnTo>
                  <a:lnTo>
                    <a:pt x="36" y="981"/>
                  </a:lnTo>
                  <a:lnTo>
                    <a:pt x="33" y="985"/>
                  </a:lnTo>
                  <a:lnTo>
                    <a:pt x="33" y="988"/>
                  </a:lnTo>
                  <a:lnTo>
                    <a:pt x="36" y="995"/>
                  </a:lnTo>
                  <a:lnTo>
                    <a:pt x="38" y="1000"/>
                  </a:lnTo>
                  <a:lnTo>
                    <a:pt x="38" y="1004"/>
                  </a:lnTo>
                  <a:lnTo>
                    <a:pt x="40" y="1009"/>
                  </a:lnTo>
                  <a:lnTo>
                    <a:pt x="40" y="1011"/>
                  </a:lnTo>
                  <a:lnTo>
                    <a:pt x="40" y="1011"/>
                  </a:lnTo>
                  <a:lnTo>
                    <a:pt x="40" y="1011"/>
                  </a:lnTo>
                  <a:lnTo>
                    <a:pt x="40" y="1014"/>
                  </a:lnTo>
                  <a:lnTo>
                    <a:pt x="40" y="1019"/>
                  </a:lnTo>
                  <a:lnTo>
                    <a:pt x="38" y="1021"/>
                  </a:lnTo>
                  <a:lnTo>
                    <a:pt x="36" y="1026"/>
                  </a:lnTo>
                  <a:lnTo>
                    <a:pt x="33" y="1028"/>
                  </a:lnTo>
                  <a:lnTo>
                    <a:pt x="33" y="1028"/>
                  </a:lnTo>
                  <a:lnTo>
                    <a:pt x="33" y="1030"/>
                  </a:lnTo>
                  <a:lnTo>
                    <a:pt x="40" y="1052"/>
                  </a:lnTo>
                  <a:lnTo>
                    <a:pt x="40" y="1059"/>
                  </a:lnTo>
                  <a:lnTo>
                    <a:pt x="43" y="1066"/>
                  </a:lnTo>
                  <a:lnTo>
                    <a:pt x="43" y="1066"/>
                  </a:lnTo>
                  <a:lnTo>
                    <a:pt x="43" y="1066"/>
                  </a:lnTo>
                  <a:lnTo>
                    <a:pt x="43" y="1066"/>
                  </a:lnTo>
                  <a:lnTo>
                    <a:pt x="43" y="1068"/>
                  </a:lnTo>
                  <a:lnTo>
                    <a:pt x="40" y="1073"/>
                  </a:lnTo>
                  <a:lnTo>
                    <a:pt x="40" y="1075"/>
                  </a:lnTo>
                  <a:lnTo>
                    <a:pt x="40" y="1078"/>
                  </a:lnTo>
                  <a:lnTo>
                    <a:pt x="38" y="1080"/>
                  </a:lnTo>
                  <a:lnTo>
                    <a:pt x="36" y="1082"/>
                  </a:lnTo>
                  <a:lnTo>
                    <a:pt x="36" y="1082"/>
                  </a:lnTo>
                  <a:lnTo>
                    <a:pt x="33" y="1085"/>
                  </a:lnTo>
                  <a:lnTo>
                    <a:pt x="29" y="1087"/>
                  </a:lnTo>
                  <a:lnTo>
                    <a:pt x="26" y="1089"/>
                  </a:lnTo>
                  <a:lnTo>
                    <a:pt x="26" y="1092"/>
                  </a:lnTo>
                  <a:lnTo>
                    <a:pt x="24" y="1094"/>
                  </a:lnTo>
                  <a:lnTo>
                    <a:pt x="21" y="1097"/>
                  </a:lnTo>
                  <a:lnTo>
                    <a:pt x="19" y="1099"/>
                  </a:lnTo>
                  <a:lnTo>
                    <a:pt x="19" y="1104"/>
                  </a:lnTo>
                  <a:lnTo>
                    <a:pt x="17" y="1104"/>
                  </a:lnTo>
                  <a:lnTo>
                    <a:pt x="19" y="1104"/>
                  </a:lnTo>
                  <a:lnTo>
                    <a:pt x="24" y="1106"/>
                  </a:lnTo>
                  <a:lnTo>
                    <a:pt x="31" y="1111"/>
                  </a:lnTo>
                  <a:lnTo>
                    <a:pt x="36" y="1113"/>
                  </a:lnTo>
                  <a:lnTo>
                    <a:pt x="40" y="1115"/>
                  </a:lnTo>
                  <a:lnTo>
                    <a:pt x="50" y="1118"/>
                  </a:lnTo>
                  <a:lnTo>
                    <a:pt x="59" y="1123"/>
                  </a:lnTo>
                  <a:lnTo>
                    <a:pt x="69" y="1125"/>
                  </a:lnTo>
                  <a:lnTo>
                    <a:pt x="76" y="1130"/>
                  </a:lnTo>
                  <a:lnTo>
                    <a:pt x="83" y="1132"/>
                  </a:lnTo>
                  <a:lnTo>
                    <a:pt x="92" y="1137"/>
                  </a:lnTo>
                  <a:lnTo>
                    <a:pt x="92" y="1137"/>
                  </a:lnTo>
                  <a:lnTo>
                    <a:pt x="92" y="1137"/>
                  </a:lnTo>
                  <a:lnTo>
                    <a:pt x="95" y="1137"/>
                  </a:lnTo>
                  <a:lnTo>
                    <a:pt x="97" y="1137"/>
                  </a:lnTo>
                  <a:lnTo>
                    <a:pt x="99" y="1134"/>
                  </a:lnTo>
                  <a:lnTo>
                    <a:pt x="102" y="1132"/>
                  </a:lnTo>
                  <a:lnTo>
                    <a:pt x="107" y="1127"/>
                  </a:lnTo>
                  <a:lnTo>
                    <a:pt x="107" y="1127"/>
                  </a:lnTo>
                  <a:lnTo>
                    <a:pt x="107" y="1125"/>
                  </a:lnTo>
                  <a:lnTo>
                    <a:pt x="107" y="1125"/>
                  </a:lnTo>
                  <a:lnTo>
                    <a:pt x="109" y="1125"/>
                  </a:lnTo>
                  <a:lnTo>
                    <a:pt x="109" y="1123"/>
                  </a:lnTo>
                  <a:lnTo>
                    <a:pt x="114" y="1118"/>
                  </a:lnTo>
                  <a:lnTo>
                    <a:pt x="116" y="1113"/>
                  </a:lnTo>
                  <a:lnTo>
                    <a:pt x="116" y="1108"/>
                  </a:lnTo>
                  <a:lnTo>
                    <a:pt x="118" y="1101"/>
                  </a:lnTo>
                  <a:lnTo>
                    <a:pt x="118" y="1092"/>
                  </a:lnTo>
                  <a:lnTo>
                    <a:pt x="118" y="1087"/>
                  </a:lnTo>
                  <a:lnTo>
                    <a:pt x="114" y="1082"/>
                  </a:lnTo>
                  <a:lnTo>
                    <a:pt x="109" y="1080"/>
                  </a:lnTo>
                  <a:lnTo>
                    <a:pt x="107" y="1078"/>
                  </a:lnTo>
                  <a:lnTo>
                    <a:pt x="107" y="1078"/>
                  </a:lnTo>
                  <a:lnTo>
                    <a:pt x="104" y="1075"/>
                  </a:lnTo>
                  <a:lnTo>
                    <a:pt x="107" y="1073"/>
                  </a:lnTo>
                  <a:lnTo>
                    <a:pt x="109" y="1073"/>
                  </a:lnTo>
                  <a:lnTo>
                    <a:pt x="111" y="1071"/>
                  </a:lnTo>
                  <a:lnTo>
                    <a:pt x="114" y="1075"/>
                  </a:lnTo>
                  <a:lnTo>
                    <a:pt x="116" y="1078"/>
                  </a:lnTo>
                  <a:lnTo>
                    <a:pt x="118" y="1087"/>
                  </a:lnTo>
                  <a:lnTo>
                    <a:pt x="118" y="1087"/>
                  </a:lnTo>
                  <a:lnTo>
                    <a:pt x="125" y="1092"/>
                  </a:lnTo>
                  <a:lnTo>
                    <a:pt x="132" y="1094"/>
                  </a:lnTo>
                  <a:lnTo>
                    <a:pt x="140" y="1099"/>
                  </a:lnTo>
                  <a:lnTo>
                    <a:pt x="149" y="1101"/>
                  </a:lnTo>
                  <a:lnTo>
                    <a:pt x="156" y="1104"/>
                  </a:lnTo>
                  <a:lnTo>
                    <a:pt x="163" y="1104"/>
                  </a:lnTo>
                  <a:lnTo>
                    <a:pt x="170" y="1104"/>
                  </a:lnTo>
                  <a:lnTo>
                    <a:pt x="180" y="1101"/>
                  </a:lnTo>
                  <a:lnTo>
                    <a:pt x="187" y="1101"/>
                  </a:lnTo>
                  <a:lnTo>
                    <a:pt x="192" y="1099"/>
                  </a:lnTo>
                  <a:lnTo>
                    <a:pt x="199" y="1094"/>
                  </a:lnTo>
                  <a:lnTo>
                    <a:pt x="206" y="1087"/>
                  </a:lnTo>
                  <a:lnTo>
                    <a:pt x="208" y="1085"/>
                  </a:lnTo>
                  <a:lnTo>
                    <a:pt x="213" y="1082"/>
                  </a:lnTo>
                  <a:lnTo>
                    <a:pt x="220" y="1080"/>
                  </a:lnTo>
                  <a:lnTo>
                    <a:pt x="222" y="1080"/>
                  </a:lnTo>
                  <a:lnTo>
                    <a:pt x="225" y="1080"/>
                  </a:lnTo>
                  <a:lnTo>
                    <a:pt x="227" y="1080"/>
                  </a:lnTo>
                  <a:lnTo>
                    <a:pt x="229" y="1080"/>
                  </a:lnTo>
                  <a:lnTo>
                    <a:pt x="234" y="1085"/>
                  </a:lnTo>
                  <a:lnTo>
                    <a:pt x="239" y="1089"/>
                  </a:lnTo>
                  <a:lnTo>
                    <a:pt x="244" y="1097"/>
                  </a:lnTo>
                  <a:lnTo>
                    <a:pt x="244" y="1099"/>
                  </a:lnTo>
                  <a:lnTo>
                    <a:pt x="246" y="1101"/>
                  </a:lnTo>
                  <a:lnTo>
                    <a:pt x="248" y="1104"/>
                  </a:lnTo>
                  <a:lnTo>
                    <a:pt x="253" y="1104"/>
                  </a:lnTo>
                  <a:lnTo>
                    <a:pt x="260" y="1108"/>
                  </a:lnTo>
                  <a:lnTo>
                    <a:pt x="265" y="1111"/>
                  </a:lnTo>
                  <a:lnTo>
                    <a:pt x="269" y="1113"/>
                  </a:lnTo>
                  <a:lnTo>
                    <a:pt x="274" y="1120"/>
                  </a:lnTo>
                  <a:lnTo>
                    <a:pt x="277" y="1125"/>
                  </a:lnTo>
                  <a:lnTo>
                    <a:pt x="279" y="1130"/>
                  </a:lnTo>
                  <a:lnTo>
                    <a:pt x="281" y="1115"/>
                  </a:lnTo>
                  <a:lnTo>
                    <a:pt x="281" y="1111"/>
                  </a:lnTo>
                  <a:lnTo>
                    <a:pt x="284" y="1106"/>
                  </a:lnTo>
                  <a:lnTo>
                    <a:pt x="286" y="1101"/>
                  </a:lnTo>
                  <a:lnTo>
                    <a:pt x="288" y="1099"/>
                  </a:lnTo>
                  <a:lnTo>
                    <a:pt x="291" y="1097"/>
                  </a:lnTo>
                  <a:lnTo>
                    <a:pt x="295" y="1094"/>
                  </a:lnTo>
                  <a:lnTo>
                    <a:pt x="307" y="1089"/>
                  </a:lnTo>
                  <a:lnTo>
                    <a:pt x="321" y="1087"/>
                  </a:lnTo>
                  <a:lnTo>
                    <a:pt x="331" y="1087"/>
                  </a:lnTo>
                  <a:lnTo>
                    <a:pt x="338" y="1085"/>
                  </a:lnTo>
                  <a:lnTo>
                    <a:pt x="345" y="1085"/>
                  </a:lnTo>
                  <a:lnTo>
                    <a:pt x="352" y="1082"/>
                  </a:lnTo>
                  <a:lnTo>
                    <a:pt x="362" y="1078"/>
                  </a:lnTo>
                  <a:lnTo>
                    <a:pt x="371" y="1078"/>
                  </a:lnTo>
                  <a:lnTo>
                    <a:pt x="378" y="1078"/>
                  </a:lnTo>
                  <a:lnTo>
                    <a:pt x="383" y="1078"/>
                  </a:lnTo>
                  <a:lnTo>
                    <a:pt x="385" y="1078"/>
                  </a:lnTo>
                  <a:lnTo>
                    <a:pt x="392" y="1080"/>
                  </a:lnTo>
                  <a:lnTo>
                    <a:pt x="397" y="1085"/>
                  </a:lnTo>
                  <a:lnTo>
                    <a:pt x="399" y="1089"/>
                  </a:lnTo>
                  <a:lnTo>
                    <a:pt x="399" y="1092"/>
                  </a:lnTo>
                  <a:lnTo>
                    <a:pt x="402" y="1097"/>
                  </a:lnTo>
                  <a:lnTo>
                    <a:pt x="402" y="1104"/>
                  </a:lnTo>
                  <a:lnTo>
                    <a:pt x="402" y="1108"/>
                  </a:lnTo>
                  <a:lnTo>
                    <a:pt x="402" y="1113"/>
                  </a:lnTo>
                  <a:lnTo>
                    <a:pt x="399" y="1123"/>
                  </a:lnTo>
                  <a:lnTo>
                    <a:pt x="399" y="1127"/>
                  </a:lnTo>
                  <a:lnTo>
                    <a:pt x="399" y="1132"/>
                  </a:lnTo>
                  <a:lnTo>
                    <a:pt x="402" y="1134"/>
                  </a:lnTo>
                  <a:lnTo>
                    <a:pt x="402" y="1139"/>
                  </a:lnTo>
                  <a:lnTo>
                    <a:pt x="404" y="1141"/>
                  </a:lnTo>
                  <a:lnTo>
                    <a:pt x="406" y="1144"/>
                  </a:lnTo>
                  <a:lnTo>
                    <a:pt x="409" y="1144"/>
                  </a:lnTo>
                  <a:lnTo>
                    <a:pt x="414" y="1146"/>
                  </a:lnTo>
                  <a:lnTo>
                    <a:pt x="416" y="1149"/>
                  </a:lnTo>
                  <a:lnTo>
                    <a:pt x="421" y="1149"/>
                  </a:lnTo>
                  <a:lnTo>
                    <a:pt x="425" y="1149"/>
                  </a:lnTo>
                  <a:lnTo>
                    <a:pt x="430" y="1149"/>
                  </a:lnTo>
                  <a:lnTo>
                    <a:pt x="435" y="1149"/>
                  </a:lnTo>
                  <a:lnTo>
                    <a:pt x="442" y="1149"/>
                  </a:lnTo>
                  <a:lnTo>
                    <a:pt x="454" y="1149"/>
                  </a:lnTo>
                  <a:lnTo>
                    <a:pt x="458" y="1146"/>
                  </a:lnTo>
                  <a:lnTo>
                    <a:pt x="461" y="1146"/>
                  </a:lnTo>
                  <a:lnTo>
                    <a:pt x="461" y="1146"/>
                  </a:lnTo>
                  <a:lnTo>
                    <a:pt x="463" y="1146"/>
                  </a:lnTo>
                  <a:lnTo>
                    <a:pt x="463" y="1144"/>
                  </a:lnTo>
                  <a:lnTo>
                    <a:pt x="466" y="1144"/>
                  </a:lnTo>
                  <a:lnTo>
                    <a:pt x="466" y="1144"/>
                  </a:lnTo>
                  <a:lnTo>
                    <a:pt x="470" y="1139"/>
                  </a:lnTo>
                  <a:lnTo>
                    <a:pt x="470" y="1137"/>
                  </a:lnTo>
                  <a:lnTo>
                    <a:pt x="473" y="1137"/>
                  </a:lnTo>
                  <a:lnTo>
                    <a:pt x="475" y="1132"/>
                  </a:lnTo>
                  <a:lnTo>
                    <a:pt x="475" y="1127"/>
                  </a:lnTo>
                  <a:lnTo>
                    <a:pt x="475" y="1120"/>
                  </a:lnTo>
                  <a:lnTo>
                    <a:pt x="475" y="1108"/>
                  </a:lnTo>
                  <a:lnTo>
                    <a:pt x="477" y="1118"/>
                  </a:lnTo>
                  <a:lnTo>
                    <a:pt x="477" y="1123"/>
                  </a:lnTo>
                  <a:lnTo>
                    <a:pt x="480" y="1125"/>
                  </a:lnTo>
                  <a:lnTo>
                    <a:pt x="480" y="1130"/>
                  </a:lnTo>
                  <a:lnTo>
                    <a:pt x="482" y="1132"/>
                  </a:lnTo>
                  <a:lnTo>
                    <a:pt x="484" y="1134"/>
                  </a:lnTo>
                  <a:lnTo>
                    <a:pt x="489" y="1137"/>
                  </a:lnTo>
                  <a:lnTo>
                    <a:pt x="492" y="1139"/>
                  </a:lnTo>
                  <a:lnTo>
                    <a:pt x="496" y="1141"/>
                  </a:lnTo>
                  <a:lnTo>
                    <a:pt x="499" y="1141"/>
                  </a:lnTo>
                  <a:lnTo>
                    <a:pt x="503" y="1144"/>
                  </a:lnTo>
                  <a:lnTo>
                    <a:pt x="508" y="1144"/>
                  </a:lnTo>
                  <a:lnTo>
                    <a:pt x="513" y="1144"/>
                  </a:lnTo>
                  <a:lnTo>
                    <a:pt x="525" y="1141"/>
                  </a:lnTo>
                  <a:lnTo>
                    <a:pt x="532" y="1141"/>
                  </a:lnTo>
                  <a:lnTo>
                    <a:pt x="539" y="1139"/>
                  </a:lnTo>
                  <a:lnTo>
                    <a:pt x="541" y="1137"/>
                  </a:lnTo>
                  <a:lnTo>
                    <a:pt x="541" y="1137"/>
                  </a:lnTo>
                  <a:lnTo>
                    <a:pt x="543" y="1134"/>
                  </a:lnTo>
                  <a:lnTo>
                    <a:pt x="546" y="1134"/>
                  </a:lnTo>
                  <a:lnTo>
                    <a:pt x="546" y="1132"/>
                  </a:lnTo>
                  <a:lnTo>
                    <a:pt x="548" y="1132"/>
                  </a:lnTo>
                  <a:lnTo>
                    <a:pt x="551" y="1127"/>
                  </a:lnTo>
                  <a:lnTo>
                    <a:pt x="553" y="1125"/>
                  </a:lnTo>
                  <a:lnTo>
                    <a:pt x="553" y="1123"/>
                  </a:lnTo>
                  <a:lnTo>
                    <a:pt x="553" y="1123"/>
                  </a:lnTo>
                  <a:lnTo>
                    <a:pt x="553" y="1123"/>
                  </a:lnTo>
                  <a:lnTo>
                    <a:pt x="553" y="1123"/>
                  </a:lnTo>
                  <a:lnTo>
                    <a:pt x="555" y="1120"/>
                  </a:lnTo>
                  <a:lnTo>
                    <a:pt x="558" y="1099"/>
                  </a:lnTo>
                  <a:lnTo>
                    <a:pt x="560" y="1087"/>
                  </a:lnTo>
                  <a:lnTo>
                    <a:pt x="560" y="1082"/>
                  </a:lnTo>
                  <a:lnTo>
                    <a:pt x="560" y="1078"/>
                  </a:lnTo>
                  <a:lnTo>
                    <a:pt x="562" y="1082"/>
                  </a:lnTo>
                  <a:lnTo>
                    <a:pt x="567" y="1085"/>
                  </a:lnTo>
                  <a:lnTo>
                    <a:pt x="572" y="1087"/>
                  </a:lnTo>
                  <a:lnTo>
                    <a:pt x="579" y="1089"/>
                  </a:lnTo>
                  <a:lnTo>
                    <a:pt x="586" y="1089"/>
                  </a:lnTo>
                  <a:lnTo>
                    <a:pt x="593" y="1092"/>
                  </a:lnTo>
                  <a:lnTo>
                    <a:pt x="600" y="1089"/>
                  </a:lnTo>
                  <a:lnTo>
                    <a:pt x="607" y="1089"/>
                  </a:lnTo>
                  <a:lnTo>
                    <a:pt x="614" y="1089"/>
                  </a:lnTo>
                  <a:lnTo>
                    <a:pt x="624" y="1087"/>
                  </a:lnTo>
                  <a:lnTo>
                    <a:pt x="636" y="1087"/>
                  </a:lnTo>
                  <a:lnTo>
                    <a:pt x="643" y="1085"/>
                  </a:lnTo>
                  <a:lnTo>
                    <a:pt x="650" y="1082"/>
                  </a:lnTo>
                  <a:lnTo>
                    <a:pt x="662" y="1078"/>
                  </a:lnTo>
                  <a:lnTo>
                    <a:pt x="666" y="1075"/>
                  </a:lnTo>
                  <a:lnTo>
                    <a:pt x="673" y="1073"/>
                  </a:lnTo>
                  <a:lnTo>
                    <a:pt x="680" y="1066"/>
                  </a:lnTo>
                  <a:lnTo>
                    <a:pt x="690" y="1061"/>
                  </a:lnTo>
                  <a:lnTo>
                    <a:pt x="697" y="1056"/>
                  </a:lnTo>
                  <a:lnTo>
                    <a:pt x="702" y="1054"/>
                  </a:lnTo>
                  <a:lnTo>
                    <a:pt x="711" y="1047"/>
                  </a:lnTo>
                  <a:lnTo>
                    <a:pt x="714" y="1042"/>
                  </a:lnTo>
                  <a:lnTo>
                    <a:pt x="718" y="1037"/>
                  </a:lnTo>
                  <a:lnTo>
                    <a:pt x="725" y="1028"/>
                  </a:lnTo>
                  <a:lnTo>
                    <a:pt x="732" y="1021"/>
                  </a:lnTo>
                  <a:lnTo>
                    <a:pt x="737" y="1016"/>
                  </a:lnTo>
                  <a:lnTo>
                    <a:pt x="742" y="1009"/>
                  </a:lnTo>
                  <a:lnTo>
                    <a:pt x="747" y="1004"/>
                  </a:lnTo>
                  <a:lnTo>
                    <a:pt x="749" y="1002"/>
                  </a:lnTo>
                  <a:lnTo>
                    <a:pt x="756" y="1000"/>
                  </a:lnTo>
                  <a:lnTo>
                    <a:pt x="758" y="997"/>
                  </a:lnTo>
                  <a:lnTo>
                    <a:pt x="761" y="995"/>
                  </a:lnTo>
                  <a:lnTo>
                    <a:pt x="763" y="993"/>
                  </a:lnTo>
                  <a:lnTo>
                    <a:pt x="768" y="990"/>
                  </a:lnTo>
                  <a:lnTo>
                    <a:pt x="763" y="983"/>
                  </a:lnTo>
                  <a:lnTo>
                    <a:pt x="756" y="978"/>
                  </a:lnTo>
                  <a:lnTo>
                    <a:pt x="749" y="971"/>
                  </a:lnTo>
                  <a:lnTo>
                    <a:pt x="742" y="969"/>
                  </a:lnTo>
                  <a:lnTo>
                    <a:pt x="730" y="964"/>
                  </a:lnTo>
                  <a:lnTo>
                    <a:pt x="728" y="962"/>
                  </a:lnTo>
                  <a:lnTo>
                    <a:pt x="725" y="960"/>
                  </a:lnTo>
                  <a:lnTo>
                    <a:pt x="723" y="952"/>
                  </a:lnTo>
                  <a:lnTo>
                    <a:pt x="721" y="950"/>
                  </a:lnTo>
                  <a:lnTo>
                    <a:pt x="721" y="945"/>
                  </a:lnTo>
                  <a:lnTo>
                    <a:pt x="721" y="943"/>
                  </a:lnTo>
                  <a:lnTo>
                    <a:pt x="721" y="938"/>
                  </a:lnTo>
                  <a:lnTo>
                    <a:pt x="721" y="929"/>
                  </a:lnTo>
                  <a:lnTo>
                    <a:pt x="721" y="919"/>
                  </a:lnTo>
                  <a:lnTo>
                    <a:pt x="723" y="912"/>
                  </a:lnTo>
                  <a:lnTo>
                    <a:pt x="725" y="908"/>
                  </a:lnTo>
                  <a:lnTo>
                    <a:pt x="728" y="900"/>
                  </a:lnTo>
                  <a:lnTo>
                    <a:pt x="732" y="896"/>
                  </a:lnTo>
                  <a:lnTo>
                    <a:pt x="735" y="891"/>
                  </a:lnTo>
                  <a:lnTo>
                    <a:pt x="740" y="886"/>
                  </a:lnTo>
                  <a:lnTo>
                    <a:pt x="747" y="882"/>
                  </a:lnTo>
                  <a:lnTo>
                    <a:pt x="751" y="877"/>
                  </a:lnTo>
                  <a:lnTo>
                    <a:pt x="756" y="874"/>
                  </a:lnTo>
                  <a:lnTo>
                    <a:pt x="758" y="872"/>
                  </a:lnTo>
                  <a:lnTo>
                    <a:pt x="763" y="867"/>
                  </a:lnTo>
                  <a:lnTo>
                    <a:pt x="768" y="865"/>
                  </a:lnTo>
                  <a:lnTo>
                    <a:pt x="784" y="856"/>
                  </a:lnTo>
                  <a:lnTo>
                    <a:pt x="791" y="853"/>
                  </a:lnTo>
                  <a:lnTo>
                    <a:pt x="799" y="853"/>
                  </a:lnTo>
                  <a:lnTo>
                    <a:pt x="803" y="851"/>
                  </a:lnTo>
                  <a:lnTo>
                    <a:pt x="808" y="851"/>
                  </a:lnTo>
                  <a:lnTo>
                    <a:pt x="808" y="848"/>
                  </a:lnTo>
                  <a:lnTo>
                    <a:pt x="808" y="848"/>
                  </a:lnTo>
                  <a:lnTo>
                    <a:pt x="810" y="848"/>
                  </a:lnTo>
                  <a:lnTo>
                    <a:pt x="815" y="848"/>
                  </a:lnTo>
                  <a:lnTo>
                    <a:pt x="822" y="846"/>
                  </a:lnTo>
                  <a:lnTo>
                    <a:pt x="827" y="844"/>
                  </a:lnTo>
                  <a:lnTo>
                    <a:pt x="827" y="841"/>
                  </a:lnTo>
                  <a:lnTo>
                    <a:pt x="827" y="841"/>
                  </a:lnTo>
                  <a:lnTo>
                    <a:pt x="829" y="841"/>
                  </a:lnTo>
                  <a:lnTo>
                    <a:pt x="832" y="841"/>
                  </a:lnTo>
                  <a:lnTo>
                    <a:pt x="836" y="837"/>
                  </a:lnTo>
                  <a:lnTo>
                    <a:pt x="841" y="834"/>
                  </a:lnTo>
                  <a:lnTo>
                    <a:pt x="846" y="830"/>
                  </a:lnTo>
                  <a:lnTo>
                    <a:pt x="848" y="827"/>
                  </a:lnTo>
                  <a:lnTo>
                    <a:pt x="848" y="825"/>
                  </a:lnTo>
                  <a:lnTo>
                    <a:pt x="848" y="825"/>
                  </a:lnTo>
                  <a:lnTo>
                    <a:pt x="851" y="825"/>
                  </a:lnTo>
                  <a:lnTo>
                    <a:pt x="853" y="822"/>
                  </a:lnTo>
                  <a:lnTo>
                    <a:pt x="853" y="820"/>
                  </a:lnTo>
                  <a:lnTo>
                    <a:pt x="853" y="820"/>
                  </a:lnTo>
                  <a:lnTo>
                    <a:pt x="853" y="820"/>
                  </a:lnTo>
                  <a:lnTo>
                    <a:pt x="855" y="818"/>
                  </a:lnTo>
                  <a:lnTo>
                    <a:pt x="855" y="815"/>
                  </a:lnTo>
                  <a:lnTo>
                    <a:pt x="855" y="813"/>
                  </a:lnTo>
                  <a:lnTo>
                    <a:pt x="858" y="813"/>
                  </a:lnTo>
                  <a:lnTo>
                    <a:pt x="858" y="813"/>
                  </a:lnTo>
                  <a:lnTo>
                    <a:pt x="860" y="808"/>
                  </a:lnTo>
                  <a:lnTo>
                    <a:pt x="862" y="801"/>
                  </a:lnTo>
                  <a:lnTo>
                    <a:pt x="865" y="799"/>
                  </a:lnTo>
                  <a:lnTo>
                    <a:pt x="865" y="799"/>
                  </a:lnTo>
                  <a:lnTo>
                    <a:pt x="865" y="799"/>
                  </a:lnTo>
                  <a:lnTo>
                    <a:pt x="865" y="797"/>
                  </a:lnTo>
                  <a:lnTo>
                    <a:pt x="867" y="787"/>
                  </a:lnTo>
                  <a:lnTo>
                    <a:pt x="872" y="778"/>
                  </a:lnTo>
                  <a:lnTo>
                    <a:pt x="874" y="771"/>
                  </a:lnTo>
                  <a:lnTo>
                    <a:pt x="879" y="761"/>
                  </a:lnTo>
                  <a:lnTo>
                    <a:pt x="881" y="759"/>
                  </a:lnTo>
                  <a:lnTo>
                    <a:pt x="881" y="756"/>
                  </a:lnTo>
                  <a:lnTo>
                    <a:pt x="881" y="752"/>
                  </a:lnTo>
                  <a:lnTo>
                    <a:pt x="881" y="749"/>
                  </a:lnTo>
                  <a:lnTo>
                    <a:pt x="879" y="745"/>
                  </a:lnTo>
                  <a:lnTo>
                    <a:pt x="879" y="742"/>
                  </a:lnTo>
                  <a:lnTo>
                    <a:pt x="881" y="737"/>
                  </a:lnTo>
                  <a:lnTo>
                    <a:pt x="881" y="735"/>
                  </a:lnTo>
                  <a:lnTo>
                    <a:pt x="884" y="735"/>
                  </a:lnTo>
                  <a:lnTo>
                    <a:pt x="888" y="735"/>
                  </a:lnTo>
                  <a:lnTo>
                    <a:pt x="879" y="730"/>
                  </a:lnTo>
                  <a:lnTo>
                    <a:pt x="869" y="726"/>
                  </a:lnTo>
                  <a:lnTo>
                    <a:pt x="858" y="723"/>
                  </a:lnTo>
                  <a:lnTo>
                    <a:pt x="848" y="721"/>
                  </a:lnTo>
                  <a:lnTo>
                    <a:pt x="834" y="721"/>
                  </a:lnTo>
                  <a:lnTo>
                    <a:pt x="834" y="721"/>
                  </a:lnTo>
                  <a:lnTo>
                    <a:pt x="836" y="719"/>
                  </a:lnTo>
                  <a:lnTo>
                    <a:pt x="836" y="719"/>
                  </a:lnTo>
                  <a:lnTo>
                    <a:pt x="841" y="719"/>
                  </a:lnTo>
                  <a:lnTo>
                    <a:pt x="851" y="716"/>
                  </a:lnTo>
                  <a:lnTo>
                    <a:pt x="855" y="714"/>
                  </a:lnTo>
                  <a:lnTo>
                    <a:pt x="855" y="711"/>
                  </a:lnTo>
                  <a:lnTo>
                    <a:pt x="858" y="711"/>
                  </a:lnTo>
                  <a:lnTo>
                    <a:pt x="867" y="704"/>
                  </a:lnTo>
                  <a:lnTo>
                    <a:pt x="877" y="695"/>
                  </a:lnTo>
                  <a:lnTo>
                    <a:pt x="886" y="690"/>
                  </a:lnTo>
                  <a:lnTo>
                    <a:pt x="893" y="683"/>
                  </a:lnTo>
                  <a:lnTo>
                    <a:pt x="898" y="678"/>
                  </a:lnTo>
                  <a:lnTo>
                    <a:pt x="902" y="676"/>
                  </a:lnTo>
                  <a:lnTo>
                    <a:pt x="905" y="674"/>
                  </a:lnTo>
                  <a:lnTo>
                    <a:pt x="910" y="674"/>
                  </a:lnTo>
                  <a:lnTo>
                    <a:pt x="912" y="671"/>
                  </a:lnTo>
                  <a:lnTo>
                    <a:pt x="917" y="667"/>
                  </a:lnTo>
                  <a:lnTo>
                    <a:pt x="919" y="664"/>
                  </a:lnTo>
                  <a:lnTo>
                    <a:pt x="921" y="659"/>
                  </a:lnTo>
                  <a:lnTo>
                    <a:pt x="921" y="657"/>
                  </a:lnTo>
                  <a:lnTo>
                    <a:pt x="924" y="655"/>
                  </a:lnTo>
                  <a:lnTo>
                    <a:pt x="926" y="652"/>
                  </a:lnTo>
                  <a:lnTo>
                    <a:pt x="928" y="648"/>
                  </a:lnTo>
                  <a:lnTo>
                    <a:pt x="928" y="643"/>
                  </a:lnTo>
                  <a:lnTo>
                    <a:pt x="928" y="638"/>
                  </a:lnTo>
                  <a:lnTo>
                    <a:pt x="931" y="631"/>
                  </a:lnTo>
                  <a:lnTo>
                    <a:pt x="931" y="622"/>
                  </a:lnTo>
                  <a:lnTo>
                    <a:pt x="931" y="617"/>
                  </a:lnTo>
                  <a:lnTo>
                    <a:pt x="931" y="615"/>
                  </a:lnTo>
                  <a:lnTo>
                    <a:pt x="928" y="608"/>
                  </a:lnTo>
                  <a:lnTo>
                    <a:pt x="931" y="598"/>
                  </a:lnTo>
                  <a:lnTo>
                    <a:pt x="931" y="593"/>
                  </a:lnTo>
                  <a:lnTo>
                    <a:pt x="931" y="591"/>
                  </a:lnTo>
                  <a:lnTo>
                    <a:pt x="931" y="586"/>
                  </a:lnTo>
                  <a:lnTo>
                    <a:pt x="931" y="584"/>
                  </a:lnTo>
                  <a:lnTo>
                    <a:pt x="928" y="579"/>
                  </a:lnTo>
                  <a:lnTo>
                    <a:pt x="926" y="574"/>
                  </a:lnTo>
                  <a:lnTo>
                    <a:pt x="926" y="572"/>
                  </a:lnTo>
                  <a:lnTo>
                    <a:pt x="926" y="570"/>
                  </a:lnTo>
                  <a:lnTo>
                    <a:pt x="926" y="567"/>
                  </a:lnTo>
                  <a:lnTo>
                    <a:pt x="928" y="560"/>
                  </a:lnTo>
                  <a:lnTo>
                    <a:pt x="933" y="556"/>
                  </a:lnTo>
                  <a:lnTo>
                    <a:pt x="938" y="553"/>
                  </a:lnTo>
                  <a:lnTo>
                    <a:pt x="945" y="551"/>
                  </a:lnTo>
                  <a:lnTo>
                    <a:pt x="959" y="548"/>
                  </a:lnTo>
                  <a:lnTo>
                    <a:pt x="980" y="544"/>
                  </a:lnTo>
                  <a:lnTo>
                    <a:pt x="980" y="544"/>
                  </a:lnTo>
                  <a:lnTo>
                    <a:pt x="983" y="541"/>
                  </a:lnTo>
                  <a:lnTo>
                    <a:pt x="988" y="541"/>
                  </a:lnTo>
                  <a:lnTo>
                    <a:pt x="988" y="539"/>
                  </a:lnTo>
                  <a:lnTo>
                    <a:pt x="988" y="539"/>
                  </a:lnTo>
                  <a:lnTo>
                    <a:pt x="990" y="539"/>
                  </a:lnTo>
                  <a:lnTo>
                    <a:pt x="995" y="534"/>
                  </a:lnTo>
                  <a:lnTo>
                    <a:pt x="997" y="532"/>
                  </a:lnTo>
                  <a:lnTo>
                    <a:pt x="999" y="527"/>
                  </a:lnTo>
                  <a:lnTo>
                    <a:pt x="1002" y="522"/>
                  </a:lnTo>
                  <a:lnTo>
                    <a:pt x="1004" y="518"/>
                  </a:lnTo>
                  <a:lnTo>
                    <a:pt x="1004" y="513"/>
                  </a:lnTo>
                  <a:lnTo>
                    <a:pt x="1006" y="511"/>
                  </a:lnTo>
                  <a:lnTo>
                    <a:pt x="1006" y="504"/>
                  </a:lnTo>
                  <a:lnTo>
                    <a:pt x="1006" y="499"/>
                  </a:lnTo>
                  <a:lnTo>
                    <a:pt x="1006" y="494"/>
                  </a:lnTo>
                  <a:lnTo>
                    <a:pt x="1006" y="489"/>
                  </a:lnTo>
                  <a:lnTo>
                    <a:pt x="1004" y="482"/>
                  </a:lnTo>
                  <a:lnTo>
                    <a:pt x="1002" y="475"/>
                  </a:lnTo>
                  <a:lnTo>
                    <a:pt x="999" y="470"/>
                  </a:lnTo>
                  <a:lnTo>
                    <a:pt x="999" y="468"/>
                  </a:lnTo>
                  <a:lnTo>
                    <a:pt x="999" y="463"/>
                  </a:lnTo>
                  <a:lnTo>
                    <a:pt x="999" y="461"/>
                  </a:lnTo>
                  <a:lnTo>
                    <a:pt x="1002" y="456"/>
                  </a:lnTo>
                  <a:lnTo>
                    <a:pt x="1006" y="454"/>
                  </a:lnTo>
                  <a:lnTo>
                    <a:pt x="1009" y="452"/>
                  </a:lnTo>
                  <a:lnTo>
                    <a:pt x="1016" y="447"/>
                  </a:lnTo>
                  <a:lnTo>
                    <a:pt x="1023" y="442"/>
                  </a:lnTo>
                  <a:lnTo>
                    <a:pt x="1030" y="437"/>
                  </a:lnTo>
                  <a:lnTo>
                    <a:pt x="1037" y="430"/>
                  </a:lnTo>
                  <a:lnTo>
                    <a:pt x="1044" y="423"/>
                  </a:lnTo>
                  <a:lnTo>
                    <a:pt x="1047" y="419"/>
                  </a:lnTo>
                  <a:lnTo>
                    <a:pt x="1047" y="416"/>
                  </a:lnTo>
                  <a:lnTo>
                    <a:pt x="1047" y="416"/>
                  </a:lnTo>
                  <a:lnTo>
                    <a:pt x="1047" y="416"/>
                  </a:lnTo>
                  <a:lnTo>
                    <a:pt x="1047" y="416"/>
                  </a:lnTo>
                  <a:lnTo>
                    <a:pt x="1047" y="411"/>
                  </a:lnTo>
                  <a:lnTo>
                    <a:pt x="1047" y="407"/>
                  </a:lnTo>
                  <a:lnTo>
                    <a:pt x="1044" y="404"/>
                  </a:lnTo>
                  <a:lnTo>
                    <a:pt x="1042" y="402"/>
                  </a:lnTo>
                  <a:lnTo>
                    <a:pt x="1039" y="402"/>
                  </a:lnTo>
                  <a:lnTo>
                    <a:pt x="1035" y="400"/>
                  </a:lnTo>
                  <a:lnTo>
                    <a:pt x="1030" y="400"/>
                  </a:lnTo>
                  <a:lnTo>
                    <a:pt x="1023" y="400"/>
                  </a:lnTo>
                  <a:lnTo>
                    <a:pt x="1037" y="393"/>
                  </a:lnTo>
                  <a:lnTo>
                    <a:pt x="1054" y="385"/>
                  </a:lnTo>
                  <a:lnTo>
                    <a:pt x="1061" y="383"/>
                  </a:lnTo>
                  <a:lnTo>
                    <a:pt x="1065" y="381"/>
                  </a:lnTo>
                  <a:lnTo>
                    <a:pt x="1068" y="378"/>
                  </a:lnTo>
                  <a:lnTo>
                    <a:pt x="1068" y="378"/>
                  </a:lnTo>
                  <a:lnTo>
                    <a:pt x="1070" y="378"/>
                  </a:lnTo>
                  <a:lnTo>
                    <a:pt x="1087" y="371"/>
                  </a:lnTo>
                  <a:lnTo>
                    <a:pt x="1087" y="364"/>
                  </a:lnTo>
                  <a:lnTo>
                    <a:pt x="1087" y="357"/>
                  </a:lnTo>
                  <a:lnTo>
                    <a:pt x="1087" y="352"/>
                  </a:lnTo>
                  <a:lnTo>
                    <a:pt x="1084" y="348"/>
                  </a:lnTo>
                  <a:lnTo>
                    <a:pt x="1082" y="343"/>
                  </a:lnTo>
                  <a:lnTo>
                    <a:pt x="1077" y="341"/>
                  </a:lnTo>
                  <a:lnTo>
                    <a:pt x="1073" y="338"/>
                  </a:lnTo>
                  <a:lnTo>
                    <a:pt x="1065" y="336"/>
                  </a:lnTo>
                  <a:lnTo>
                    <a:pt x="1063" y="336"/>
                  </a:lnTo>
                  <a:lnTo>
                    <a:pt x="1061" y="333"/>
                  </a:lnTo>
                  <a:lnTo>
                    <a:pt x="1058" y="333"/>
                  </a:lnTo>
                  <a:lnTo>
                    <a:pt x="1056" y="331"/>
                  </a:lnTo>
                  <a:lnTo>
                    <a:pt x="1056" y="331"/>
                  </a:lnTo>
                  <a:lnTo>
                    <a:pt x="1051" y="329"/>
                  </a:lnTo>
                  <a:lnTo>
                    <a:pt x="1049" y="329"/>
                  </a:lnTo>
                  <a:lnTo>
                    <a:pt x="1047" y="329"/>
                  </a:lnTo>
                  <a:lnTo>
                    <a:pt x="1044" y="329"/>
                  </a:lnTo>
                  <a:lnTo>
                    <a:pt x="1032" y="331"/>
                  </a:lnTo>
                  <a:lnTo>
                    <a:pt x="1021" y="331"/>
                  </a:lnTo>
                  <a:lnTo>
                    <a:pt x="1016" y="329"/>
                  </a:lnTo>
                  <a:lnTo>
                    <a:pt x="1014" y="329"/>
                  </a:lnTo>
                  <a:lnTo>
                    <a:pt x="1006" y="324"/>
                  </a:lnTo>
                  <a:lnTo>
                    <a:pt x="999" y="319"/>
                  </a:lnTo>
                  <a:lnTo>
                    <a:pt x="995" y="312"/>
                  </a:lnTo>
                  <a:lnTo>
                    <a:pt x="995" y="307"/>
                  </a:lnTo>
                  <a:lnTo>
                    <a:pt x="992" y="303"/>
                  </a:lnTo>
                  <a:lnTo>
                    <a:pt x="992" y="293"/>
                  </a:lnTo>
                  <a:lnTo>
                    <a:pt x="990" y="286"/>
                  </a:lnTo>
                  <a:lnTo>
                    <a:pt x="988" y="284"/>
                  </a:lnTo>
                  <a:lnTo>
                    <a:pt x="985" y="282"/>
                  </a:lnTo>
                  <a:lnTo>
                    <a:pt x="980" y="279"/>
                  </a:lnTo>
                  <a:lnTo>
                    <a:pt x="978" y="277"/>
                  </a:lnTo>
                  <a:lnTo>
                    <a:pt x="973" y="274"/>
                  </a:lnTo>
                  <a:lnTo>
                    <a:pt x="969" y="272"/>
                  </a:lnTo>
                  <a:lnTo>
                    <a:pt x="964" y="272"/>
                  </a:lnTo>
                  <a:lnTo>
                    <a:pt x="957" y="270"/>
                  </a:lnTo>
                  <a:lnTo>
                    <a:pt x="952" y="270"/>
                  </a:lnTo>
                  <a:lnTo>
                    <a:pt x="945" y="270"/>
                  </a:lnTo>
                  <a:lnTo>
                    <a:pt x="926" y="270"/>
                  </a:lnTo>
                  <a:lnTo>
                    <a:pt x="910" y="270"/>
                  </a:lnTo>
                  <a:lnTo>
                    <a:pt x="893" y="270"/>
                  </a:lnTo>
                  <a:lnTo>
                    <a:pt x="877" y="267"/>
                  </a:lnTo>
                  <a:lnTo>
                    <a:pt x="872" y="265"/>
                  </a:lnTo>
                  <a:lnTo>
                    <a:pt x="869" y="263"/>
                  </a:lnTo>
                  <a:lnTo>
                    <a:pt x="867" y="260"/>
                  </a:lnTo>
                  <a:lnTo>
                    <a:pt x="862" y="256"/>
                  </a:lnTo>
                  <a:lnTo>
                    <a:pt x="860" y="251"/>
                  </a:lnTo>
                  <a:lnTo>
                    <a:pt x="860" y="248"/>
                  </a:lnTo>
                  <a:lnTo>
                    <a:pt x="860" y="241"/>
                  </a:lnTo>
                  <a:lnTo>
                    <a:pt x="860" y="239"/>
                  </a:lnTo>
                  <a:lnTo>
                    <a:pt x="862" y="234"/>
                  </a:lnTo>
                  <a:lnTo>
                    <a:pt x="862" y="232"/>
                  </a:lnTo>
                  <a:lnTo>
                    <a:pt x="862" y="232"/>
                  </a:lnTo>
                  <a:lnTo>
                    <a:pt x="862" y="232"/>
                  </a:lnTo>
                  <a:lnTo>
                    <a:pt x="862" y="230"/>
                  </a:lnTo>
                  <a:lnTo>
                    <a:pt x="862" y="227"/>
                  </a:lnTo>
                  <a:lnTo>
                    <a:pt x="860" y="225"/>
                  </a:lnTo>
                  <a:lnTo>
                    <a:pt x="853" y="220"/>
                  </a:lnTo>
                  <a:lnTo>
                    <a:pt x="848" y="218"/>
                  </a:lnTo>
                  <a:lnTo>
                    <a:pt x="846" y="215"/>
                  </a:lnTo>
                  <a:lnTo>
                    <a:pt x="841" y="213"/>
                  </a:lnTo>
                  <a:lnTo>
                    <a:pt x="836" y="213"/>
                  </a:lnTo>
                  <a:lnTo>
                    <a:pt x="832" y="213"/>
                  </a:lnTo>
                  <a:lnTo>
                    <a:pt x="827" y="213"/>
                  </a:lnTo>
                  <a:lnTo>
                    <a:pt x="827" y="213"/>
                  </a:lnTo>
                  <a:close/>
                </a:path>
              </a:pathLst>
            </a:custGeom>
            <a:grpFill/>
            <a:ln w="9525">
              <a:solidFill>
                <a:schemeClr val="bg1"/>
              </a:solidFill>
              <a:round/>
              <a:headEnd/>
              <a:tailEnd/>
            </a:ln>
          </p:spPr>
          <p:txBody>
            <a:bodyPr/>
            <a:lstStyle/>
            <a:p>
              <a:pPr>
                <a:defRPr/>
              </a:pPr>
              <a:endParaRPr lang="en-US" dirty="0">
                <a:solidFill>
                  <a:schemeClr val="bg1"/>
                </a:solidFill>
              </a:endParaRPr>
            </a:p>
          </p:txBody>
        </p:sp>
        <p:sp>
          <p:nvSpPr>
            <p:cNvPr id="231" name="TextBox 230">
              <a:extLst>
                <a:ext uri="{FF2B5EF4-FFF2-40B4-BE49-F238E27FC236}">
                  <a16:creationId xmlns:a16="http://schemas.microsoft.com/office/drawing/2014/main" id="{DF55F631-327A-49F0-85BB-77C9A8C8EA45}"/>
                </a:ext>
              </a:extLst>
            </p:cNvPr>
            <p:cNvSpPr txBox="1"/>
            <p:nvPr/>
          </p:nvSpPr>
          <p:spPr>
            <a:xfrm>
              <a:off x="8419666" y="7474633"/>
              <a:ext cx="457652" cy="235363"/>
            </a:xfrm>
            <a:prstGeom prst="rect">
              <a:avLst/>
            </a:prstGeom>
            <a:grpFill/>
            <a:ln>
              <a:noFill/>
            </a:ln>
          </p:spPr>
          <p:txBody>
            <a:bodyPr wrap="none" lIns="0" tIns="0" rIns="0" bIns="0" rtlCol="0">
              <a:spAutoFit/>
            </a:bodyPr>
            <a:lstStyle/>
            <a:p>
              <a:pPr algn="ctr"/>
              <a:r>
                <a:rPr lang="en-US" sz="1050" dirty="0">
                  <a:solidFill>
                    <a:schemeClr val="bg1"/>
                  </a:solidFill>
                  <a:latin typeface="+mj-lt"/>
                </a:rPr>
                <a:t>18%</a:t>
              </a:r>
            </a:p>
          </p:txBody>
        </p:sp>
        <p:sp>
          <p:nvSpPr>
            <p:cNvPr id="232" name="TextBox 231">
              <a:extLst>
                <a:ext uri="{FF2B5EF4-FFF2-40B4-BE49-F238E27FC236}">
                  <a16:creationId xmlns:a16="http://schemas.microsoft.com/office/drawing/2014/main" id="{81FF21C3-8866-470D-9C85-A3D64C920827}"/>
                </a:ext>
              </a:extLst>
            </p:cNvPr>
            <p:cNvSpPr txBox="1"/>
            <p:nvPr/>
          </p:nvSpPr>
          <p:spPr>
            <a:xfrm>
              <a:off x="9113466" y="7614349"/>
              <a:ext cx="457652" cy="235363"/>
            </a:xfrm>
            <a:prstGeom prst="rect">
              <a:avLst/>
            </a:prstGeom>
            <a:grpFill/>
            <a:ln>
              <a:noFill/>
            </a:ln>
          </p:spPr>
          <p:txBody>
            <a:bodyPr wrap="none" lIns="0" tIns="0" rIns="0" bIns="0" rtlCol="0">
              <a:spAutoFit/>
            </a:bodyPr>
            <a:lstStyle/>
            <a:p>
              <a:pPr algn="ctr"/>
              <a:r>
                <a:rPr lang="en-US" sz="1050" dirty="0">
                  <a:solidFill>
                    <a:schemeClr val="bg1"/>
                  </a:solidFill>
                  <a:latin typeface="+mj-lt"/>
                </a:rPr>
                <a:t>26%</a:t>
              </a:r>
            </a:p>
          </p:txBody>
        </p:sp>
        <p:sp>
          <p:nvSpPr>
            <p:cNvPr id="233" name="TextBox 232">
              <a:extLst>
                <a:ext uri="{FF2B5EF4-FFF2-40B4-BE49-F238E27FC236}">
                  <a16:creationId xmlns:a16="http://schemas.microsoft.com/office/drawing/2014/main" id="{85C68835-B5C6-4926-80A4-95B1BBEDD9A7}"/>
                </a:ext>
              </a:extLst>
            </p:cNvPr>
            <p:cNvSpPr txBox="1"/>
            <p:nvPr/>
          </p:nvSpPr>
          <p:spPr>
            <a:xfrm>
              <a:off x="10154550" y="7378945"/>
              <a:ext cx="457651" cy="235363"/>
            </a:xfrm>
            <a:prstGeom prst="rect">
              <a:avLst/>
            </a:prstGeom>
            <a:grpFill/>
            <a:ln>
              <a:noFill/>
            </a:ln>
          </p:spPr>
          <p:txBody>
            <a:bodyPr wrap="none" lIns="0" tIns="0" rIns="0" bIns="0" rtlCol="0">
              <a:spAutoFit/>
            </a:bodyPr>
            <a:lstStyle/>
            <a:p>
              <a:pPr algn="ctr"/>
              <a:r>
                <a:rPr lang="en-US" sz="1050" dirty="0">
                  <a:solidFill>
                    <a:schemeClr val="bg1"/>
                  </a:solidFill>
                  <a:latin typeface="+mj-lt"/>
                </a:rPr>
                <a:t>29%</a:t>
              </a:r>
            </a:p>
          </p:txBody>
        </p:sp>
        <p:sp>
          <p:nvSpPr>
            <p:cNvPr id="234" name="TextBox 233">
              <a:extLst>
                <a:ext uri="{FF2B5EF4-FFF2-40B4-BE49-F238E27FC236}">
                  <a16:creationId xmlns:a16="http://schemas.microsoft.com/office/drawing/2014/main" id="{50AC766F-85EE-4055-A45C-D00573C54340}"/>
                </a:ext>
              </a:extLst>
            </p:cNvPr>
            <p:cNvSpPr txBox="1"/>
            <p:nvPr/>
          </p:nvSpPr>
          <p:spPr>
            <a:xfrm>
              <a:off x="10719534" y="7795953"/>
              <a:ext cx="457652" cy="235363"/>
            </a:xfrm>
            <a:prstGeom prst="rect">
              <a:avLst/>
            </a:prstGeom>
            <a:grpFill/>
            <a:ln>
              <a:noFill/>
            </a:ln>
          </p:spPr>
          <p:txBody>
            <a:bodyPr wrap="none" lIns="0" tIns="0" rIns="0" bIns="0" rtlCol="0">
              <a:spAutoFit/>
            </a:bodyPr>
            <a:lstStyle/>
            <a:p>
              <a:pPr algn="ctr"/>
              <a:r>
                <a:rPr lang="en-US" sz="1050" dirty="0">
                  <a:solidFill>
                    <a:schemeClr val="bg1"/>
                  </a:solidFill>
                  <a:latin typeface="+mj-lt"/>
                </a:rPr>
                <a:t>12%</a:t>
              </a:r>
            </a:p>
          </p:txBody>
        </p:sp>
        <p:sp>
          <p:nvSpPr>
            <p:cNvPr id="235" name="TextBox 234">
              <a:extLst>
                <a:ext uri="{FF2B5EF4-FFF2-40B4-BE49-F238E27FC236}">
                  <a16:creationId xmlns:a16="http://schemas.microsoft.com/office/drawing/2014/main" id="{25BCDB30-7144-4C1A-B396-B35B2586AE2F}"/>
                </a:ext>
              </a:extLst>
            </p:cNvPr>
            <p:cNvSpPr txBox="1"/>
            <p:nvPr/>
          </p:nvSpPr>
          <p:spPr>
            <a:xfrm>
              <a:off x="10137409" y="7883482"/>
              <a:ext cx="457652" cy="235363"/>
            </a:xfrm>
            <a:prstGeom prst="rect">
              <a:avLst/>
            </a:prstGeom>
            <a:grpFill/>
            <a:ln>
              <a:noFill/>
            </a:ln>
          </p:spPr>
          <p:txBody>
            <a:bodyPr wrap="none" lIns="0" tIns="0" rIns="0" bIns="0" rtlCol="0">
              <a:spAutoFit/>
            </a:bodyPr>
            <a:lstStyle/>
            <a:p>
              <a:pPr algn="ctr"/>
              <a:r>
                <a:rPr lang="en-US" sz="1050" dirty="0">
                  <a:solidFill>
                    <a:schemeClr val="bg1"/>
                  </a:solidFill>
                  <a:latin typeface="+mj-lt"/>
                </a:rPr>
                <a:t>15%</a:t>
              </a:r>
            </a:p>
          </p:txBody>
        </p:sp>
      </p:grpSp>
      <p:graphicFrame>
        <p:nvGraphicFramePr>
          <p:cNvPr id="237" name="Table 236">
            <a:extLst>
              <a:ext uri="{FF2B5EF4-FFF2-40B4-BE49-F238E27FC236}">
                <a16:creationId xmlns:a16="http://schemas.microsoft.com/office/drawing/2014/main" id="{399396E3-3B7C-4177-9A94-38AE9BB772C1}"/>
              </a:ext>
            </a:extLst>
          </p:cNvPr>
          <p:cNvGraphicFramePr>
            <a:graphicFrameLocks noGrp="1"/>
          </p:cNvGraphicFramePr>
          <p:nvPr>
            <p:extLst>
              <p:ext uri="{D42A27DB-BD31-4B8C-83A1-F6EECF244321}">
                <p14:modId xmlns:p14="http://schemas.microsoft.com/office/powerpoint/2010/main" val="4111435339"/>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18-24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GB" sz="1100" b="0" kern="1200" dirty="0">
                          <a:solidFill>
                            <a:schemeClr val="bg1"/>
                          </a:solidFill>
                          <a:latin typeface="+mn-lt"/>
                          <a:ea typeface="+mn-ea"/>
                          <a:cs typeface="+mn-cs"/>
                        </a:rPr>
                        <a:t>25-34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GB" sz="1100" b="0" kern="1200" dirty="0">
                          <a:solidFill>
                            <a:schemeClr val="bg1"/>
                          </a:solidFill>
                          <a:latin typeface="+mn-lt"/>
                          <a:ea typeface="+mn-ea"/>
                          <a:cs typeface="+mn-cs"/>
                        </a:rPr>
                        <a:t>35-44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GB" sz="1100" b="0" kern="1200" dirty="0">
                          <a:solidFill>
                            <a:schemeClr val="bg1"/>
                          </a:solidFill>
                          <a:latin typeface="+mn-lt"/>
                          <a:ea typeface="+mn-ea"/>
                          <a:cs typeface="+mn-cs"/>
                        </a:rPr>
                        <a:t>45-54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55 - 65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172" name="Chart 171">
            <a:extLst>
              <a:ext uri="{FF2B5EF4-FFF2-40B4-BE49-F238E27FC236}">
                <a16:creationId xmlns:a16="http://schemas.microsoft.com/office/drawing/2014/main" id="{21CB4E0B-69B5-4C8C-9784-D3F2886F4700}"/>
              </a:ext>
            </a:extLst>
          </p:cNvPr>
          <p:cNvGraphicFramePr/>
          <p:nvPr>
            <p:extLst>
              <p:ext uri="{D42A27DB-BD31-4B8C-83A1-F6EECF244321}">
                <p14:modId xmlns:p14="http://schemas.microsoft.com/office/powerpoint/2010/main" val="2706830406"/>
              </p:ext>
            </p:extLst>
          </p:nvPr>
        </p:nvGraphicFramePr>
        <p:xfrm>
          <a:off x="590275" y="4142044"/>
          <a:ext cx="3060808" cy="1653093"/>
        </p:xfrm>
        <a:graphic>
          <a:graphicData uri="http://schemas.openxmlformats.org/drawingml/2006/chart">
            <c:chart xmlns:c="http://schemas.openxmlformats.org/drawingml/2006/chart" xmlns:r="http://schemas.openxmlformats.org/officeDocument/2006/relationships" r:id="rId6"/>
          </a:graphicData>
        </a:graphic>
      </p:graphicFrame>
      <p:sp>
        <p:nvSpPr>
          <p:cNvPr id="87" name="TextBox 86">
            <a:extLst>
              <a:ext uri="{FF2B5EF4-FFF2-40B4-BE49-F238E27FC236}">
                <a16:creationId xmlns:a16="http://schemas.microsoft.com/office/drawing/2014/main" id="{26DF318C-8672-482E-BABF-6D0F135515A4}"/>
              </a:ext>
            </a:extLst>
          </p:cNvPr>
          <p:cNvSpPr txBox="1"/>
          <p:nvPr/>
        </p:nvSpPr>
        <p:spPr>
          <a:xfrm>
            <a:off x="6690343" y="1236453"/>
            <a:ext cx="5052665" cy="184666"/>
          </a:xfrm>
          <a:prstGeom prst="rect">
            <a:avLst/>
          </a:prstGeom>
        </p:spPr>
        <p:txBody>
          <a:bodyPr vert="horz" wrap="none" lIns="0" tIns="0" rIns="0" bIns="0" rtlCol="0">
            <a:spAutoFit/>
          </a:bodyPr>
          <a:lstStyle/>
          <a:p>
            <a:pPr algn="l"/>
            <a:r>
              <a:rPr lang="nl-BE" sz="1200" dirty="0">
                <a:solidFill>
                  <a:schemeClr val="bg2"/>
                </a:solidFill>
              </a:rPr>
              <a:t>*Deze kattenbaasjes vertegenwoordigen 50% van de katten in Vlaanderen</a:t>
            </a:r>
          </a:p>
        </p:txBody>
      </p:sp>
      <p:sp>
        <p:nvSpPr>
          <p:cNvPr id="88" name="TextBox 87">
            <a:extLst>
              <a:ext uri="{FF2B5EF4-FFF2-40B4-BE49-F238E27FC236}">
                <a16:creationId xmlns:a16="http://schemas.microsoft.com/office/drawing/2014/main" id="{29C04164-AF94-4EE0-B05A-5F2C93ED268A}"/>
              </a:ext>
            </a:extLst>
          </p:cNvPr>
          <p:cNvSpPr txBox="1"/>
          <p:nvPr/>
        </p:nvSpPr>
        <p:spPr>
          <a:xfrm>
            <a:off x="6690343" y="1414260"/>
            <a:ext cx="5171287" cy="184666"/>
          </a:xfrm>
          <a:prstGeom prst="rect">
            <a:avLst/>
          </a:prstGeom>
        </p:spPr>
        <p:txBody>
          <a:bodyPr vert="horz" wrap="none" lIns="0" tIns="0" rIns="0" bIns="0" rtlCol="0">
            <a:spAutoFit/>
          </a:bodyPr>
          <a:lstStyle/>
          <a:p>
            <a:pPr algn="l"/>
            <a:r>
              <a:rPr lang="nl-BE" sz="1200" dirty="0">
                <a:solidFill>
                  <a:schemeClr val="accent3"/>
                </a:solidFill>
              </a:rPr>
              <a:t>**Deze kattenbaasjes vertegenwoordigen 43% van de katten in Vlaanderen</a:t>
            </a:r>
          </a:p>
        </p:txBody>
      </p:sp>
    </p:spTree>
    <p:extLst>
      <p:ext uri="{BB962C8B-B14F-4D97-AF65-F5344CB8AC3E}">
        <p14:creationId xmlns:p14="http://schemas.microsoft.com/office/powerpoint/2010/main" val="31550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774D9AC-7D89-4721-8B30-6A90B6F3DE9E}"/>
              </a:ext>
            </a:extLst>
          </p:cNvPr>
          <p:cNvSpPr>
            <a:spLocks noGrp="1"/>
          </p:cNvSpPr>
          <p:nvPr>
            <p:ph type="title"/>
          </p:nvPr>
        </p:nvSpPr>
        <p:spPr/>
        <p:txBody>
          <a:bodyPr/>
          <a:lstStyle/>
          <a:p>
            <a:r>
              <a:rPr lang="en-US" dirty="0"/>
              <a:t>overzicht</a:t>
            </a:r>
          </a:p>
        </p:txBody>
      </p:sp>
      <p:graphicFrame>
        <p:nvGraphicFramePr>
          <p:cNvPr id="7" name="Tableau 66">
            <a:extLst>
              <a:ext uri="{FF2B5EF4-FFF2-40B4-BE49-F238E27FC236}">
                <a16:creationId xmlns:a16="http://schemas.microsoft.com/office/drawing/2014/main" id="{F99C557B-2280-4686-AA8A-5849E2E45379}"/>
              </a:ext>
            </a:extLst>
          </p:cNvPr>
          <p:cNvGraphicFramePr>
            <a:graphicFrameLocks noGrp="1"/>
          </p:cNvGraphicFramePr>
          <p:nvPr>
            <p:extLst>
              <p:ext uri="{D42A27DB-BD31-4B8C-83A1-F6EECF244321}">
                <p14:modId xmlns:p14="http://schemas.microsoft.com/office/powerpoint/2010/main" val="1261548180"/>
              </p:ext>
            </p:extLst>
          </p:nvPr>
        </p:nvGraphicFramePr>
        <p:xfrm>
          <a:off x="407987" y="1327146"/>
          <a:ext cx="8682849" cy="4608000"/>
        </p:xfrm>
        <a:graphic>
          <a:graphicData uri="http://schemas.openxmlformats.org/drawingml/2006/table">
            <a:tbl>
              <a:tblPr firstRow="1" lastRow="1">
                <a:tableStyleId>{5C22544A-7EE6-4342-B048-85BDC9FD1C3A}</a:tableStyleId>
              </a:tblPr>
              <a:tblGrid>
                <a:gridCol w="1165632">
                  <a:extLst>
                    <a:ext uri="{9D8B030D-6E8A-4147-A177-3AD203B41FA5}">
                      <a16:colId xmlns:a16="http://schemas.microsoft.com/office/drawing/2014/main" val="310438399"/>
                    </a:ext>
                  </a:extLst>
                </a:gridCol>
                <a:gridCol w="7517217">
                  <a:extLst>
                    <a:ext uri="{9D8B030D-6E8A-4147-A177-3AD203B41FA5}">
                      <a16:colId xmlns:a16="http://schemas.microsoft.com/office/drawing/2014/main" val="2994831520"/>
                    </a:ext>
                  </a:extLst>
                </a:gridCol>
              </a:tblGrid>
              <a:tr h="921600">
                <a:tc>
                  <a:txBody>
                    <a:bodyPr/>
                    <a:lstStyle/>
                    <a:p>
                      <a:pPr algn="ctr"/>
                      <a:r>
                        <a:rPr lang="nl-BE" sz="5400" b="1" noProof="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nl-BE" sz="1600" b="1" noProof="0" dirty="0">
                          <a:solidFill>
                            <a:schemeClr val="tx2"/>
                          </a:solidFill>
                        </a:rPr>
                        <a:t>Onderzoeksmethodologie</a:t>
                      </a:r>
                      <a:endParaRPr lang="nl-BE" sz="1600" b="0" noProof="0" dirty="0">
                        <a:solidFill>
                          <a:schemeClr val="tx2"/>
                        </a:solidFill>
                      </a:endParaRP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r h="921600">
                <a:tc>
                  <a:txBody>
                    <a:bodyPr/>
                    <a:lstStyle/>
                    <a:p>
                      <a:pPr algn="ctr"/>
                      <a:r>
                        <a:rPr lang="nl-BE" sz="5400" b="1" noProof="0">
                          <a:solidFill>
                            <a:schemeClr val="tx2"/>
                          </a:solidFill>
                          <a:latin typeface="+mj-lt"/>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nl-BE" sz="1600" b="1" noProof="0" dirty="0">
                          <a:solidFill>
                            <a:schemeClr val="tx2"/>
                          </a:solidFill>
                          <a:latin typeface="+mn-lt"/>
                        </a:rPr>
                        <a:t>Resultaten van het onderzoek in Vlaanderen</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094801"/>
                  </a:ext>
                </a:extLst>
              </a:tr>
              <a:tr h="921600">
                <a:tc>
                  <a:txBody>
                    <a:bodyPr/>
                    <a:lstStyle/>
                    <a:p>
                      <a:pPr algn="r"/>
                      <a:r>
                        <a:rPr lang="nl-BE" sz="3600" b="1" noProof="0" dirty="0">
                          <a:solidFill>
                            <a:schemeClr val="tx2"/>
                          </a:solidFill>
                          <a:latin typeface="+mj-lt"/>
                        </a:rPr>
                        <a:t>2.1</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nl-BE" sz="1600" b="0" noProof="0" dirty="0">
                          <a:solidFill>
                            <a:schemeClr val="tx2"/>
                          </a:solidFill>
                          <a:latin typeface="+mn-lt"/>
                        </a:rPr>
                        <a:t>Hoe goed wordt de verplichting tot sterilisatie gevolgd in Vlaanderen?</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537441"/>
                  </a:ext>
                </a:extLst>
              </a:tr>
              <a:tr h="9216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3600" b="1" kern="1200" noProof="0" dirty="0">
                          <a:solidFill>
                            <a:schemeClr val="tx2"/>
                          </a:solidFill>
                          <a:latin typeface="+mj-lt"/>
                          <a:ea typeface="+mn-ea"/>
                          <a:cs typeface="+mn-cs"/>
                        </a:rPr>
                        <a:t>2.2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nl-BE" sz="1600" b="0" noProof="0" dirty="0">
                          <a:solidFill>
                            <a:schemeClr val="tx2"/>
                          </a:solidFill>
                          <a:latin typeface="+mn-lt"/>
                        </a:rPr>
                        <a:t>Hoe goed wordt de verplichting tot registratie (chippen) gevolgd in Vlaanderen?</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784945"/>
                  </a:ext>
                </a:extLst>
              </a:tr>
              <a:tr h="921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a:ln>
                            <a:noFill/>
                          </a:ln>
                          <a:solidFill>
                            <a:schemeClr val="tx2"/>
                          </a:solidFill>
                          <a:effectLst/>
                          <a:uLnTx/>
                          <a:uFillTx/>
                          <a:latin typeface="+mj-lt"/>
                          <a:ea typeface="+mn-ea"/>
                          <a:cs typeface="+mn-cs"/>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chemeClr val="tx2"/>
                          </a:solidFill>
                          <a:effectLst/>
                          <a:uLnTx/>
                          <a:uFillTx/>
                          <a:latin typeface="+mn-lt"/>
                          <a:ea typeface="+mn-ea"/>
                          <a:cs typeface="+mn-cs"/>
                        </a:rPr>
                        <a:t>Conclusie</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190790"/>
                  </a:ext>
                </a:extLst>
              </a:tr>
            </a:tbl>
          </a:graphicData>
        </a:graphic>
      </p:graphicFrame>
      <p:sp>
        <p:nvSpPr>
          <p:cNvPr id="2" name="Slide Number Placeholder 1">
            <a:extLst>
              <a:ext uri="{FF2B5EF4-FFF2-40B4-BE49-F238E27FC236}">
                <a16:creationId xmlns:a16="http://schemas.microsoft.com/office/drawing/2014/main" id="{38AE2BC4-6B2F-47FC-B4C3-29ED2124B925}"/>
              </a:ext>
            </a:extLst>
          </p:cNvPr>
          <p:cNvSpPr>
            <a:spLocks noGrp="1"/>
          </p:cNvSpPr>
          <p:nvPr>
            <p:ph type="sldNum" sz="quarter" idx="14"/>
          </p:nvPr>
        </p:nvSpPr>
        <p:spPr/>
        <p:txBody>
          <a:bodyPr/>
          <a:lstStyle/>
          <a:p>
            <a:fld id="{D61AABEC-672F-4B68-B914-690DA978312C}" type="slidenum">
              <a:rPr lang="en-US" smtClean="0"/>
              <a:pPr/>
              <a:t>2</a:t>
            </a:fld>
            <a:r>
              <a:rPr lang="en-US" dirty="0"/>
              <a:t> </a:t>
            </a:r>
          </a:p>
        </p:txBody>
      </p:sp>
    </p:spTree>
    <p:extLst>
      <p:ext uri="{BB962C8B-B14F-4D97-AF65-F5344CB8AC3E}">
        <p14:creationId xmlns:p14="http://schemas.microsoft.com/office/powerpoint/2010/main" val="379256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654401319"/>
              </p:ext>
            </p:extLst>
          </p:nvPr>
        </p:nvGraphicFramePr>
        <p:xfrm>
          <a:off x="407987" y="2133600"/>
          <a:ext cx="11376000" cy="3803172"/>
        </p:xfrm>
        <a:graphic>
          <a:graphicData uri="http://schemas.openxmlformats.org/drawingml/2006/table">
            <a:tbl>
              <a:tblPr firstRow="1" bandRow="1">
                <a:tableStyleId>{2D5ABB26-0587-4C30-8999-92F81FD0307C}</a:tableStyleId>
              </a:tblPr>
              <a:tblGrid>
                <a:gridCol w="3276000">
                  <a:extLst>
                    <a:ext uri="{9D8B030D-6E8A-4147-A177-3AD203B41FA5}">
                      <a16:colId xmlns:a16="http://schemas.microsoft.com/office/drawing/2014/main" val="2457120873"/>
                    </a:ext>
                  </a:extLst>
                </a:gridCol>
                <a:gridCol w="1620000">
                  <a:extLst>
                    <a:ext uri="{9D8B030D-6E8A-4147-A177-3AD203B41FA5}">
                      <a16:colId xmlns:a16="http://schemas.microsoft.com/office/drawing/2014/main" val="943016155"/>
                    </a:ext>
                  </a:extLst>
                </a:gridCol>
                <a:gridCol w="1620000">
                  <a:extLst>
                    <a:ext uri="{9D8B030D-6E8A-4147-A177-3AD203B41FA5}">
                      <a16:colId xmlns:a16="http://schemas.microsoft.com/office/drawing/2014/main" val="2434802137"/>
                    </a:ext>
                  </a:extLst>
                </a:gridCol>
                <a:gridCol w="1620000">
                  <a:extLst>
                    <a:ext uri="{9D8B030D-6E8A-4147-A177-3AD203B41FA5}">
                      <a16:colId xmlns:a16="http://schemas.microsoft.com/office/drawing/2014/main" val="3785208166"/>
                    </a:ext>
                  </a:extLst>
                </a:gridCol>
                <a:gridCol w="1620000">
                  <a:extLst>
                    <a:ext uri="{9D8B030D-6E8A-4147-A177-3AD203B41FA5}">
                      <a16:colId xmlns:a16="http://schemas.microsoft.com/office/drawing/2014/main" val="3401884954"/>
                    </a:ext>
                  </a:extLst>
                </a:gridCol>
                <a:gridCol w="1620000">
                  <a:extLst>
                    <a:ext uri="{9D8B030D-6E8A-4147-A177-3AD203B41FA5}">
                      <a16:colId xmlns:a16="http://schemas.microsoft.com/office/drawing/2014/main" val="1663972642"/>
                    </a:ext>
                  </a:extLst>
                </a:gridCol>
              </a:tblGrid>
              <a:tr h="316931">
                <a:tc>
                  <a:txBody>
                    <a:bodyPr/>
                    <a:lstStyle/>
                    <a:p>
                      <a:pPr marL="0" algn="r" defTabSz="914400" rtl="0" eaLnBrk="1" fontAlgn="b" latinLnBrk="0" hangingPunct="1"/>
                      <a:r>
                        <a:rPr lang="nl-NL" sz="1000" b="1" kern="1200" dirty="0">
                          <a:solidFill>
                            <a:schemeClr val="tx1"/>
                          </a:solidFill>
                          <a:latin typeface="+mn-lt"/>
                          <a:ea typeface="+mn-ea"/>
                          <a:cs typeface="+mn-cs"/>
                        </a:rPr>
                        <a:t>IS UW KAT GECHIPT?</a:t>
                      </a:r>
                      <a:endParaRPr lang="nl-NL" sz="1000" b="0" kern="1200" dirty="0">
                        <a:solidFill>
                          <a:schemeClr val="bg1">
                            <a:lumMod val="50000"/>
                          </a:schemeClr>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Ja</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16931">
                <a:tc>
                  <a:txBody>
                    <a:bodyPr/>
                    <a:lstStyle/>
                    <a:p>
                      <a:pPr marL="0" algn="r" defTabSz="914400" rtl="0" eaLnBrk="1" fontAlgn="b" latinLnBrk="0" hangingPunct="1"/>
                      <a:r>
                        <a:rPr lang="nl-BE" sz="1000" b="0" kern="1200" dirty="0">
                          <a:solidFill>
                            <a:schemeClr val="tx1"/>
                          </a:solidFill>
                          <a:latin typeface="+mn-lt"/>
                          <a:ea typeface="+mn-ea"/>
                          <a:cs typeface="+mn-cs"/>
                        </a:rPr>
                        <a:t>Nee</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Weet niet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316931">
                <a:tc>
                  <a:txBody>
                    <a:bodyPr/>
                    <a:lstStyle/>
                    <a:p>
                      <a:pPr marL="0" algn="r" defTabSz="914400" rtl="0" eaLnBrk="1" fontAlgn="b" latinLnBrk="0" hangingPunct="1"/>
                      <a:r>
                        <a:rPr lang="nl-NL" sz="1000" b="1" kern="1200" dirty="0">
                          <a:solidFill>
                            <a:schemeClr val="tx1"/>
                          </a:solidFill>
                          <a:latin typeface="+mn-lt"/>
                          <a:ea typeface="+mn-ea"/>
                          <a:cs typeface="+mn-cs"/>
                        </a:rPr>
                        <a:t>WAAROM GEKOZEN OM KAT TE CHIPPEN?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en-US" sz="1000" b="0" dirty="0">
                          <a:solidFill>
                            <a:schemeClr val="tx1">
                              <a:lumMod val="50000"/>
                              <a:lumOff val="50000"/>
                            </a:schemeClr>
                          </a:solidFill>
                          <a:latin typeface="+mn-lt"/>
                        </a:rPr>
                        <a:t>(n=458)</a:t>
                      </a: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en-US" sz="1000" b="0" dirty="0">
                          <a:solidFill>
                            <a:schemeClr val="tx1">
                              <a:lumMod val="50000"/>
                              <a:lumOff val="50000"/>
                            </a:schemeClr>
                          </a:solidFill>
                          <a:latin typeface="+mn-lt"/>
                        </a:rPr>
                        <a:t>(n=175) – (A)</a:t>
                      </a:r>
                    </a:p>
                  </a:txBody>
                  <a:tcPr marL="72000" marR="0" marT="0" marB="0" anchor="b">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(n=125) – (B)</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(n=94) – (C)</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(n=51) – (D)</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Zodat ik mijn kat kan terugvinden als ze verloren is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Dit is verplicht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Was al gechipt bij aankoop/adoptie/toen ik deze kreeg</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Mijn dierenarts heeft dit aangeraden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Om het voer van mijn kat te kunnen regelen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Zodat ik mijn kattenluik kan afsluiten voor andere katten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316931">
                <a:tc>
                  <a:txBody>
                    <a:bodyPr/>
                    <a:lstStyle/>
                    <a:p>
                      <a:pPr marL="0" algn="r" defTabSz="914400" rtl="0" eaLnBrk="1" fontAlgn="b" latinLnBrk="0" hangingPunct="1"/>
                      <a:r>
                        <a:rPr lang="nl-BE" sz="1000" b="0" kern="1200" dirty="0">
                          <a:solidFill>
                            <a:schemeClr val="tx1"/>
                          </a:solidFill>
                          <a:latin typeface="+mn-lt"/>
                          <a:ea typeface="+mn-ea"/>
                          <a:cs typeface="+mn-cs"/>
                        </a:rPr>
                        <a:t>Andere reden: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3992525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3911703313"/>
              </p:ext>
            </p:extLst>
          </p:nvPr>
        </p:nvGraphicFramePr>
        <p:xfrm>
          <a:off x="3684097" y="2133600"/>
          <a:ext cx="1618154" cy="37789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41% van de katten in Vlaanderen is gechipt omwille van de wettelijke verplichting. Katten onder de 7 jaar zijn significant vaker gechipt. Deze katten zijn vaker gechipt al vanaf de aankoop. Bij oudere katten is het terugvinden na weglopen een relatief belangrijkere reden om te chippen.</a:t>
            </a:r>
          </a:p>
          <a:p>
            <a:endParaRPr lang="nl-BE" dirty="0"/>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nl-BE" dirty="0"/>
              <a:t>Basis:	Totale steekproef katten Vlaanderen (n=854)</a:t>
            </a:r>
          </a:p>
          <a:p>
            <a:r>
              <a:rPr lang="nl-BE" dirty="0"/>
              <a:t>Vraag:	</a:t>
            </a:r>
            <a:r>
              <a:rPr lang="nl-NL" dirty="0"/>
              <a:t>Q11. Is uw kat gechipt? / Q13. Waarom heeft u ervoor gekozen uw kat te laten chippen?</a:t>
            </a:r>
            <a:br>
              <a:rPr lang="nl-NL" dirty="0"/>
            </a:br>
            <a:r>
              <a:rPr lang="nl-NL" dirty="0"/>
              <a:t>ABCD:	95% significantie niveau </a:t>
            </a:r>
          </a:p>
          <a:p>
            <a:r>
              <a:rPr lang="nl-NL" dirty="0"/>
              <a:t>*	Schatting op basis van 866 912 gechipte katten in Vlaanderen</a:t>
            </a:r>
            <a:endParaRPr lang="nl-BE" dirty="0"/>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20</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Drivers chippen</a:t>
            </a:r>
          </a:p>
        </p:txBody>
      </p:sp>
      <p:graphicFrame>
        <p:nvGraphicFramePr>
          <p:cNvPr id="34" name="Chart 33">
            <a:extLst>
              <a:ext uri="{FF2B5EF4-FFF2-40B4-BE49-F238E27FC236}">
                <a16:creationId xmlns:a16="http://schemas.microsoft.com/office/drawing/2014/main" id="{295D0462-4FB9-4DF0-91E3-D21786904757}"/>
              </a:ext>
            </a:extLst>
          </p:cNvPr>
          <p:cNvGraphicFramePr/>
          <p:nvPr>
            <p:extLst>
              <p:ext uri="{D42A27DB-BD31-4B8C-83A1-F6EECF244321}">
                <p14:modId xmlns:p14="http://schemas.microsoft.com/office/powerpoint/2010/main" val="3936016180"/>
              </p:ext>
            </p:extLst>
          </p:nvPr>
        </p:nvGraphicFramePr>
        <p:xfrm>
          <a:off x="10165833" y="2133600"/>
          <a:ext cx="1618154" cy="37789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a:extLst>
              <a:ext uri="{FF2B5EF4-FFF2-40B4-BE49-F238E27FC236}">
                <a16:creationId xmlns:a16="http://schemas.microsoft.com/office/drawing/2014/main" id="{008F52EE-C03B-4902-8806-F8A1374DD989}"/>
              </a:ext>
            </a:extLst>
          </p:cNvPr>
          <p:cNvGraphicFramePr/>
          <p:nvPr>
            <p:extLst>
              <p:ext uri="{D42A27DB-BD31-4B8C-83A1-F6EECF244321}">
                <p14:modId xmlns:p14="http://schemas.microsoft.com/office/powerpoint/2010/main" val="2396135880"/>
              </p:ext>
            </p:extLst>
          </p:nvPr>
        </p:nvGraphicFramePr>
        <p:xfrm>
          <a:off x="8545399" y="2133600"/>
          <a:ext cx="1618154" cy="37789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a:extLst>
              <a:ext uri="{FF2B5EF4-FFF2-40B4-BE49-F238E27FC236}">
                <a16:creationId xmlns:a16="http://schemas.microsoft.com/office/drawing/2014/main" id="{0E382B6E-9D89-4C14-8581-50EA199BB69D}"/>
              </a:ext>
            </a:extLst>
          </p:cNvPr>
          <p:cNvGraphicFramePr/>
          <p:nvPr>
            <p:extLst>
              <p:ext uri="{D42A27DB-BD31-4B8C-83A1-F6EECF244321}">
                <p14:modId xmlns:p14="http://schemas.microsoft.com/office/powerpoint/2010/main" val="4226707856"/>
              </p:ext>
            </p:extLst>
          </p:nvPr>
        </p:nvGraphicFramePr>
        <p:xfrm>
          <a:off x="6924965" y="2133600"/>
          <a:ext cx="1618154" cy="377894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Chart 39">
            <a:extLst>
              <a:ext uri="{FF2B5EF4-FFF2-40B4-BE49-F238E27FC236}">
                <a16:creationId xmlns:a16="http://schemas.microsoft.com/office/drawing/2014/main" id="{8242DA66-0082-4223-B2CE-B0C202035B48}"/>
              </a:ext>
            </a:extLst>
          </p:cNvPr>
          <p:cNvGraphicFramePr/>
          <p:nvPr>
            <p:extLst>
              <p:ext uri="{D42A27DB-BD31-4B8C-83A1-F6EECF244321}">
                <p14:modId xmlns:p14="http://schemas.microsoft.com/office/powerpoint/2010/main" val="3459966120"/>
              </p:ext>
            </p:extLst>
          </p:nvPr>
        </p:nvGraphicFramePr>
        <p:xfrm>
          <a:off x="5304531" y="2133600"/>
          <a:ext cx="1618154" cy="377894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2464180023"/>
              </p:ext>
            </p:extLst>
          </p:nvPr>
        </p:nvGraphicFramePr>
        <p:xfrm>
          <a:off x="3684097" y="1484313"/>
          <a:ext cx="8100000" cy="647964"/>
        </p:xfrm>
        <a:graphic>
          <a:graphicData uri="http://schemas.openxmlformats.org/drawingml/2006/table">
            <a:tbl>
              <a:tblPr firstRow="1" bandRow="1">
                <a:tableStyleId>{2D5ABB26-0587-4C30-8999-92F81FD0307C}</a:tableStyleId>
              </a:tblPr>
              <a:tblGrid>
                <a:gridCol w="1620000">
                  <a:extLst>
                    <a:ext uri="{9D8B030D-6E8A-4147-A177-3AD203B41FA5}">
                      <a16:colId xmlns:a16="http://schemas.microsoft.com/office/drawing/2014/main" val="2820400169"/>
                    </a:ext>
                  </a:extLst>
                </a:gridCol>
                <a:gridCol w="1620000">
                  <a:extLst>
                    <a:ext uri="{9D8B030D-6E8A-4147-A177-3AD203B41FA5}">
                      <a16:colId xmlns:a16="http://schemas.microsoft.com/office/drawing/2014/main" val="3982777495"/>
                    </a:ext>
                  </a:extLst>
                </a:gridCol>
                <a:gridCol w="1620000">
                  <a:extLst>
                    <a:ext uri="{9D8B030D-6E8A-4147-A177-3AD203B41FA5}">
                      <a16:colId xmlns:a16="http://schemas.microsoft.com/office/drawing/2014/main" val="891174114"/>
                    </a:ext>
                  </a:extLst>
                </a:gridCol>
                <a:gridCol w="1620000">
                  <a:extLst>
                    <a:ext uri="{9D8B030D-6E8A-4147-A177-3AD203B41FA5}">
                      <a16:colId xmlns:a16="http://schemas.microsoft.com/office/drawing/2014/main" val="1442247664"/>
                    </a:ext>
                  </a:extLst>
                </a:gridCol>
                <a:gridCol w="1620000">
                  <a:extLst>
                    <a:ext uri="{9D8B030D-6E8A-4147-A177-3AD203B41FA5}">
                      <a16:colId xmlns:a16="http://schemas.microsoft.com/office/drawing/2014/main" val="1884447997"/>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p>
                      <a:pPr marL="0" algn="l" defTabSz="914400" rtl="0" eaLnBrk="1" latinLnBrk="0" hangingPunct="1"/>
                      <a:r>
                        <a:rPr lang="en-US" sz="1200" b="0" kern="1200" dirty="0">
                          <a:solidFill>
                            <a:schemeClr val="bg1"/>
                          </a:solidFill>
                          <a:latin typeface="+mj-lt"/>
                          <a:ea typeface="+mn-ea"/>
                          <a:cs typeface="+mn-cs"/>
                        </a:rPr>
                        <a:t>LEEFTIJD KAT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0-3 JAAR</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4-6 JAAR</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7-10 JAAR</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10+ JAAR</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(n=854)</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(n=241)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(n=206) – (B)</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(n=211) – (C)</a:t>
                      </a: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(n=156) – (D)</a:t>
                      </a: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sp>
        <p:nvSpPr>
          <p:cNvPr id="15" name="TextBox 14">
            <a:extLst>
              <a:ext uri="{FF2B5EF4-FFF2-40B4-BE49-F238E27FC236}">
                <a16:creationId xmlns:a16="http://schemas.microsoft.com/office/drawing/2014/main" id="{7DE10543-D15A-476B-AC38-56ADDA6A63AF}"/>
              </a:ext>
            </a:extLst>
          </p:cNvPr>
          <p:cNvSpPr txBox="1"/>
          <p:nvPr/>
        </p:nvSpPr>
        <p:spPr>
          <a:xfrm>
            <a:off x="6505956" y="2528881"/>
            <a:ext cx="205184" cy="169277"/>
          </a:xfrm>
          <a:prstGeom prst="rect">
            <a:avLst/>
          </a:prstGeom>
        </p:spPr>
        <p:txBody>
          <a:bodyPr vert="horz" wrap="none" lIns="0" tIns="0" rIns="0" bIns="0" rtlCol="0">
            <a:spAutoFit/>
          </a:bodyPr>
          <a:lstStyle/>
          <a:p>
            <a:pPr algn="l"/>
            <a:r>
              <a:rPr lang="en-US" sz="1100" b="1" dirty="0">
                <a:solidFill>
                  <a:schemeClr val="tx2"/>
                </a:solidFill>
              </a:rPr>
              <a:t>CD</a:t>
            </a:r>
          </a:p>
        </p:txBody>
      </p:sp>
      <p:sp>
        <p:nvSpPr>
          <p:cNvPr id="16" name="TextBox 15">
            <a:extLst>
              <a:ext uri="{FF2B5EF4-FFF2-40B4-BE49-F238E27FC236}">
                <a16:creationId xmlns:a16="http://schemas.microsoft.com/office/drawing/2014/main" id="{AC7D3EA8-2CBE-40FC-873A-3EA0B80128E4}"/>
              </a:ext>
            </a:extLst>
          </p:cNvPr>
          <p:cNvSpPr txBox="1"/>
          <p:nvPr/>
        </p:nvSpPr>
        <p:spPr>
          <a:xfrm>
            <a:off x="8040565" y="2529561"/>
            <a:ext cx="205184" cy="169277"/>
          </a:xfrm>
          <a:prstGeom prst="rect">
            <a:avLst/>
          </a:prstGeom>
        </p:spPr>
        <p:txBody>
          <a:bodyPr vert="horz" wrap="none" lIns="0" tIns="0" rIns="0" bIns="0" rtlCol="0">
            <a:spAutoFit/>
          </a:bodyPr>
          <a:lstStyle/>
          <a:p>
            <a:pPr algn="l"/>
            <a:r>
              <a:rPr lang="en-US" sz="1100" b="1" dirty="0">
                <a:solidFill>
                  <a:schemeClr val="tx2"/>
                </a:solidFill>
              </a:rPr>
              <a:t>CD</a:t>
            </a:r>
          </a:p>
        </p:txBody>
      </p:sp>
      <p:sp>
        <p:nvSpPr>
          <p:cNvPr id="17" name="TextBox 16">
            <a:extLst>
              <a:ext uri="{FF2B5EF4-FFF2-40B4-BE49-F238E27FC236}">
                <a16:creationId xmlns:a16="http://schemas.microsoft.com/office/drawing/2014/main" id="{67C5E5A7-FA4F-4524-9FF0-FECB85937A13}"/>
              </a:ext>
            </a:extLst>
          </p:cNvPr>
          <p:cNvSpPr txBox="1"/>
          <p:nvPr/>
        </p:nvSpPr>
        <p:spPr>
          <a:xfrm>
            <a:off x="9442388" y="2528880"/>
            <a:ext cx="102592" cy="169277"/>
          </a:xfrm>
          <a:prstGeom prst="rect">
            <a:avLst/>
          </a:prstGeom>
        </p:spPr>
        <p:txBody>
          <a:bodyPr vert="horz" wrap="none" lIns="0" tIns="0" rIns="0" bIns="0" rtlCol="0">
            <a:spAutoFit/>
          </a:bodyPr>
          <a:lstStyle/>
          <a:p>
            <a:pPr algn="l"/>
            <a:r>
              <a:rPr lang="en-US" sz="1100" b="1" dirty="0">
                <a:solidFill>
                  <a:schemeClr val="tx2"/>
                </a:solidFill>
              </a:rPr>
              <a:t>D</a:t>
            </a:r>
          </a:p>
        </p:txBody>
      </p:sp>
      <p:sp>
        <p:nvSpPr>
          <p:cNvPr id="18" name="TextBox 17">
            <a:extLst>
              <a:ext uri="{FF2B5EF4-FFF2-40B4-BE49-F238E27FC236}">
                <a16:creationId xmlns:a16="http://schemas.microsoft.com/office/drawing/2014/main" id="{317D3283-B0FD-4905-8A84-C43483CB1E41}"/>
              </a:ext>
            </a:extLst>
          </p:cNvPr>
          <p:cNvSpPr txBox="1"/>
          <p:nvPr/>
        </p:nvSpPr>
        <p:spPr>
          <a:xfrm>
            <a:off x="9555450" y="2837591"/>
            <a:ext cx="205184" cy="169277"/>
          </a:xfrm>
          <a:prstGeom prst="rect">
            <a:avLst/>
          </a:prstGeom>
        </p:spPr>
        <p:txBody>
          <a:bodyPr vert="horz" wrap="none" lIns="0" tIns="0" rIns="0" bIns="0" rtlCol="0">
            <a:spAutoFit/>
          </a:bodyPr>
          <a:lstStyle/>
          <a:p>
            <a:pPr algn="l"/>
            <a:r>
              <a:rPr lang="en-US" sz="1100" b="1" dirty="0">
                <a:solidFill>
                  <a:schemeClr val="accent5"/>
                </a:solidFill>
              </a:rPr>
              <a:t>AB</a:t>
            </a:r>
          </a:p>
        </p:txBody>
      </p:sp>
      <p:sp>
        <p:nvSpPr>
          <p:cNvPr id="19" name="TextBox 18">
            <a:extLst>
              <a:ext uri="{FF2B5EF4-FFF2-40B4-BE49-F238E27FC236}">
                <a16:creationId xmlns:a16="http://schemas.microsoft.com/office/drawing/2014/main" id="{083A495F-7913-4ADC-A83F-BA730D4F6E23}"/>
              </a:ext>
            </a:extLst>
          </p:cNvPr>
          <p:cNvSpPr txBox="1"/>
          <p:nvPr/>
        </p:nvSpPr>
        <p:spPr>
          <a:xfrm>
            <a:off x="11294666" y="2837591"/>
            <a:ext cx="205184" cy="169277"/>
          </a:xfrm>
          <a:prstGeom prst="rect">
            <a:avLst/>
          </a:prstGeom>
        </p:spPr>
        <p:txBody>
          <a:bodyPr vert="horz" wrap="none" lIns="0" tIns="0" rIns="0" bIns="0" rtlCol="0">
            <a:spAutoFit/>
          </a:bodyPr>
          <a:lstStyle/>
          <a:p>
            <a:pPr algn="l"/>
            <a:r>
              <a:rPr lang="en-US" sz="1100" b="1" dirty="0">
                <a:solidFill>
                  <a:schemeClr val="accent5"/>
                </a:solidFill>
              </a:rPr>
              <a:t>AB</a:t>
            </a:r>
          </a:p>
        </p:txBody>
      </p:sp>
      <p:sp>
        <p:nvSpPr>
          <p:cNvPr id="20" name="TextBox 19">
            <a:extLst>
              <a:ext uri="{FF2B5EF4-FFF2-40B4-BE49-F238E27FC236}">
                <a16:creationId xmlns:a16="http://schemas.microsoft.com/office/drawing/2014/main" id="{C60E488C-47C9-473B-A5F4-D9032A500EBB}"/>
              </a:ext>
            </a:extLst>
          </p:cNvPr>
          <p:cNvSpPr txBox="1"/>
          <p:nvPr/>
        </p:nvSpPr>
        <p:spPr>
          <a:xfrm>
            <a:off x="7775799" y="2837591"/>
            <a:ext cx="102592" cy="169277"/>
          </a:xfrm>
          <a:prstGeom prst="rect">
            <a:avLst/>
          </a:prstGeom>
        </p:spPr>
        <p:txBody>
          <a:bodyPr vert="horz" wrap="none" lIns="0" tIns="0" rIns="0" bIns="0" rtlCol="0">
            <a:spAutoFit/>
          </a:bodyPr>
          <a:lstStyle/>
          <a:p>
            <a:pPr algn="l"/>
            <a:r>
              <a:rPr lang="en-US" sz="1100" b="1" dirty="0">
                <a:solidFill>
                  <a:schemeClr val="accent5"/>
                </a:solidFill>
              </a:rPr>
              <a:t>A</a:t>
            </a:r>
          </a:p>
        </p:txBody>
      </p:sp>
      <p:sp>
        <p:nvSpPr>
          <p:cNvPr id="21" name="TextBox 20">
            <a:extLst>
              <a:ext uri="{FF2B5EF4-FFF2-40B4-BE49-F238E27FC236}">
                <a16:creationId xmlns:a16="http://schemas.microsoft.com/office/drawing/2014/main" id="{67DBDD2E-0DE8-432E-A88B-B2BB836ABC4D}"/>
              </a:ext>
            </a:extLst>
          </p:cNvPr>
          <p:cNvSpPr txBox="1"/>
          <p:nvPr/>
        </p:nvSpPr>
        <p:spPr>
          <a:xfrm>
            <a:off x="9645154" y="3780142"/>
            <a:ext cx="102592" cy="169277"/>
          </a:xfrm>
          <a:prstGeom prst="rect">
            <a:avLst/>
          </a:prstGeom>
        </p:spPr>
        <p:txBody>
          <a:bodyPr vert="horz" wrap="none" lIns="0" tIns="0" rIns="0" bIns="0" rtlCol="0">
            <a:spAutoFit/>
          </a:bodyPr>
          <a:lstStyle/>
          <a:p>
            <a:pPr algn="l"/>
            <a:r>
              <a:rPr lang="en-US" sz="1100" b="1" dirty="0">
                <a:solidFill>
                  <a:schemeClr val="bg2"/>
                </a:solidFill>
              </a:rPr>
              <a:t>B</a:t>
            </a:r>
          </a:p>
        </p:txBody>
      </p:sp>
      <p:sp>
        <p:nvSpPr>
          <p:cNvPr id="22" name="TextBox 21">
            <a:extLst>
              <a:ext uri="{FF2B5EF4-FFF2-40B4-BE49-F238E27FC236}">
                <a16:creationId xmlns:a16="http://schemas.microsoft.com/office/drawing/2014/main" id="{CC357A15-3F44-40B8-BBF0-999C2A143206}"/>
              </a:ext>
            </a:extLst>
          </p:cNvPr>
          <p:cNvSpPr txBox="1"/>
          <p:nvPr/>
        </p:nvSpPr>
        <p:spPr>
          <a:xfrm>
            <a:off x="11335413" y="3780142"/>
            <a:ext cx="102592" cy="169277"/>
          </a:xfrm>
          <a:prstGeom prst="rect">
            <a:avLst/>
          </a:prstGeom>
        </p:spPr>
        <p:txBody>
          <a:bodyPr vert="horz" wrap="none" lIns="0" tIns="0" rIns="0" bIns="0" rtlCol="0">
            <a:spAutoFit/>
          </a:bodyPr>
          <a:lstStyle/>
          <a:p>
            <a:pPr algn="l"/>
            <a:r>
              <a:rPr lang="en-US" sz="1100" b="1" dirty="0">
                <a:solidFill>
                  <a:schemeClr val="bg2"/>
                </a:solidFill>
              </a:rPr>
              <a:t>B</a:t>
            </a:r>
          </a:p>
        </p:txBody>
      </p:sp>
      <p:sp>
        <p:nvSpPr>
          <p:cNvPr id="24" name="TextBox 23">
            <a:extLst>
              <a:ext uri="{FF2B5EF4-FFF2-40B4-BE49-F238E27FC236}">
                <a16:creationId xmlns:a16="http://schemas.microsoft.com/office/drawing/2014/main" id="{032618CD-4681-43EA-B484-6FE1924F6CF2}"/>
              </a:ext>
            </a:extLst>
          </p:cNvPr>
          <p:cNvSpPr txBox="1"/>
          <p:nvPr/>
        </p:nvSpPr>
        <p:spPr>
          <a:xfrm>
            <a:off x="7850365" y="4397579"/>
            <a:ext cx="205184" cy="169277"/>
          </a:xfrm>
          <a:prstGeom prst="rect">
            <a:avLst/>
          </a:prstGeom>
        </p:spPr>
        <p:txBody>
          <a:bodyPr vert="horz" wrap="none" lIns="0" tIns="0" rIns="0" bIns="0" rtlCol="0">
            <a:spAutoFit/>
          </a:bodyPr>
          <a:lstStyle/>
          <a:p>
            <a:pPr algn="l"/>
            <a:r>
              <a:rPr lang="en-US" sz="1100" b="1" dirty="0">
                <a:solidFill>
                  <a:schemeClr val="bg2"/>
                </a:solidFill>
              </a:rPr>
              <a:t>CD</a:t>
            </a:r>
          </a:p>
        </p:txBody>
      </p:sp>
      <p:sp>
        <p:nvSpPr>
          <p:cNvPr id="25" name="TextBox 24">
            <a:extLst>
              <a:ext uri="{FF2B5EF4-FFF2-40B4-BE49-F238E27FC236}">
                <a16:creationId xmlns:a16="http://schemas.microsoft.com/office/drawing/2014/main" id="{8329726F-6ACC-4DC7-ADF2-5644698BE595}"/>
              </a:ext>
            </a:extLst>
          </p:cNvPr>
          <p:cNvSpPr txBox="1"/>
          <p:nvPr/>
        </p:nvSpPr>
        <p:spPr>
          <a:xfrm>
            <a:off x="6054034" y="4397579"/>
            <a:ext cx="102592" cy="169277"/>
          </a:xfrm>
          <a:prstGeom prst="rect">
            <a:avLst/>
          </a:prstGeom>
        </p:spPr>
        <p:txBody>
          <a:bodyPr vert="horz" wrap="none" lIns="0" tIns="0" rIns="0" bIns="0" rtlCol="0">
            <a:spAutoFit/>
          </a:bodyPr>
          <a:lstStyle/>
          <a:p>
            <a:pPr algn="l"/>
            <a:r>
              <a:rPr lang="en-US" sz="1100" b="1" dirty="0">
                <a:solidFill>
                  <a:schemeClr val="bg2"/>
                </a:solidFill>
              </a:rPr>
              <a:t>D</a:t>
            </a:r>
          </a:p>
        </p:txBody>
      </p:sp>
      <p:graphicFrame>
        <p:nvGraphicFramePr>
          <p:cNvPr id="23" name="Table 6">
            <a:extLst>
              <a:ext uri="{FF2B5EF4-FFF2-40B4-BE49-F238E27FC236}">
                <a16:creationId xmlns:a16="http://schemas.microsoft.com/office/drawing/2014/main" id="{3844ADCD-752F-46DF-9383-74D75FFD6C6C}"/>
              </a:ext>
            </a:extLst>
          </p:cNvPr>
          <p:cNvGraphicFramePr>
            <a:graphicFrameLocks noGrp="1"/>
          </p:cNvGraphicFramePr>
          <p:nvPr>
            <p:extLst>
              <p:ext uri="{D42A27DB-BD31-4B8C-83A1-F6EECF244321}">
                <p14:modId xmlns:p14="http://schemas.microsoft.com/office/powerpoint/2010/main" val="3363015610"/>
              </p:ext>
            </p:extLst>
          </p:nvPr>
        </p:nvGraphicFramePr>
        <p:xfrm>
          <a:off x="4363767" y="3719701"/>
          <a:ext cx="894080" cy="1899048"/>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16508">
                <a:tc>
                  <a:txBody>
                    <a:bodyPr/>
                    <a:lstStyle/>
                    <a:p>
                      <a:pPr algn="ctr" fontAlgn="b"/>
                      <a:r>
                        <a:rPr lang="nl-BE" sz="900" b="0" i="0" u="none" strike="noStrike" dirty="0">
                          <a:solidFill>
                            <a:srgbClr val="000000"/>
                          </a:solidFill>
                          <a:effectLst/>
                          <a:latin typeface="+mn-lt"/>
                        </a:rPr>
                        <a:t>411437</a:t>
                      </a:r>
                    </a:p>
                  </a:txBody>
                  <a:tcPr marL="9525" marR="9525" marT="9525" marB="0" anchor="ctr"/>
                </a:tc>
                <a:extLst>
                  <a:ext uri="{0D108BD9-81ED-4DB2-BD59-A6C34878D82A}">
                    <a16:rowId xmlns:a16="http://schemas.microsoft.com/office/drawing/2014/main" val="2609975273"/>
                  </a:ext>
                </a:extLst>
              </a:tr>
              <a:tr h="316508">
                <a:tc>
                  <a:txBody>
                    <a:bodyPr/>
                    <a:lstStyle/>
                    <a:p>
                      <a:pPr algn="ctr" fontAlgn="b"/>
                      <a:r>
                        <a:rPr lang="nl-BE" sz="900" b="0" i="0" u="none" strike="noStrike">
                          <a:solidFill>
                            <a:srgbClr val="000000"/>
                          </a:solidFill>
                          <a:effectLst/>
                          <a:latin typeface="+mn-lt"/>
                        </a:rPr>
                        <a:t>358642</a:t>
                      </a:r>
                    </a:p>
                  </a:txBody>
                  <a:tcPr marL="9525" marR="9525" marT="9525" marB="0" anchor="ctr"/>
                </a:tc>
                <a:extLst>
                  <a:ext uri="{0D108BD9-81ED-4DB2-BD59-A6C34878D82A}">
                    <a16:rowId xmlns:a16="http://schemas.microsoft.com/office/drawing/2014/main" val="967239476"/>
                  </a:ext>
                </a:extLst>
              </a:tr>
              <a:tr h="316508">
                <a:tc>
                  <a:txBody>
                    <a:bodyPr/>
                    <a:lstStyle/>
                    <a:p>
                      <a:pPr algn="ctr" fontAlgn="b"/>
                      <a:r>
                        <a:rPr lang="nl-BE" sz="900" b="0" i="0" u="none" strike="noStrike">
                          <a:solidFill>
                            <a:srgbClr val="000000"/>
                          </a:solidFill>
                          <a:effectLst/>
                          <a:latin typeface="+mn-lt"/>
                        </a:rPr>
                        <a:t>269263</a:t>
                      </a:r>
                    </a:p>
                  </a:txBody>
                  <a:tcPr marL="9525" marR="9525" marT="9525" marB="0" anchor="ctr"/>
                </a:tc>
                <a:extLst>
                  <a:ext uri="{0D108BD9-81ED-4DB2-BD59-A6C34878D82A}">
                    <a16:rowId xmlns:a16="http://schemas.microsoft.com/office/drawing/2014/main" val="3273778852"/>
                  </a:ext>
                </a:extLst>
              </a:tr>
              <a:tr h="316508">
                <a:tc>
                  <a:txBody>
                    <a:bodyPr/>
                    <a:lstStyle/>
                    <a:p>
                      <a:pPr algn="ctr" fontAlgn="b"/>
                      <a:r>
                        <a:rPr lang="nl-BE" sz="900" b="0" i="0" u="none" strike="noStrike">
                          <a:solidFill>
                            <a:srgbClr val="000000"/>
                          </a:solidFill>
                          <a:effectLst/>
                          <a:latin typeface="+mn-lt"/>
                        </a:rPr>
                        <a:t>178671</a:t>
                      </a:r>
                    </a:p>
                  </a:txBody>
                  <a:tcPr marL="9525" marR="9525" marT="9525" marB="0" anchor="ctr"/>
                </a:tc>
                <a:extLst>
                  <a:ext uri="{0D108BD9-81ED-4DB2-BD59-A6C34878D82A}">
                    <a16:rowId xmlns:a16="http://schemas.microsoft.com/office/drawing/2014/main" val="497980917"/>
                  </a:ext>
                </a:extLst>
              </a:tr>
              <a:tr h="316508">
                <a:tc>
                  <a:txBody>
                    <a:bodyPr/>
                    <a:lstStyle/>
                    <a:p>
                      <a:pPr algn="ctr" fontAlgn="b"/>
                      <a:r>
                        <a:rPr lang="nl-BE" sz="900" b="0" i="0" u="none" strike="noStrike">
                          <a:solidFill>
                            <a:srgbClr val="000000"/>
                          </a:solidFill>
                          <a:effectLst/>
                          <a:latin typeface="+mn-lt"/>
                        </a:rPr>
                        <a:t>17772</a:t>
                      </a:r>
                    </a:p>
                  </a:txBody>
                  <a:tcPr marL="9525" marR="9525" marT="9525" marB="0" anchor="ctr"/>
                </a:tc>
                <a:extLst>
                  <a:ext uri="{0D108BD9-81ED-4DB2-BD59-A6C34878D82A}">
                    <a16:rowId xmlns:a16="http://schemas.microsoft.com/office/drawing/2014/main" val="1650267003"/>
                  </a:ext>
                </a:extLst>
              </a:tr>
              <a:tr h="316508">
                <a:tc>
                  <a:txBody>
                    <a:bodyPr/>
                    <a:lstStyle/>
                    <a:p>
                      <a:pPr algn="ctr" fontAlgn="b"/>
                      <a:r>
                        <a:rPr lang="nl-BE" sz="900" b="0" i="0" u="none" strike="noStrike" dirty="0">
                          <a:solidFill>
                            <a:srgbClr val="000000"/>
                          </a:solidFill>
                          <a:effectLst/>
                          <a:latin typeface="+mn-lt"/>
                        </a:rPr>
                        <a:t>15258</a:t>
                      </a:r>
                    </a:p>
                  </a:txBody>
                  <a:tcPr marL="9525" marR="9525" marT="9525" marB="0" anchor="ctr"/>
                </a:tc>
                <a:extLst>
                  <a:ext uri="{0D108BD9-81ED-4DB2-BD59-A6C34878D82A}">
                    <a16:rowId xmlns:a16="http://schemas.microsoft.com/office/drawing/2014/main" val="4187809548"/>
                  </a:ext>
                </a:extLst>
              </a:tr>
            </a:tbl>
          </a:graphicData>
        </a:graphic>
      </p:graphicFrame>
      <p:sp>
        <p:nvSpPr>
          <p:cNvPr id="26" name="TextBox 25">
            <a:extLst>
              <a:ext uri="{FF2B5EF4-FFF2-40B4-BE49-F238E27FC236}">
                <a16:creationId xmlns:a16="http://schemas.microsoft.com/office/drawing/2014/main" id="{AEDBA2E0-7185-40DB-85C7-FCB1FB0F4B93}"/>
              </a:ext>
            </a:extLst>
          </p:cNvPr>
          <p:cNvSpPr txBox="1"/>
          <p:nvPr/>
        </p:nvSpPr>
        <p:spPr>
          <a:xfrm>
            <a:off x="3938616" y="3441379"/>
            <a:ext cx="1744381" cy="276999"/>
          </a:xfrm>
          <a:prstGeom prst="rect">
            <a:avLst/>
          </a:prstGeom>
        </p:spPr>
        <p:txBody>
          <a:bodyPr vert="horz" wrap="square" lIns="0" tIns="0" rIns="0" bIns="0" rtlCol="0">
            <a:spAutoFit/>
          </a:bodyPr>
          <a:lstStyle/>
          <a:p>
            <a:pPr algn="ctr"/>
            <a:r>
              <a:rPr lang="nl-BE" sz="900" dirty="0"/>
              <a:t>Absolute aantallen </a:t>
            </a:r>
          </a:p>
          <a:p>
            <a:pPr algn="ctr"/>
            <a:r>
              <a:rPr lang="nl-BE" sz="900" dirty="0"/>
              <a:t>Katten*</a:t>
            </a:r>
          </a:p>
        </p:txBody>
      </p:sp>
    </p:spTree>
    <p:extLst>
      <p:ext uri="{BB962C8B-B14F-4D97-AF65-F5344CB8AC3E}">
        <p14:creationId xmlns:p14="http://schemas.microsoft.com/office/powerpoint/2010/main" val="362578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49033703"/>
              </p:ext>
            </p:extLst>
          </p:nvPr>
        </p:nvGraphicFramePr>
        <p:xfrm>
          <a:off x="407987" y="2133601"/>
          <a:ext cx="11376000" cy="4053270"/>
        </p:xfrm>
        <a:graphic>
          <a:graphicData uri="http://schemas.openxmlformats.org/drawingml/2006/table">
            <a:tbl>
              <a:tblPr firstRow="1" bandRow="1">
                <a:tableStyleId>{2D5ABB26-0587-4C30-8999-92F81FD0307C}</a:tableStyleId>
              </a:tblPr>
              <a:tblGrid>
                <a:gridCol w="3276000">
                  <a:extLst>
                    <a:ext uri="{9D8B030D-6E8A-4147-A177-3AD203B41FA5}">
                      <a16:colId xmlns:a16="http://schemas.microsoft.com/office/drawing/2014/main" val="2457120873"/>
                    </a:ext>
                  </a:extLst>
                </a:gridCol>
                <a:gridCol w="1620000">
                  <a:extLst>
                    <a:ext uri="{9D8B030D-6E8A-4147-A177-3AD203B41FA5}">
                      <a16:colId xmlns:a16="http://schemas.microsoft.com/office/drawing/2014/main" val="943016155"/>
                    </a:ext>
                  </a:extLst>
                </a:gridCol>
                <a:gridCol w="1620000">
                  <a:extLst>
                    <a:ext uri="{9D8B030D-6E8A-4147-A177-3AD203B41FA5}">
                      <a16:colId xmlns:a16="http://schemas.microsoft.com/office/drawing/2014/main" val="2434802137"/>
                    </a:ext>
                  </a:extLst>
                </a:gridCol>
                <a:gridCol w="1620000">
                  <a:extLst>
                    <a:ext uri="{9D8B030D-6E8A-4147-A177-3AD203B41FA5}">
                      <a16:colId xmlns:a16="http://schemas.microsoft.com/office/drawing/2014/main" val="3785208166"/>
                    </a:ext>
                  </a:extLst>
                </a:gridCol>
                <a:gridCol w="1620000">
                  <a:extLst>
                    <a:ext uri="{9D8B030D-6E8A-4147-A177-3AD203B41FA5}">
                      <a16:colId xmlns:a16="http://schemas.microsoft.com/office/drawing/2014/main" val="3401884954"/>
                    </a:ext>
                  </a:extLst>
                </a:gridCol>
                <a:gridCol w="1620000">
                  <a:extLst>
                    <a:ext uri="{9D8B030D-6E8A-4147-A177-3AD203B41FA5}">
                      <a16:colId xmlns:a16="http://schemas.microsoft.com/office/drawing/2014/main" val="1663972642"/>
                    </a:ext>
                  </a:extLst>
                </a:gridCol>
              </a:tblGrid>
              <a:tr h="251930">
                <a:tc>
                  <a:txBody>
                    <a:bodyPr/>
                    <a:lstStyle/>
                    <a:p>
                      <a:pPr marL="0" algn="r" defTabSz="914400" rtl="0" eaLnBrk="1" fontAlgn="b" latinLnBrk="0" hangingPunct="1"/>
                      <a:r>
                        <a:rPr lang="nl-BE" sz="1000" b="1" kern="1200" dirty="0">
                          <a:solidFill>
                            <a:schemeClr val="tx1"/>
                          </a:solidFill>
                          <a:latin typeface="+mn-lt"/>
                          <a:ea typeface="+mn-ea"/>
                          <a:cs typeface="+mn-cs"/>
                        </a:rPr>
                        <a:t>PLANNEN OM KAT TE LATEN CHIPPEN?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dirty="0"/>
                    </a:p>
                  </a:txBody>
                  <a:tcPr marL="72000" marR="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a:p>
                  </a:txBody>
                  <a:tcPr marL="72000" marR="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dirty="0"/>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51930">
                <a:tc>
                  <a:txBody>
                    <a:bodyPr/>
                    <a:lstStyle/>
                    <a:p>
                      <a:pPr algn="r"/>
                      <a:r>
                        <a:rPr lang="nl-BE" sz="1100" b="0" noProof="0" dirty="0">
                          <a:solidFill>
                            <a:schemeClr val="tx1"/>
                          </a:solidFill>
                        </a:rPr>
                        <a:t>Ja, concrete plannen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36245122"/>
                  </a:ext>
                </a:extLst>
              </a:tr>
              <a:tr h="251930">
                <a:tc>
                  <a:txBody>
                    <a:bodyPr/>
                    <a:lstStyle/>
                    <a:p>
                      <a:pPr algn="r"/>
                      <a:r>
                        <a:rPr lang="nl-BE" sz="1100" b="0" noProof="0" dirty="0">
                          <a:solidFill>
                            <a:schemeClr val="tx1"/>
                          </a:solidFill>
                        </a:rPr>
                        <a:t>Ja, geen concrete plannen</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30892835"/>
                  </a:ext>
                </a:extLst>
              </a:tr>
              <a:tr h="2519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Nee </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251930">
                <a:tc>
                  <a:txBody>
                    <a:bodyPr/>
                    <a:lstStyle/>
                    <a:p>
                      <a:pPr marL="0" algn="r" defTabSz="914400" rtl="0" eaLnBrk="1" fontAlgn="b" latinLnBrk="0" hangingPunct="1"/>
                      <a:r>
                        <a:rPr lang="nl-NL" sz="1000" b="1" kern="1200" dirty="0">
                          <a:solidFill>
                            <a:schemeClr val="tx1"/>
                          </a:solidFill>
                          <a:latin typeface="+mn-lt"/>
                          <a:ea typeface="+mn-ea"/>
                          <a:cs typeface="+mn-cs"/>
                        </a:rPr>
                        <a:t>WAAROM (NOG) NIET LATEN CHIPPEN?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51930">
                <a:tc>
                  <a:txBody>
                    <a:bodyPr/>
                    <a:lstStyle/>
                    <a:p>
                      <a:pPr marL="0" algn="r" defTabSz="914400" rtl="0" eaLnBrk="1" fontAlgn="b" latinLnBrk="0" hangingPunct="1"/>
                      <a:r>
                        <a:rPr lang="nl-NL" sz="1000" b="0" kern="1200" dirty="0">
                          <a:solidFill>
                            <a:schemeClr val="tx1"/>
                          </a:solidFill>
                          <a:latin typeface="+mn-lt"/>
                          <a:ea typeface="+mn-ea"/>
                          <a:cs typeface="+mn-cs"/>
                        </a:rPr>
                        <a:t>Ik vind dit niet nodig</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51930">
                <a:tc>
                  <a:txBody>
                    <a:bodyPr/>
                    <a:lstStyle/>
                    <a:p>
                      <a:pPr marL="0" algn="r" defTabSz="914400" rtl="0" eaLnBrk="1" fontAlgn="b" latinLnBrk="0" hangingPunct="1"/>
                      <a:r>
                        <a:rPr lang="nl-NL" sz="1000" b="0" kern="1200" dirty="0">
                          <a:solidFill>
                            <a:schemeClr val="tx1"/>
                          </a:solidFill>
                          <a:latin typeface="+mn-lt"/>
                          <a:ea typeface="+mn-ea"/>
                          <a:cs typeface="+mn-cs"/>
                        </a:rPr>
                        <a:t>Mijn kat komt niet (vrij) buiten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51930">
                <a:tc>
                  <a:txBody>
                    <a:bodyPr/>
                    <a:lstStyle/>
                    <a:p>
                      <a:pPr marL="0" algn="r" defTabSz="914400" rtl="0" eaLnBrk="1" fontAlgn="b" latinLnBrk="0" hangingPunct="1"/>
                      <a:r>
                        <a:rPr lang="nl-NL" sz="1000" b="0" kern="1200" dirty="0">
                          <a:solidFill>
                            <a:schemeClr val="tx1"/>
                          </a:solidFill>
                          <a:latin typeface="+mn-lt"/>
                          <a:ea typeface="+mn-ea"/>
                          <a:cs typeface="+mn-cs"/>
                        </a:rPr>
                        <a:t>Te duur</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51930">
                <a:tc>
                  <a:txBody>
                    <a:bodyPr/>
                    <a:lstStyle/>
                    <a:p>
                      <a:pPr marL="0" algn="r" defTabSz="914400" rtl="0" eaLnBrk="1" fontAlgn="b" latinLnBrk="0" hangingPunct="1"/>
                      <a:r>
                        <a:rPr lang="nl-NL" sz="1000" b="0" kern="1200" dirty="0">
                          <a:solidFill>
                            <a:schemeClr val="tx1"/>
                          </a:solidFill>
                          <a:latin typeface="+mn-lt"/>
                          <a:ea typeface="+mn-ea"/>
                          <a:cs typeface="+mn-cs"/>
                        </a:rPr>
                        <a:t>Geen tijd gehad om naar dierenarts te gaan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25193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Kat is te oud</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25193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Het inplanten van de chip is onnatuurlijk</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251930">
                <a:tc>
                  <a:txBody>
                    <a:bodyPr/>
                    <a:lstStyle/>
                    <a:p>
                      <a:pPr marL="0" algn="r" defTabSz="914400" rtl="0" eaLnBrk="1" fontAlgn="b" latinLnBrk="0" hangingPunct="1"/>
                      <a:r>
                        <a:rPr lang="nl-BE" sz="1000" b="0" kern="1200" dirty="0">
                          <a:solidFill>
                            <a:schemeClr val="tx1"/>
                          </a:solidFill>
                          <a:latin typeface="+mn-lt"/>
                          <a:ea typeface="+mn-ea"/>
                          <a:cs typeface="+mn-cs"/>
                        </a:rPr>
                        <a:t>Mijn dierenarts heeft dit afgeraden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25193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Het was niet verplicht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95164660"/>
                  </a:ext>
                </a:extLst>
              </a:tr>
              <a:tr h="25193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Mijn kat is nog te jong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67481043"/>
                  </a:ext>
                </a:extLst>
              </a:tr>
              <a:tr h="251930">
                <a:tc>
                  <a:txBody>
                    <a:bodyPr/>
                    <a:lstStyle/>
                    <a:p>
                      <a:pPr marL="0" algn="r" defTabSz="914400" rtl="0" eaLnBrk="1" fontAlgn="b" latinLnBrk="0" hangingPunct="1"/>
                      <a:r>
                        <a:rPr lang="nl-BE" sz="1000" b="0" kern="1200" dirty="0">
                          <a:solidFill>
                            <a:schemeClr val="tx1"/>
                          </a:solidFill>
                          <a:latin typeface="+mn-lt"/>
                          <a:ea typeface="+mn-ea"/>
                          <a:cs typeface="+mn-cs"/>
                        </a:rPr>
                        <a:t>Andere reden: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2616778"/>
                  </a:ext>
                </a:extLst>
              </a:tr>
              <a:tr h="251930">
                <a:tc>
                  <a:txBody>
                    <a:bodyPr/>
                    <a:lstStyle/>
                    <a:p>
                      <a:pPr marL="0" algn="r" defTabSz="914400" rtl="0" eaLnBrk="1" fontAlgn="b" latinLnBrk="0" hangingPunct="1"/>
                      <a:r>
                        <a:rPr lang="nl-BE" sz="1000" b="0" kern="1200" dirty="0">
                          <a:solidFill>
                            <a:schemeClr val="tx1"/>
                          </a:solidFill>
                          <a:latin typeface="+mn-lt"/>
                          <a:ea typeface="+mn-ea"/>
                          <a:cs typeface="+mn-cs"/>
                        </a:rPr>
                        <a:t>Weet niet</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3916998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1643436155"/>
              </p:ext>
            </p:extLst>
          </p:nvPr>
        </p:nvGraphicFramePr>
        <p:xfrm>
          <a:off x="3684097" y="2133599"/>
          <a:ext cx="1618154" cy="405326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De belangrijkste barrières om niet te laten chippen in Vlaanderen zijn dat baasjes het niet nodig vinden, dat de kat niet vrij buiten komt en de kostprijs. Baasjes van katten jonger dan 3 jaar hebben vaker concrete plannen om hun kat te laten chippen. De redenen waarom ze nog niet gechipt zijn, zijn vaker tijdsgebrek en nog te jong om te laten chippen. </a:t>
            </a:r>
          </a:p>
          <a:p>
            <a:endParaRPr lang="nl-BE" dirty="0"/>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nl-BE" dirty="0"/>
              <a:t>Basis:	Niet-gechipte katten Vlaanderen (n=344)</a:t>
            </a:r>
          </a:p>
          <a:p>
            <a:r>
              <a:rPr lang="nl-BE" dirty="0"/>
              <a:t>Vraag:	</a:t>
            </a:r>
            <a:r>
              <a:rPr lang="nl-NL" dirty="0"/>
              <a:t>Q12. Bent u van plan om uw kat in de nabije toekomst te laten chippen? / Q14. Waarom heeft u ervoor gekozen uw kat (nog) niet te laten chippen?</a:t>
            </a:r>
            <a:br>
              <a:rPr lang="nl-NL" dirty="0"/>
            </a:br>
            <a:r>
              <a:rPr lang="nl-NL" dirty="0"/>
              <a:t>ABCD:	95% significantie niveau </a:t>
            </a:r>
          </a:p>
          <a:p>
            <a:r>
              <a:rPr lang="nl-NL" dirty="0"/>
              <a:t>*	Schatting op basis van 860 005 niet-gechipte katten in Vlaanderen</a:t>
            </a:r>
            <a:endParaRPr lang="nl-BE" dirty="0"/>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21</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Barriers chippen</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545366447"/>
              </p:ext>
            </p:extLst>
          </p:nvPr>
        </p:nvGraphicFramePr>
        <p:xfrm>
          <a:off x="3684097" y="1484313"/>
          <a:ext cx="8100000" cy="701946"/>
        </p:xfrm>
        <a:graphic>
          <a:graphicData uri="http://schemas.openxmlformats.org/drawingml/2006/table">
            <a:tbl>
              <a:tblPr firstRow="1" bandRow="1">
                <a:tableStyleId>{2D5ABB26-0587-4C30-8999-92F81FD0307C}</a:tableStyleId>
              </a:tblPr>
              <a:tblGrid>
                <a:gridCol w="1620000">
                  <a:extLst>
                    <a:ext uri="{9D8B030D-6E8A-4147-A177-3AD203B41FA5}">
                      <a16:colId xmlns:a16="http://schemas.microsoft.com/office/drawing/2014/main" val="2820400169"/>
                    </a:ext>
                  </a:extLst>
                </a:gridCol>
                <a:gridCol w="1620000">
                  <a:extLst>
                    <a:ext uri="{9D8B030D-6E8A-4147-A177-3AD203B41FA5}">
                      <a16:colId xmlns:a16="http://schemas.microsoft.com/office/drawing/2014/main" val="3982777495"/>
                    </a:ext>
                  </a:extLst>
                </a:gridCol>
                <a:gridCol w="1620000">
                  <a:extLst>
                    <a:ext uri="{9D8B030D-6E8A-4147-A177-3AD203B41FA5}">
                      <a16:colId xmlns:a16="http://schemas.microsoft.com/office/drawing/2014/main" val="891174114"/>
                    </a:ext>
                  </a:extLst>
                </a:gridCol>
                <a:gridCol w="1620000">
                  <a:extLst>
                    <a:ext uri="{9D8B030D-6E8A-4147-A177-3AD203B41FA5}">
                      <a16:colId xmlns:a16="http://schemas.microsoft.com/office/drawing/2014/main" val="1442247664"/>
                    </a:ext>
                  </a:extLst>
                </a:gridCol>
                <a:gridCol w="1620000">
                  <a:extLst>
                    <a:ext uri="{9D8B030D-6E8A-4147-A177-3AD203B41FA5}">
                      <a16:colId xmlns:a16="http://schemas.microsoft.com/office/drawing/2014/main" val="1884447997"/>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p>
                      <a:pPr marL="0" algn="l" defTabSz="914400" rtl="0" eaLnBrk="1" latinLnBrk="0" hangingPunct="1"/>
                      <a:r>
                        <a:rPr lang="en-US" sz="1200" b="0" kern="1200" dirty="0">
                          <a:solidFill>
                            <a:schemeClr val="bg1"/>
                          </a:solidFill>
                          <a:latin typeface="+mj-lt"/>
                          <a:ea typeface="+mn-ea"/>
                          <a:cs typeface="+mn-cs"/>
                        </a:rPr>
                        <a:t>LEEFTIJD KAT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0-3 JAAR</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4-6 JAAR</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7-10 JAAR</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10+ JAAR</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233982">
                <a:tc>
                  <a:txBody>
                    <a:bodyPr/>
                    <a:lstStyle/>
                    <a:p>
                      <a:pPr algn="l"/>
                      <a:r>
                        <a:rPr lang="en-US" sz="1000" b="0" dirty="0">
                          <a:solidFill>
                            <a:schemeClr val="tx1">
                              <a:lumMod val="50000"/>
                              <a:lumOff val="50000"/>
                            </a:schemeClr>
                          </a:solidFill>
                          <a:latin typeface="+mn-lt"/>
                        </a:rPr>
                        <a:t>(n=344)</a:t>
                      </a: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(n=57)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(n=75) – (B)</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(n=105) – (C)</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(n=91) – (D)</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3126987"/>
                  </a:ext>
                </a:extLst>
              </a:tr>
            </a:tbl>
          </a:graphicData>
        </a:graphic>
      </p:graphicFrame>
      <p:graphicFrame>
        <p:nvGraphicFramePr>
          <p:cNvPr id="21" name="Chart 20">
            <a:extLst>
              <a:ext uri="{FF2B5EF4-FFF2-40B4-BE49-F238E27FC236}">
                <a16:creationId xmlns:a16="http://schemas.microsoft.com/office/drawing/2014/main" id="{8C0FAE32-CE61-442A-B92F-AB8F6037BC0E}"/>
              </a:ext>
            </a:extLst>
          </p:cNvPr>
          <p:cNvGraphicFramePr/>
          <p:nvPr>
            <p:extLst>
              <p:ext uri="{D42A27DB-BD31-4B8C-83A1-F6EECF244321}">
                <p14:modId xmlns:p14="http://schemas.microsoft.com/office/powerpoint/2010/main" val="767875847"/>
              </p:ext>
            </p:extLst>
          </p:nvPr>
        </p:nvGraphicFramePr>
        <p:xfrm>
          <a:off x="10165888" y="2133599"/>
          <a:ext cx="1618154" cy="40532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AD897E41-98B2-4B3E-92F9-1F223C5E9CE5}"/>
              </a:ext>
            </a:extLst>
          </p:cNvPr>
          <p:cNvGraphicFramePr/>
          <p:nvPr>
            <p:extLst>
              <p:ext uri="{D42A27DB-BD31-4B8C-83A1-F6EECF244321}">
                <p14:modId xmlns:p14="http://schemas.microsoft.com/office/powerpoint/2010/main" val="985209547"/>
              </p:ext>
            </p:extLst>
          </p:nvPr>
        </p:nvGraphicFramePr>
        <p:xfrm>
          <a:off x="8545441" y="2133599"/>
          <a:ext cx="1618154" cy="40532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F3A48804-6546-4261-AA20-CC3FF8680560}"/>
              </a:ext>
            </a:extLst>
          </p:cNvPr>
          <p:cNvGraphicFramePr/>
          <p:nvPr>
            <p:extLst>
              <p:ext uri="{D42A27DB-BD31-4B8C-83A1-F6EECF244321}">
                <p14:modId xmlns:p14="http://schemas.microsoft.com/office/powerpoint/2010/main" val="2886748807"/>
              </p:ext>
            </p:extLst>
          </p:nvPr>
        </p:nvGraphicFramePr>
        <p:xfrm>
          <a:off x="6924993" y="2133599"/>
          <a:ext cx="1618154" cy="405326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23">
            <a:extLst>
              <a:ext uri="{FF2B5EF4-FFF2-40B4-BE49-F238E27FC236}">
                <a16:creationId xmlns:a16="http://schemas.microsoft.com/office/drawing/2014/main" id="{5DBA5BDC-0867-40AC-99CA-D27D5EF30059}"/>
              </a:ext>
            </a:extLst>
          </p:cNvPr>
          <p:cNvGraphicFramePr/>
          <p:nvPr>
            <p:extLst>
              <p:ext uri="{D42A27DB-BD31-4B8C-83A1-F6EECF244321}">
                <p14:modId xmlns:p14="http://schemas.microsoft.com/office/powerpoint/2010/main" val="1512339859"/>
              </p:ext>
            </p:extLst>
          </p:nvPr>
        </p:nvGraphicFramePr>
        <p:xfrm>
          <a:off x="5304545" y="2133599"/>
          <a:ext cx="1618154" cy="4053269"/>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16">
            <a:extLst>
              <a:ext uri="{FF2B5EF4-FFF2-40B4-BE49-F238E27FC236}">
                <a16:creationId xmlns:a16="http://schemas.microsoft.com/office/drawing/2014/main" id="{E4747F13-63C4-43E8-9F7E-ECE76850AFFE}"/>
              </a:ext>
            </a:extLst>
          </p:cNvPr>
          <p:cNvSpPr txBox="1"/>
          <p:nvPr/>
        </p:nvSpPr>
        <p:spPr>
          <a:xfrm>
            <a:off x="5990887" y="2426922"/>
            <a:ext cx="307777" cy="169277"/>
          </a:xfrm>
          <a:prstGeom prst="rect">
            <a:avLst/>
          </a:prstGeom>
        </p:spPr>
        <p:txBody>
          <a:bodyPr vert="horz" wrap="none" lIns="0" tIns="0" rIns="0" bIns="0" rtlCol="0">
            <a:spAutoFit/>
          </a:bodyPr>
          <a:lstStyle/>
          <a:p>
            <a:pPr algn="l"/>
            <a:r>
              <a:rPr lang="en-US" sz="1100" b="1" dirty="0">
                <a:solidFill>
                  <a:schemeClr val="bg2"/>
                </a:solidFill>
              </a:rPr>
              <a:t>BCD</a:t>
            </a:r>
          </a:p>
        </p:txBody>
      </p:sp>
      <p:sp>
        <p:nvSpPr>
          <p:cNvPr id="18" name="TextBox 17">
            <a:extLst>
              <a:ext uri="{FF2B5EF4-FFF2-40B4-BE49-F238E27FC236}">
                <a16:creationId xmlns:a16="http://schemas.microsoft.com/office/drawing/2014/main" id="{E76C3583-9292-4673-9E42-BDAA26778ED5}"/>
              </a:ext>
            </a:extLst>
          </p:cNvPr>
          <p:cNvSpPr txBox="1"/>
          <p:nvPr/>
        </p:nvSpPr>
        <p:spPr>
          <a:xfrm>
            <a:off x="5915096" y="2691362"/>
            <a:ext cx="102592" cy="169277"/>
          </a:xfrm>
          <a:prstGeom prst="rect">
            <a:avLst/>
          </a:prstGeom>
        </p:spPr>
        <p:txBody>
          <a:bodyPr vert="horz" wrap="none" lIns="0" tIns="0" rIns="0" bIns="0" rtlCol="0">
            <a:spAutoFit/>
          </a:bodyPr>
          <a:lstStyle/>
          <a:p>
            <a:pPr algn="l"/>
            <a:r>
              <a:rPr lang="en-US" sz="1100" b="1" dirty="0">
                <a:solidFill>
                  <a:schemeClr val="bg2"/>
                </a:solidFill>
              </a:rPr>
              <a:t>D</a:t>
            </a:r>
          </a:p>
        </p:txBody>
      </p:sp>
      <p:sp>
        <p:nvSpPr>
          <p:cNvPr id="19" name="TextBox 18">
            <a:extLst>
              <a:ext uri="{FF2B5EF4-FFF2-40B4-BE49-F238E27FC236}">
                <a16:creationId xmlns:a16="http://schemas.microsoft.com/office/drawing/2014/main" id="{52F6CE0A-BECD-47D6-8076-7B6BC73D8BB0}"/>
              </a:ext>
            </a:extLst>
          </p:cNvPr>
          <p:cNvSpPr txBox="1"/>
          <p:nvPr/>
        </p:nvSpPr>
        <p:spPr>
          <a:xfrm>
            <a:off x="7617830" y="2707214"/>
            <a:ext cx="102592" cy="169277"/>
          </a:xfrm>
          <a:prstGeom prst="rect">
            <a:avLst/>
          </a:prstGeom>
        </p:spPr>
        <p:txBody>
          <a:bodyPr vert="horz" wrap="none" lIns="0" tIns="0" rIns="0" bIns="0" rtlCol="0">
            <a:spAutoFit/>
          </a:bodyPr>
          <a:lstStyle/>
          <a:p>
            <a:pPr algn="l"/>
            <a:r>
              <a:rPr lang="en-US" sz="1100" b="1" dirty="0">
                <a:solidFill>
                  <a:schemeClr val="bg2"/>
                </a:solidFill>
              </a:rPr>
              <a:t>D</a:t>
            </a:r>
          </a:p>
        </p:txBody>
      </p:sp>
      <p:sp>
        <p:nvSpPr>
          <p:cNvPr id="20" name="TextBox 19">
            <a:extLst>
              <a:ext uri="{FF2B5EF4-FFF2-40B4-BE49-F238E27FC236}">
                <a16:creationId xmlns:a16="http://schemas.microsoft.com/office/drawing/2014/main" id="{965BC92C-3E78-4F4C-9C0C-DFB9A842F93C}"/>
              </a:ext>
            </a:extLst>
          </p:cNvPr>
          <p:cNvSpPr txBox="1"/>
          <p:nvPr/>
        </p:nvSpPr>
        <p:spPr>
          <a:xfrm>
            <a:off x="9184688" y="2707214"/>
            <a:ext cx="102592" cy="169277"/>
          </a:xfrm>
          <a:prstGeom prst="rect">
            <a:avLst/>
          </a:prstGeom>
        </p:spPr>
        <p:txBody>
          <a:bodyPr vert="horz" wrap="none" lIns="0" tIns="0" rIns="0" bIns="0" rtlCol="0">
            <a:spAutoFit/>
          </a:bodyPr>
          <a:lstStyle/>
          <a:p>
            <a:pPr algn="l"/>
            <a:r>
              <a:rPr lang="en-US" sz="1100" b="1" dirty="0">
                <a:solidFill>
                  <a:schemeClr val="bg2"/>
                </a:solidFill>
              </a:rPr>
              <a:t>D</a:t>
            </a:r>
          </a:p>
        </p:txBody>
      </p:sp>
      <p:sp>
        <p:nvSpPr>
          <p:cNvPr id="26" name="TextBox 25">
            <a:extLst>
              <a:ext uri="{FF2B5EF4-FFF2-40B4-BE49-F238E27FC236}">
                <a16:creationId xmlns:a16="http://schemas.microsoft.com/office/drawing/2014/main" id="{CE4A0A6F-70EF-4B04-A7C7-2131DC61F641}"/>
              </a:ext>
            </a:extLst>
          </p:cNvPr>
          <p:cNvSpPr txBox="1"/>
          <p:nvPr/>
        </p:nvSpPr>
        <p:spPr>
          <a:xfrm>
            <a:off x="9918844" y="2932693"/>
            <a:ext cx="102592" cy="169277"/>
          </a:xfrm>
          <a:prstGeom prst="rect">
            <a:avLst/>
          </a:prstGeom>
        </p:spPr>
        <p:txBody>
          <a:bodyPr vert="horz" wrap="none" lIns="0" tIns="0" rIns="0" bIns="0" rtlCol="0">
            <a:spAutoFit/>
          </a:bodyPr>
          <a:lstStyle/>
          <a:p>
            <a:pPr algn="l"/>
            <a:r>
              <a:rPr lang="en-US" sz="1100" b="1" dirty="0">
                <a:solidFill>
                  <a:schemeClr val="bg2"/>
                </a:solidFill>
              </a:rPr>
              <a:t>A</a:t>
            </a:r>
          </a:p>
        </p:txBody>
      </p:sp>
      <p:sp>
        <p:nvSpPr>
          <p:cNvPr id="27" name="TextBox 26">
            <a:extLst>
              <a:ext uri="{FF2B5EF4-FFF2-40B4-BE49-F238E27FC236}">
                <a16:creationId xmlns:a16="http://schemas.microsoft.com/office/drawing/2014/main" id="{094C6BD2-4EDD-4111-B3BD-523815F1BDFD}"/>
              </a:ext>
            </a:extLst>
          </p:cNvPr>
          <p:cNvSpPr txBox="1"/>
          <p:nvPr/>
        </p:nvSpPr>
        <p:spPr>
          <a:xfrm>
            <a:off x="11794102" y="2932692"/>
            <a:ext cx="307777" cy="169277"/>
          </a:xfrm>
          <a:prstGeom prst="rect">
            <a:avLst/>
          </a:prstGeom>
        </p:spPr>
        <p:txBody>
          <a:bodyPr vert="horz" wrap="none" lIns="0" tIns="0" rIns="0" bIns="0" rtlCol="0">
            <a:spAutoFit/>
          </a:bodyPr>
          <a:lstStyle/>
          <a:p>
            <a:pPr algn="l"/>
            <a:r>
              <a:rPr lang="en-US" sz="1100" b="1" dirty="0">
                <a:solidFill>
                  <a:schemeClr val="bg2"/>
                </a:solidFill>
              </a:rPr>
              <a:t>ABC</a:t>
            </a:r>
          </a:p>
        </p:txBody>
      </p:sp>
      <p:sp>
        <p:nvSpPr>
          <p:cNvPr id="32" name="TextBox 31">
            <a:extLst>
              <a:ext uri="{FF2B5EF4-FFF2-40B4-BE49-F238E27FC236}">
                <a16:creationId xmlns:a16="http://schemas.microsoft.com/office/drawing/2014/main" id="{8AB4378A-EE6C-400A-9E85-BBD61DB6B850}"/>
              </a:ext>
            </a:extLst>
          </p:cNvPr>
          <p:cNvSpPr txBox="1"/>
          <p:nvPr/>
        </p:nvSpPr>
        <p:spPr>
          <a:xfrm>
            <a:off x="5836998" y="4201080"/>
            <a:ext cx="205184" cy="169277"/>
          </a:xfrm>
          <a:prstGeom prst="rect">
            <a:avLst/>
          </a:prstGeom>
        </p:spPr>
        <p:txBody>
          <a:bodyPr vert="horz" wrap="none" lIns="0" tIns="0" rIns="0" bIns="0" rtlCol="0">
            <a:spAutoFit/>
          </a:bodyPr>
          <a:lstStyle/>
          <a:p>
            <a:pPr algn="l"/>
            <a:r>
              <a:rPr lang="en-US" sz="1100" b="1" dirty="0">
                <a:solidFill>
                  <a:schemeClr val="bg2"/>
                </a:solidFill>
              </a:rPr>
              <a:t>BC</a:t>
            </a:r>
          </a:p>
        </p:txBody>
      </p:sp>
      <p:sp>
        <p:nvSpPr>
          <p:cNvPr id="33" name="TextBox 32">
            <a:extLst>
              <a:ext uri="{FF2B5EF4-FFF2-40B4-BE49-F238E27FC236}">
                <a16:creationId xmlns:a16="http://schemas.microsoft.com/office/drawing/2014/main" id="{DB4E09BC-2128-419F-A387-AE120A7755DA}"/>
              </a:ext>
            </a:extLst>
          </p:cNvPr>
          <p:cNvSpPr txBox="1"/>
          <p:nvPr/>
        </p:nvSpPr>
        <p:spPr>
          <a:xfrm>
            <a:off x="10723110" y="4471639"/>
            <a:ext cx="307777" cy="169277"/>
          </a:xfrm>
          <a:prstGeom prst="rect">
            <a:avLst/>
          </a:prstGeom>
        </p:spPr>
        <p:txBody>
          <a:bodyPr vert="horz" wrap="none" lIns="0" tIns="0" rIns="0" bIns="0" rtlCol="0">
            <a:spAutoFit/>
          </a:bodyPr>
          <a:lstStyle/>
          <a:p>
            <a:pPr algn="l"/>
            <a:r>
              <a:rPr lang="en-US" sz="1100" b="1" dirty="0">
                <a:solidFill>
                  <a:schemeClr val="bg2"/>
                </a:solidFill>
              </a:rPr>
              <a:t>ABC</a:t>
            </a:r>
          </a:p>
        </p:txBody>
      </p:sp>
      <p:sp>
        <p:nvSpPr>
          <p:cNvPr id="34" name="TextBox 33">
            <a:extLst>
              <a:ext uri="{FF2B5EF4-FFF2-40B4-BE49-F238E27FC236}">
                <a16:creationId xmlns:a16="http://schemas.microsoft.com/office/drawing/2014/main" id="{3501C0E3-C339-4419-8522-3575B7703D42}"/>
              </a:ext>
            </a:extLst>
          </p:cNvPr>
          <p:cNvSpPr txBox="1"/>
          <p:nvPr/>
        </p:nvSpPr>
        <p:spPr>
          <a:xfrm>
            <a:off x="5709912" y="5469223"/>
            <a:ext cx="307777" cy="169277"/>
          </a:xfrm>
          <a:prstGeom prst="rect">
            <a:avLst/>
          </a:prstGeom>
        </p:spPr>
        <p:txBody>
          <a:bodyPr vert="horz" wrap="none" lIns="0" tIns="0" rIns="0" bIns="0" rtlCol="0">
            <a:spAutoFit/>
          </a:bodyPr>
          <a:lstStyle/>
          <a:p>
            <a:pPr algn="l"/>
            <a:r>
              <a:rPr lang="en-US" sz="1100" b="1" dirty="0">
                <a:solidFill>
                  <a:schemeClr val="bg2"/>
                </a:solidFill>
              </a:rPr>
              <a:t>BCD</a:t>
            </a:r>
          </a:p>
        </p:txBody>
      </p:sp>
      <p:graphicFrame>
        <p:nvGraphicFramePr>
          <p:cNvPr id="25" name="Table 6">
            <a:extLst>
              <a:ext uri="{FF2B5EF4-FFF2-40B4-BE49-F238E27FC236}">
                <a16:creationId xmlns:a16="http://schemas.microsoft.com/office/drawing/2014/main" id="{56F249B4-43CB-466F-AC92-E139A0551A1C}"/>
              </a:ext>
            </a:extLst>
          </p:cNvPr>
          <p:cNvGraphicFramePr>
            <a:graphicFrameLocks noGrp="1"/>
          </p:cNvGraphicFramePr>
          <p:nvPr>
            <p:extLst>
              <p:ext uri="{D42A27DB-BD31-4B8C-83A1-F6EECF244321}">
                <p14:modId xmlns:p14="http://schemas.microsoft.com/office/powerpoint/2010/main" val="3302412573"/>
              </p:ext>
            </p:extLst>
          </p:nvPr>
        </p:nvGraphicFramePr>
        <p:xfrm>
          <a:off x="4337681" y="3421449"/>
          <a:ext cx="894080" cy="2269656"/>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252184">
                <a:tc>
                  <a:txBody>
                    <a:bodyPr/>
                    <a:lstStyle/>
                    <a:p>
                      <a:pPr algn="ctr" fontAlgn="b"/>
                      <a:r>
                        <a:rPr lang="nl-BE" sz="900" b="0" i="0" u="none" strike="noStrike">
                          <a:solidFill>
                            <a:srgbClr val="000000"/>
                          </a:solidFill>
                          <a:effectLst/>
                          <a:latin typeface="+mn-lt"/>
                        </a:rPr>
                        <a:t>290080</a:t>
                      </a:r>
                    </a:p>
                  </a:txBody>
                  <a:tcPr marL="9525" marR="9525" marT="9525" marB="0" anchor="ctr"/>
                </a:tc>
                <a:extLst>
                  <a:ext uri="{0D108BD9-81ED-4DB2-BD59-A6C34878D82A}">
                    <a16:rowId xmlns:a16="http://schemas.microsoft.com/office/drawing/2014/main" val="2609975273"/>
                  </a:ext>
                </a:extLst>
              </a:tr>
              <a:tr h="252184">
                <a:tc>
                  <a:txBody>
                    <a:bodyPr/>
                    <a:lstStyle/>
                    <a:p>
                      <a:pPr algn="ctr" fontAlgn="b"/>
                      <a:r>
                        <a:rPr lang="nl-BE" sz="900" b="0" i="0" u="none" strike="noStrike" dirty="0">
                          <a:solidFill>
                            <a:srgbClr val="000000"/>
                          </a:solidFill>
                          <a:effectLst/>
                          <a:latin typeface="+mn-lt"/>
                        </a:rPr>
                        <a:t>233061</a:t>
                      </a:r>
                    </a:p>
                  </a:txBody>
                  <a:tcPr marL="9525" marR="9525" marT="9525" marB="0" anchor="ctr"/>
                </a:tc>
                <a:extLst>
                  <a:ext uri="{0D108BD9-81ED-4DB2-BD59-A6C34878D82A}">
                    <a16:rowId xmlns:a16="http://schemas.microsoft.com/office/drawing/2014/main" val="967239476"/>
                  </a:ext>
                </a:extLst>
              </a:tr>
              <a:tr h="252184">
                <a:tc>
                  <a:txBody>
                    <a:bodyPr/>
                    <a:lstStyle/>
                    <a:p>
                      <a:pPr algn="ctr" fontAlgn="b"/>
                      <a:r>
                        <a:rPr lang="nl-BE" sz="900" b="0" i="0" u="none" strike="noStrike">
                          <a:solidFill>
                            <a:srgbClr val="000000"/>
                          </a:solidFill>
                          <a:effectLst/>
                          <a:latin typeface="+mn-lt"/>
                        </a:rPr>
                        <a:t>180859</a:t>
                      </a:r>
                    </a:p>
                  </a:txBody>
                  <a:tcPr marL="9525" marR="9525" marT="9525" marB="0" anchor="ctr"/>
                </a:tc>
                <a:extLst>
                  <a:ext uri="{0D108BD9-81ED-4DB2-BD59-A6C34878D82A}">
                    <a16:rowId xmlns:a16="http://schemas.microsoft.com/office/drawing/2014/main" val="3273778852"/>
                  </a:ext>
                </a:extLst>
              </a:tr>
              <a:tr h="252184">
                <a:tc>
                  <a:txBody>
                    <a:bodyPr/>
                    <a:lstStyle/>
                    <a:p>
                      <a:pPr algn="ctr" fontAlgn="b"/>
                      <a:r>
                        <a:rPr lang="nl-BE" sz="900" b="0" i="0" u="none" strike="noStrike">
                          <a:solidFill>
                            <a:srgbClr val="000000"/>
                          </a:solidFill>
                          <a:effectLst/>
                          <a:latin typeface="+mn-lt"/>
                        </a:rPr>
                        <a:t>52632</a:t>
                      </a:r>
                    </a:p>
                  </a:txBody>
                  <a:tcPr marL="9525" marR="9525" marT="9525" marB="0" anchor="ctr"/>
                </a:tc>
                <a:extLst>
                  <a:ext uri="{0D108BD9-81ED-4DB2-BD59-A6C34878D82A}">
                    <a16:rowId xmlns:a16="http://schemas.microsoft.com/office/drawing/2014/main" val="497980917"/>
                  </a:ext>
                </a:extLst>
              </a:tr>
              <a:tr h="252184">
                <a:tc>
                  <a:txBody>
                    <a:bodyPr/>
                    <a:lstStyle/>
                    <a:p>
                      <a:pPr algn="ctr" fontAlgn="b"/>
                      <a:r>
                        <a:rPr lang="nl-BE" sz="900" b="0" i="0" u="none" strike="noStrike">
                          <a:solidFill>
                            <a:srgbClr val="000000"/>
                          </a:solidFill>
                          <a:effectLst/>
                          <a:latin typeface="+mn-lt"/>
                        </a:rPr>
                        <a:t>45924</a:t>
                      </a:r>
                    </a:p>
                  </a:txBody>
                  <a:tcPr marL="9525" marR="9525" marT="9525" marB="0" anchor="ctr"/>
                </a:tc>
                <a:extLst>
                  <a:ext uri="{0D108BD9-81ED-4DB2-BD59-A6C34878D82A}">
                    <a16:rowId xmlns:a16="http://schemas.microsoft.com/office/drawing/2014/main" val="1650267003"/>
                  </a:ext>
                </a:extLst>
              </a:tr>
              <a:tr h="252184">
                <a:tc>
                  <a:txBody>
                    <a:bodyPr/>
                    <a:lstStyle/>
                    <a:p>
                      <a:pPr algn="ctr" fontAlgn="b"/>
                      <a:r>
                        <a:rPr lang="nl-BE" sz="900" b="0" i="0" u="none" strike="noStrike">
                          <a:solidFill>
                            <a:srgbClr val="000000"/>
                          </a:solidFill>
                          <a:effectLst/>
                          <a:latin typeface="+mn-lt"/>
                        </a:rPr>
                        <a:t>43946</a:t>
                      </a:r>
                    </a:p>
                  </a:txBody>
                  <a:tcPr marL="9525" marR="9525" marT="9525" marB="0" anchor="ctr"/>
                </a:tc>
                <a:extLst>
                  <a:ext uri="{0D108BD9-81ED-4DB2-BD59-A6C34878D82A}">
                    <a16:rowId xmlns:a16="http://schemas.microsoft.com/office/drawing/2014/main" val="4187809548"/>
                  </a:ext>
                </a:extLst>
              </a:tr>
              <a:tr h="252184">
                <a:tc>
                  <a:txBody>
                    <a:bodyPr/>
                    <a:lstStyle/>
                    <a:p>
                      <a:pPr algn="ctr" fontAlgn="b"/>
                      <a:r>
                        <a:rPr lang="nl-BE" sz="900" b="0" i="0" u="none" strike="noStrike">
                          <a:solidFill>
                            <a:srgbClr val="000000"/>
                          </a:solidFill>
                          <a:effectLst/>
                          <a:latin typeface="+mn-lt"/>
                        </a:rPr>
                        <a:t>12470</a:t>
                      </a:r>
                    </a:p>
                  </a:txBody>
                  <a:tcPr marL="9525" marR="9525" marT="9525" marB="0" anchor="ctr"/>
                </a:tc>
                <a:extLst>
                  <a:ext uri="{0D108BD9-81ED-4DB2-BD59-A6C34878D82A}">
                    <a16:rowId xmlns:a16="http://schemas.microsoft.com/office/drawing/2014/main" val="3545552400"/>
                  </a:ext>
                </a:extLst>
              </a:tr>
              <a:tr h="252184">
                <a:tc>
                  <a:txBody>
                    <a:bodyPr/>
                    <a:lstStyle/>
                    <a:p>
                      <a:pPr algn="ctr" fontAlgn="b"/>
                      <a:r>
                        <a:rPr lang="nl-BE" sz="900" b="0" i="0" u="none" strike="noStrike">
                          <a:solidFill>
                            <a:srgbClr val="000000"/>
                          </a:solidFill>
                          <a:effectLst/>
                          <a:latin typeface="+mn-lt"/>
                        </a:rPr>
                        <a:t>12126</a:t>
                      </a:r>
                    </a:p>
                  </a:txBody>
                  <a:tcPr marL="9525" marR="9525" marT="9525" marB="0" anchor="ctr"/>
                </a:tc>
                <a:extLst>
                  <a:ext uri="{0D108BD9-81ED-4DB2-BD59-A6C34878D82A}">
                    <a16:rowId xmlns:a16="http://schemas.microsoft.com/office/drawing/2014/main" val="4292717075"/>
                  </a:ext>
                </a:extLst>
              </a:tr>
              <a:tr h="252184">
                <a:tc>
                  <a:txBody>
                    <a:bodyPr/>
                    <a:lstStyle/>
                    <a:p>
                      <a:pPr algn="ctr" fontAlgn="b"/>
                      <a:r>
                        <a:rPr lang="nl-BE" sz="900" b="0" i="0" u="none" strike="noStrike" dirty="0">
                          <a:solidFill>
                            <a:srgbClr val="000000"/>
                          </a:solidFill>
                          <a:effectLst/>
                          <a:latin typeface="+mn-lt"/>
                        </a:rPr>
                        <a:t>11868</a:t>
                      </a:r>
                    </a:p>
                  </a:txBody>
                  <a:tcPr marL="9525" marR="9525" marT="9525" marB="0" anchor="ctr"/>
                </a:tc>
                <a:extLst>
                  <a:ext uri="{0D108BD9-81ED-4DB2-BD59-A6C34878D82A}">
                    <a16:rowId xmlns:a16="http://schemas.microsoft.com/office/drawing/2014/main" val="3069744199"/>
                  </a:ext>
                </a:extLst>
              </a:tr>
            </a:tbl>
          </a:graphicData>
        </a:graphic>
      </p:graphicFrame>
      <p:sp>
        <p:nvSpPr>
          <p:cNvPr id="28" name="TextBox 27">
            <a:extLst>
              <a:ext uri="{FF2B5EF4-FFF2-40B4-BE49-F238E27FC236}">
                <a16:creationId xmlns:a16="http://schemas.microsoft.com/office/drawing/2014/main" id="{113CD40B-969F-49F5-9079-28B4810AD132}"/>
              </a:ext>
            </a:extLst>
          </p:cNvPr>
          <p:cNvSpPr txBox="1"/>
          <p:nvPr/>
        </p:nvSpPr>
        <p:spPr>
          <a:xfrm>
            <a:off x="3938616" y="3154353"/>
            <a:ext cx="1744381" cy="276999"/>
          </a:xfrm>
          <a:prstGeom prst="rect">
            <a:avLst/>
          </a:prstGeom>
        </p:spPr>
        <p:txBody>
          <a:bodyPr vert="horz" wrap="square" lIns="0" tIns="0" rIns="0" bIns="0" rtlCol="0">
            <a:spAutoFit/>
          </a:bodyPr>
          <a:lstStyle/>
          <a:p>
            <a:pPr algn="ctr"/>
            <a:r>
              <a:rPr lang="nl-BE" sz="900" dirty="0"/>
              <a:t>Absolute aantallen </a:t>
            </a:r>
          </a:p>
          <a:p>
            <a:pPr algn="ctr"/>
            <a:r>
              <a:rPr lang="nl-BE" sz="900" dirty="0"/>
              <a:t>Katten*</a:t>
            </a:r>
          </a:p>
        </p:txBody>
      </p:sp>
    </p:spTree>
    <p:extLst>
      <p:ext uri="{BB962C8B-B14F-4D97-AF65-F5344CB8AC3E}">
        <p14:creationId xmlns:p14="http://schemas.microsoft.com/office/powerpoint/2010/main" val="1311570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at sleeping on top of a wooden fence&#10;&#10;Description automatically generated">
            <a:extLst>
              <a:ext uri="{FF2B5EF4-FFF2-40B4-BE49-F238E27FC236}">
                <a16:creationId xmlns:a16="http://schemas.microsoft.com/office/drawing/2014/main" id="{B7886286-3150-40A5-BEB7-5017709BD36F}"/>
              </a:ext>
            </a:extLst>
          </p:cNvPr>
          <p:cNvPicPr>
            <a:picLocks noGrp="1" noChangeAspect="1"/>
          </p:cNvPicPr>
          <p:nvPr>
            <p:ph type="pic" sz="quarter" idx="15"/>
          </p:nvPr>
        </p:nvPicPr>
        <p:blipFill>
          <a:blip r:embed="rId2"/>
          <a:srcRect t="7813" b="7813"/>
          <a:stretch>
            <a:fillRect/>
          </a:stretch>
        </p:blipFill>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862778"/>
          </a:xfrm>
        </p:spPr>
        <p:txBody>
          <a:bodyPr/>
          <a:lstStyle/>
          <a:p>
            <a:r>
              <a:rPr lang="nl-BE" sz="5400" dirty="0"/>
              <a:t>CONCLUSiES</a:t>
            </a:r>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a:xfrm>
            <a:off x="9804707" y="3287"/>
            <a:ext cx="1972313" cy="4416594"/>
          </a:xfrm>
        </p:spPr>
        <p:txBody>
          <a:bodyPr/>
          <a:lstStyle/>
          <a:p>
            <a:r>
              <a:rPr lang="en-US" dirty="0"/>
              <a:t>3</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22</a:t>
            </a:fld>
            <a:r>
              <a:rPr lang="en-US"/>
              <a:t> </a:t>
            </a:r>
            <a:endParaRPr lang="en-US" dirty="0"/>
          </a:p>
        </p:txBody>
      </p:sp>
    </p:spTree>
    <p:extLst>
      <p:ext uri="{BB962C8B-B14F-4D97-AF65-F5344CB8AC3E}">
        <p14:creationId xmlns:p14="http://schemas.microsoft.com/office/powerpoint/2010/main" val="3353522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nl-BE" dirty="0"/>
              <a:t>Conclusies (1/2)</a:t>
            </a:r>
            <a:endParaRPr lang="en-US" dirty="0"/>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2020298708"/>
              </p:ext>
            </p:extLst>
          </p:nvPr>
        </p:nvGraphicFramePr>
        <p:xfrm>
          <a:off x="407988" y="650869"/>
          <a:ext cx="11376000" cy="5102231"/>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1613832">
                <a:tc>
                  <a:txBody>
                    <a:bodyPr/>
                    <a:lstStyle/>
                    <a:p>
                      <a:pPr algn="ctr"/>
                      <a:r>
                        <a:rPr lang="nl-BE" sz="5400" b="1" noProof="0" dirty="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ONDANKS DAT 91% VAN DE KATTEN IN VLAANDEREN GESTERILISEERD IS, ZIJN ER NAAR SCHATTING NOG 160 775 KATTEN* IN VLAANDEREN NIET GESTERILISEERD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282828"/>
                          </a:solidFill>
                          <a:effectLst/>
                          <a:uLnTx/>
                          <a:uFillTx/>
                          <a:latin typeface="+mn-lt"/>
                          <a:ea typeface="+mn-ea"/>
                          <a:cs typeface="+mn-cs"/>
                        </a:rPr>
                        <a:t>Niet-gesteriliseerde katten zijn vaker kattin, katten onder de 3 jaar en katten die als zwerfkat zijn gevonden.</a:t>
                      </a: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3750770"/>
                  </a:ext>
                </a:extLst>
              </a:tr>
              <a:tr h="1613832">
                <a:tc>
                  <a:txBody>
                    <a:bodyPr/>
                    <a:lstStyle/>
                    <a:p>
                      <a:pPr algn="ctr"/>
                      <a:r>
                        <a:rPr lang="nl-BE" sz="5400" b="1" noProof="0" dirty="0">
                          <a:solidFill>
                            <a:schemeClr val="tx2"/>
                          </a:solidFill>
                          <a:latin typeface="+mj-lt"/>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VERMIJDEN VAN EEN NESTJE IS DE BELANGRIJKSTE REDEN VOOR STERILISATIE</a:t>
                      </a:r>
                    </a:p>
                    <a:p>
                      <a:r>
                        <a:rPr lang="nl-BE" sz="1400" dirty="0"/>
                        <a:t>26% van de katten in Vlaanderen zijn gesteriliseerd omwille van de wettelijke verplichting. Voor kattinnen is de belangrijkste reden voor sterilisatie het niet willen van een nestje. Voor katers zijn de belangrijkste redenen dat het verplicht is, dat een kater anders gaat sproeien en dat katers na sterilisatie rustiger zijn.</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8849227"/>
                  </a:ext>
                </a:extLst>
              </a:tr>
              <a:tr h="1874567">
                <a:tc>
                  <a:txBody>
                    <a:bodyPr/>
                    <a:lstStyle/>
                    <a:p>
                      <a:pPr algn="ctr"/>
                      <a:r>
                        <a:rPr lang="nl-BE" sz="5400" b="1" noProof="0" dirty="0">
                          <a:solidFill>
                            <a:schemeClr val="tx2"/>
                          </a:solidFill>
                          <a:latin typeface="+mj-lt"/>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KOSTPRIJS IS EEN BELANGRIJKE BARRIERE VOOR STERILISATIE</a:t>
                      </a:r>
                    </a:p>
                    <a:p>
                      <a:r>
                        <a:rPr lang="nl-BE" sz="1400" b="0" dirty="0">
                          <a:solidFill>
                            <a:schemeClr val="tx1"/>
                          </a:solidFill>
                        </a:rPr>
                        <a:t>Voor slechts 20% van de niet-gesteriliseerde katten zijn de sterilisatie plannen concreet. De kostprijs is de belangrijkste barrière, daarnaast zijn het niet noodzakelijk vinden van sterilisatie en tijdsgebrek om naar de dierenarts te gaan ook barrières van sterilisatie.</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en-US" smtClean="0"/>
              <a:pPr/>
              <a:t>23</a:t>
            </a:fld>
            <a:r>
              <a:rPr lang="en-US" dirty="0"/>
              <a:t> </a:t>
            </a:r>
          </a:p>
        </p:txBody>
      </p:sp>
      <p:sp>
        <p:nvSpPr>
          <p:cNvPr id="3" name="Rectangle 2">
            <a:extLst>
              <a:ext uri="{FF2B5EF4-FFF2-40B4-BE49-F238E27FC236}">
                <a16:creationId xmlns:a16="http://schemas.microsoft.com/office/drawing/2014/main" id="{80AD1DBE-60A9-4D52-B36A-7116E75D6925}"/>
              </a:ext>
            </a:extLst>
          </p:cNvPr>
          <p:cNvSpPr/>
          <p:nvPr/>
        </p:nvSpPr>
        <p:spPr>
          <a:xfrm>
            <a:off x="1165412" y="6200775"/>
            <a:ext cx="7654693" cy="415498"/>
          </a:xfrm>
          <a:prstGeom prst="rect">
            <a:avLst/>
          </a:prstGeom>
        </p:spPr>
        <p:txBody>
          <a:bodyPr wrap="square">
            <a:spAutoFit/>
          </a:bodyPr>
          <a:lstStyle/>
          <a:p>
            <a:r>
              <a:rPr lang="nl-BE" sz="1050" b="1" dirty="0">
                <a:solidFill>
                  <a:srgbClr val="2F469C"/>
                </a:solidFill>
              </a:rPr>
              <a:t>*Er kan met 95% zekerheid gezegd worden dat tussen 157746 en 163862 niet-gesteriliseerde katten in Vlaanderen zijn.</a:t>
            </a:r>
          </a:p>
          <a:p>
            <a:r>
              <a:rPr lang="nl-BE" sz="1050" b="1" dirty="0">
                <a:solidFill>
                  <a:srgbClr val="2F469C"/>
                </a:solidFill>
              </a:rPr>
              <a:t>De statistische foutmarge van de steekproef is 1,92%.</a:t>
            </a:r>
            <a:endParaRPr lang="nl-BE" sz="1050" dirty="0"/>
          </a:p>
        </p:txBody>
      </p:sp>
    </p:spTree>
    <p:extLst>
      <p:ext uri="{BB962C8B-B14F-4D97-AF65-F5344CB8AC3E}">
        <p14:creationId xmlns:p14="http://schemas.microsoft.com/office/powerpoint/2010/main" val="2561053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nl-BE" dirty="0"/>
              <a:t>Conclusies (2/2)</a:t>
            </a:r>
            <a:endParaRPr lang="en-US" dirty="0"/>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2241929443"/>
              </p:ext>
            </p:extLst>
          </p:nvPr>
        </p:nvGraphicFramePr>
        <p:xfrm>
          <a:off x="407988" y="650869"/>
          <a:ext cx="11376000" cy="3611641"/>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2035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a:noFill/>
                          </a:ln>
                          <a:solidFill>
                            <a:schemeClr val="tx2"/>
                          </a:solidFill>
                          <a:effectLst/>
                          <a:uLnTx/>
                          <a:uFillTx/>
                          <a:latin typeface="+mj-lt"/>
                          <a:ea typeface="+mn-ea"/>
                          <a:cs typeface="+mn-cs"/>
                        </a:rPr>
                        <a:t>4</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DE VERPLICHTING TOT CHIPPEN WORDT SLECHT OPGEVOLGD IN VLAANDEREN MET SLECHTS 50% VAN DE KATTEN DAT GECHIPT IS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400" b="0" dirty="0">
                          <a:solidFill>
                            <a:schemeClr val="tx1"/>
                          </a:solidFill>
                        </a:rPr>
                        <a:t>Meer dan 8 op de 10 katten zijn na het chippen ook geregistreerd in de nationale database. 41% van de katten in Vlaanderen is gechipt omwille van de wettelijke verplichting. Katten ouder dan 7 jaar zijn minder vaak gechipt, alsook katten gevonden als zwerfkat. De belangrijkste drijfveer om te chippen is dat verloren gelopen katten teruggevonden kunnen worden.</a:t>
                      </a:r>
                      <a:endParaRPr kumimoji="0" lang="nl-BE" sz="1400" b="0" i="0" u="none" strike="noStrike" kern="1200" cap="none" spc="0" normalizeH="0" baseline="0" noProof="0" dirty="0">
                        <a:ln>
                          <a:noFill/>
                        </a:ln>
                        <a:solidFill>
                          <a:schemeClr val="tx1"/>
                        </a:solidFill>
                        <a:effectLst/>
                        <a:uLnTx/>
                        <a:uFillTx/>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784945"/>
                  </a:ext>
                </a:extLst>
              </a:tr>
              <a:tr h="15761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a:ln>
                            <a:noFill/>
                          </a:ln>
                          <a:solidFill>
                            <a:schemeClr val="tx2"/>
                          </a:solidFill>
                          <a:effectLst/>
                          <a:uLnTx/>
                          <a:uFillTx/>
                          <a:latin typeface="+mj-lt"/>
                          <a:ea typeface="+mn-ea"/>
                          <a:cs typeface="+mn-cs"/>
                        </a:rPr>
                        <a:t>5</a:t>
                      </a:r>
                      <a:endParaRPr kumimoji="0" lang="nl-BE" sz="5400" b="1" i="0" u="none" strike="noStrike" kern="1200" cap="none" spc="0" normalizeH="0" baseline="0" noProof="0" dirty="0">
                        <a:ln>
                          <a:noFill/>
                        </a:ln>
                        <a:solidFill>
                          <a:schemeClr val="tx2"/>
                        </a:solidFill>
                        <a:effectLst/>
                        <a:uLnTx/>
                        <a:uFillTx/>
                        <a:latin typeface="+mj-lt"/>
                        <a:ea typeface="+mn-ea"/>
                        <a:cs typeface="+mn-cs"/>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1" i="0" u="none" strike="noStrike" kern="1200" cap="none" spc="0" normalizeH="0" baseline="0" noProof="0" dirty="0">
                          <a:ln>
                            <a:noFill/>
                          </a:ln>
                          <a:solidFill>
                            <a:srgbClr val="2F469C"/>
                          </a:solidFill>
                          <a:effectLst/>
                          <a:uLnTx/>
                          <a:uFillTx/>
                          <a:latin typeface="+mn-lt"/>
                          <a:ea typeface="+mn-ea"/>
                          <a:cs typeface="+mn-cs"/>
                        </a:rPr>
                        <a:t>BIJ 76% VAN DE NIET-GECHIPTE KATTEN IN VLAANDEREN IS ER GEEN INTENTIE OM ZE TE LATEN CHIPPEN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srgbClr val="282828"/>
                          </a:solidFill>
                          <a:effectLst/>
                          <a:uLnTx/>
                          <a:uFillTx/>
                          <a:latin typeface="+mn-lt"/>
                          <a:ea typeface="+mn-ea"/>
                          <a:cs typeface="+mn-cs"/>
                        </a:rPr>
                        <a:t>De belangrijkste barrières om niet te laten chippen zijn dat baasjes het niet nodig vinden, dat de kat niet vrij buiten komt en de kostprijs. </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2428173"/>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en-US" smtClean="0"/>
              <a:pPr/>
              <a:t>24</a:t>
            </a:fld>
            <a:r>
              <a:rPr lang="en-US" dirty="0"/>
              <a:t> </a:t>
            </a:r>
          </a:p>
        </p:txBody>
      </p:sp>
    </p:spTree>
    <p:extLst>
      <p:ext uri="{BB962C8B-B14F-4D97-AF65-F5344CB8AC3E}">
        <p14:creationId xmlns:p14="http://schemas.microsoft.com/office/powerpoint/2010/main" val="2948124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E3CF161D-9559-49C2-B096-9599E6445F32}"/>
              </a:ext>
            </a:extLst>
          </p:cNvPr>
          <p:cNvSpPr>
            <a:spLocks noGrp="1"/>
          </p:cNvSpPr>
          <p:nvPr>
            <p:ph type="body" sz="quarter" idx="18"/>
          </p:nvPr>
        </p:nvSpPr>
        <p:spPr/>
        <p:txBody>
          <a:bodyPr/>
          <a:lstStyle/>
          <a:p>
            <a:r>
              <a:rPr lang="en-US" dirty="0"/>
              <a:t>Jasper </a:t>
            </a:r>
            <a:r>
              <a:rPr lang="en-US" dirty="0" err="1"/>
              <a:t>claes</a:t>
            </a:r>
            <a:endParaRPr lang="en-US" dirty="0"/>
          </a:p>
        </p:txBody>
      </p:sp>
      <p:sp>
        <p:nvSpPr>
          <p:cNvPr id="76" name="Text Placeholder 75">
            <a:extLst>
              <a:ext uri="{FF2B5EF4-FFF2-40B4-BE49-F238E27FC236}">
                <a16:creationId xmlns:a16="http://schemas.microsoft.com/office/drawing/2014/main" id="{0B547243-4A61-44D0-8F03-407AFDCD92EC}"/>
              </a:ext>
            </a:extLst>
          </p:cNvPr>
          <p:cNvSpPr>
            <a:spLocks noGrp="1"/>
          </p:cNvSpPr>
          <p:nvPr>
            <p:ph type="body" sz="quarter" idx="19"/>
          </p:nvPr>
        </p:nvSpPr>
        <p:spPr/>
        <p:txBody>
          <a:bodyPr/>
          <a:lstStyle/>
          <a:p>
            <a:r>
              <a:rPr lang="en-US" dirty="0"/>
              <a:t>Research Consultant</a:t>
            </a:r>
          </a:p>
        </p:txBody>
      </p:sp>
      <p:sp>
        <p:nvSpPr>
          <p:cNvPr id="77" name="Text Placeholder 76">
            <a:extLst>
              <a:ext uri="{FF2B5EF4-FFF2-40B4-BE49-F238E27FC236}">
                <a16:creationId xmlns:a16="http://schemas.microsoft.com/office/drawing/2014/main" id="{ACFEEFF4-7312-402B-88C5-32B54E790794}"/>
              </a:ext>
            </a:extLst>
          </p:cNvPr>
          <p:cNvSpPr>
            <a:spLocks noGrp="1"/>
          </p:cNvSpPr>
          <p:nvPr>
            <p:ph type="body" sz="quarter" idx="20"/>
          </p:nvPr>
        </p:nvSpPr>
        <p:spPr/>
        <p:txBody>
          <a:bodyPr/>
          <a:lstStyle/>
          <a:p>
            <a:r>
              <a:rPr lang="en-US" dirty="0"/>
              <a:t>+32 9 216 22 06</a:t>
            </a:r>
          </a:p>
        </p:txBody>
      </p:sp>
      <p:sp>
        <p:nvSpPr>
          <p:cNvPr id="78" name="Text Placeholder 77">
            <a:extLst>
              <a:ext uri="{FF2B5EF4-FFF2-40B4-BE49-F238E27FC236}">
                <a16:creationId xmlns:a16="http://schemas.microsoft.com/office/drawing/2014/main" id="{C08B0435-AE82-417E-A618-F31DDC77DAB2}"/>
              </a:ext>
            </a:extLst>
          </p:cNvPr>
          <p:cNvSpPr>
            <a:spLocks noGrp="1"/>
          </p:cNvSpPr>
          <p:nvPr>
            <p:ph type="body" sz="quarter" idx="21"/>
          </p:nvPr>
        </p:nvSpPr>
        <p:spPr/>
        <p:txBody>
          <a:bodyPr/>
          <a:lstStyle/>
          <a:p>
            <a:r>
              <a:rPr lang="en-US" dirty="0"/>
              <a:t>Jasper.Claes@ipsos.com</a:t>
            </a:r>
          </a:p>
        </p:txBody>
      </p:sp>
      <p:sp>
        <p:nvSpPr>
          <p:cNvPr id="2" name="Text Placeholder 1">
            <a:extLst>
              <a:ext uri="{FF2B5EF4-FFF2-40B4-BE49-F238E27FC236}">
                <a16:creationId xmlns:a16="http://schemas.microsoft.com/office/drawing/2014/main" id="{1D3C217F-BB40-4B3A-B52F-8A1A230C2560}"/>
              </a:ext>
            </a:extLst>
          </p:cNvPr>
          <p:cNvSpPr>
            <a:spLocks noGrp="1"/>
          </p:cNvSpPr>
          <p:nvPr>
            <p:ph type="body" sz="quarter" idx="10"/>
          </p:nvPr>
        </p:nvSpPr>
        <p:spPr/>
        <p:txBody>
          <a:bodyPr/>
          <a:lstStyle/>
          <a:p>
            <a:r>
              <a:rPr lang="en-US" dirty="0"/>
              <a:t>Aline Celen</a:t>
            </a:r>
          </a:p>
        </p:txBody>
      </p:sp>
      <p:sp>
        <p:nvSpPr>
          <p:cNvPr id="51" name="Text Placeholder 50">
            <a:extLst>
              <a:ext uri="{FF2B5EF4-FFF2-40B4-BE49-F238E27FC236}">
                <a16:creationId xmlns:a16="http://schemas.microsoft.com/office/drawing/2014/main" id="{EBB31F4E-57CF-40D8-8B52-672E49B4EC6D}"/>
              </a:ext>
            </a:extLst>
          </p:cNvPr>
          <p:cNvSpPr>
            <a:spLocks noGrp="1"/>
          </p:cNvSpPr>
          <p:nvPr>
            <p:ph type="body" sz="quarter" idx="11"/>
          </p:nvPr>
        </p:nvSpPr>
        <p:spPr/>
        <p:txBody>
          <a:bodyPr/>
          <a:lstStyle/>
          <a:p>
            <a:r>
              <a:rPr lang="en-US" dirty="0"/>
              <a:t>Senior Research Executive</a:t>
            </a:r>
          </a:p>
        </p:txBody>
      </p:sp>
      <p:sp>
        <p:nvSpPr>
          <p:cNvPr id="71" name="Text Placeholder 70">
            <a:extLst>
              <a:ext uri="{FF2B5EF4-FFF2-40B4-BE49-F238E27FC236}">
                <a16:creationId xmlns:a16="http://schemas.microsoft.com/office/drawing/2014/main" id="{782D92F1-DDE9-42A1-A7B2-8F5B606F688F}"/>
              </a:ext>
            </a:extLst>
          </p:cNvPr>
          <p:cNvSpPr>
            <a:spLocks noGrp="1"/>
          </p:cNvSpPr>
          <p:nvPr>
            <p:ph type="body" sz="quarter" idx="12"/>
          </p:nvPr>
        </p:nvSpPr>
        <p:spPr/>
        <p:txBody>
          <a:bodyPr/>
          <a:lstStyle/>
          <a:p>
            <a:r>
              <a:rPr lang="en-US" dirty="0"/>
              <a:t>+32 9 216 22 36</a:t>
            </a:r>
          </a:p>
        </p:txBody>
      </p:sp>
      <p:sp>
        <p:nvSpPr>
          <p:cNvPr id="72" name="Text Placeholder 71">
            <a:extLst>
              <a:ext uri="{FF2B5EF4-FFF2-40B4-BE49-F238E27FC236}">
                <a16:creationId xmlns:a16="http://schemas.microsoft.com/office/drawing/2014/main" id="{CFDB09F8-BCFC-4720-A3B2-E836F5277BBB}"/>
              </a:ext>
            </a:extLst>
          </p:cNvPr>
          <p:cNvSpPr>
            <a:spLocks noGrp="1"/>
          </p:cNvSpPr>
          <p:nvPr>
            <p:ph type="body" sz="quarter" idx="13"/>
          </p:nvPr>
        </p:nvSpPr>
        <p:spPr/>
        <p:txBody>
          <a:bodyPr/>
          <a:lstStyle/>
          <a:p>
            <a:r>
              <a:rPr lang="en-US" dirty="0"/>
              <a:t>Aline.Celen@ipsos.com</a:t>
            </a:r>
          </a:p>
        </p:txBody>
      </p:sp>
      <p:sp>
        <p:nvSpPr>
          <p:cNvPr id="54" name="Text Placeholder 53">
            <a:extLst>
              <a:ext uri="{FF2B5EF4-FFF2-40B4-BE49-F238E27FC236}">
                <a16:creationId xmlns:a16="http://schemas.microsoft.com/office/drawing/2014/main" id="{B413F927-B7E6-460F-89B9-3A1C336FF972}"/>
              </a:ext>
            </a:extLst>
          </p:cNvPr>
          <p:cNvSpPr>
            <a:spLocks noGrp="1"/>
          </p:cNvSpPr>
          <p:nvPr>
            <p:ph type="body" sz="quarter" idx="14"/>
          </p:nvPr>
        </p:nvSpPr>
        <p:spPr/>
        <p:txBody>
          <a:bodyPr/>
          <a:lstStyle/>
          <a:p>
            <a:r>
              <a:rPr lang="en-US" dirty="0"/>
              <a:t>Geert </a:t>
            </a:r>
            <a:r>
              <a:rPr lang="en-US" dirty="0" err="1"/>
              <a:t>francken</a:t>
            </a:r>
            <a:endParaRPr lang="en-US" dirty="0"/>
          </a:p>
        </p:txBody>
      </p:sp>
      <p:sp>
        <p:nvSpPr>
          <p:cNvPr id="73" name="Text Placeholder 72">
            <a:extLst>
              <a:ext uri="{FF2B5EF4-FFF2-40B4-BE49-F238E27FC236}">
                <a16:creationId xmlns:a16="http://schemas.microsoft.com/office/drawing/2014/main" id="{8070223D-5ECE-49CC-99F0-F33E2DEB0706}"/>
              </a:ext>
            </a:extLst>
          </p:cNvPr>
          <p:cNvSpPr>
            <a:spLocks noGrp="1"/>
          </p:cNvSpPr>
          <p:nvPr>
            <p:ph type="body" sz="quarter" idx="15"/>
          </p:nvPr>
        </p:nvSpPr>
        <p:spPr/>
        <p:txBody>
          <a:bodyPr/>
          <a:lstStyle/>
          <a:p>
            <a:r>
              <a:rPr lang="en-US" dirty="0"/>
              <a:t>Service Line leader</a:t>
            </a:r>
          </a:p>
        </p:txBody>
      </p:sp>
      <p:sp>
        <p:nvSpPr>
          <p:cNvPr id="74" name="Text Placeholder 73">
            <a:extLst>
              <a:ext uri="{FF2B5EF4-FFF2-40B4-BE49-F238E27FC236}">
                <a16:creationId xmlns:a16="http://schemas.microsoft.com/office/drawing/2014/main" id="{4CD056B5-A620-4461-BD11-146C8EE68D87}"/>
              </a:ext>
            </a:extLst>
          </p:cNvPr>
          <p:cNvSpPr>
            <a:spLocks noGrp="1"/>
          </p:cNvSpPr>
          <p:nvPr>
            <p:ph type="body" sz="quarter" idx="16"/>
          </p:nvPr>
        </p:nvSpPr>
        <p:spPr/>
        <p:txBody>
          <a:bodyPr/>
          <a:lstStyle/>
          <a:p>
            <a:r>
              <a:rPr lang="en-US" dirty="0"/>
              <a:t>+32 3 613 00 57</a:t>
            </a:r>
          </a:p>
        </p:txBody>
      </p:sp>
      <p:sp>
        <p:nvSpPr>
          <p:cNvPr id="75" name="Text Placeholder 74">
            <a:extLst>
              <a:ext uri="{FF2B5EF4-FFF2-40B4-BE49-F238E27FC236}">
                <a16:creationId xmlns:a16="http://schemas.microsoft.com/office/drawing/2014/main" id="{D9BB63E1-AF53-418A-B693-07F5E0572DF5}"/>
              </a:ext>
            </a:extLst>
          </p:cNvPr>
          <p:cNvSpPr>
            <a:spLocks noGrp="1"/>
          </p:cNvSpPr>
          <p:nvPr>
            <p:ph type="body" sz="quarter" idx="17"/>
          </p:nvPr>
        </p:nvSpPr>
        <p:spPr/>
        <p:txBody>
          <a:bodyPr/>
          <a:lstStyle/>
          <a:p>
            <a:r>
              <a:rPr lang="en-US" dirty="0"/>
              <a:t>Geert.Francken@ipsos.com</a:t>
            </a:r>
          </a:p>
        </p:txBody>
      </p:sp>
    </p:spTree>
    <p:extLst>
      <p:ext uri="{BB962C8B-B14F-4D97-AF65-F5344CB8AC3E}">
        <p14:creationId xmlns:p14="http://schemas.microsoft.com/office/powerpoint/2010/main" val="246737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CE47490D-5533-47BF-9285-A06CBB5648C0}"/>
              </a:ext>
            </a:extLst>
          </p:cNvPr>
          <p:cNvGraphicFramePr>
            <a:graphicFrameLocks noChangeAspect="1"/>
          </p:cNvGraphicFramePr>
          <p:nvPr>
            <p:custDataLst>
              <p:tags r:id="rId2"/>
            </p:custDataLst>
            <p:extLst>
              <p:ext uri="{D42A27DB-BD31-4B8C-83A1-F6EECF244321}">
                <p14:modId xmlns:p14="http://schemas.microsoft.com/office/powerpoint/2010/main" val="4166883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138" name="Diapositive think-cell" r:id="rId4" imgW="532" imgH="530" progId="TCLayout.ActiveDocument.1">
                  <p:embed/>
                </p:oleObj>
              </mc:Choice>
              <mc:Fallback>
                <p:oleObj name="Diapositive think-cell" r:id="rId4" imgW="532" imgH="530" progId="TCLayout.ActiveDocument.1">
                  <p:embed/>
                  <p:pic>
                    <p:nvPicPr>
                      <p:cNvPr id="8" name="Objet 7" hidden="1">
                        <a:extLst>
                          <a:ext uri="{FF2B5EF4-FFF2-40B4-BE49-F238E27FC236}">
                            <a16:creationId xmlns:a16="http://schemas.microsoft.com/office/drawing/2014/main" id="{CE47490D-5533-47BF-9285-A06CBB5648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3" name="Group 9">
            <a:extLst>
              <a:ext uri="{FF2B5EF4-FFF2-40B4-BE49-F238E27FC236}">
                <a16:creationId xmlns:a16="http://schemas.microsoft.com/office/drawing/2014/main" id="{0D725A26-5E6A-4EE1-83FA-8EE0BCAE7BB6}"/>
              </a:ext>
            </a:extLst>
          </p:cNvPr>
          <p:cNvGrpSpPr>
            <a:grpSpLocks noChangeAspect="1"/>
          </p:cNvGrpSpPr>
          <p:nvPr/>
        </p:nvGrpSpPr>
        <p:grpSpPr bwMode="auto">
          <a:xfrm>
            <a:off x="694330" y="857250"/>
            <a:ext cx="4400306" cy="3420000"/>
            <a:chOff x="440" y="1843"/>
            <a:chExt cx="2186" cy="1699"/>
          </a:xfrm>
        </p:grpSpPr>
        <p:sp>
          <p:nvSpPr>
            <p:cNvPr id="15" name="Freeform 10">
              <a:extLst>
                <a:ext uri="{FF2B5EF4-FFF2-40B4-BE49-F238E27FC236}">
                  <a16:creationId xmlns:a16="http://schemas.microsoft.com/office/drawing/2014/main" id="{EB0D1795-48D5-438E-95B7-02150C1D96B8}"/>
                </a:ext>
              </a:extLst>
            </p:cNvPr>
            <p:cNvSpPr>
              <a:spLocks noEditPoints="1"/>
            </p:cNvSpPr>
            <p:nvPr/>
          </p:nvSpPr>
          <p:spPr bwMode="auto">
            <a:xfrm>
              <a:off x="440" y="2706"/>
              <a:ext cx="2186" cy="836"/>
            </a:xfrm>
            <a:custGeom>
              <a:avLst/>
              <a:gdLst>
                <a:gd name="T0" fmla="*/ 608 w 1611"/>
                <a:gd name="T1" fmla="*/ 383 h 614"/>
                <a:gd name="T2" fmla="*/ 561 w 1611"/>
                <a:gd name="T3" fmla="*/ 325 h 614"/>
                <a:gd name="T4" fmla="*/ 578 w 1611"/>
                <a:gd name="T5" fmla="*/ 559 h 614"/>
                <a:gd name="T6" fmla="*/ 723 w 1611"/>
                <a:gd name="T7" fmla="*/ 608 h 614"/>
                <a:gd name="T8" fmla="*/ 317 w 1611"/>
                <a:gd name="T9" fmla="*/ 325 h 614"/>
                <a:gd name="T10" fmla="*/ 281 w 1611"/>
                <a:gd name="T11" fmla="*/ 608 h 614"/>
                <a:gd name="T12" fmla="*/ 321 w 1611"/>
                <a:gd name="T13" fmla="*/ 608 h 614"/>
                <a:gd name="T14" fmla="*/ 414 w 1611"/>
                <a:gd name="T15" fmla="*/ 397 h 614"/>
                <a:gd name="T16" fmla="*/ 483 w 1611"/>
                <a:gd name="T17" fmla="*/ 325 h 614"/>
                <a:gd name="T18" fmla="*/ 347 w 1611"/>
                <a:gd name="T19" fmla="*/ 493 h 614"/>
                <a:gd name="T20" fmla="*/ 1 w 1611"/>
                <a:gd name="T21" fmla="*/ 524 h 614"/>
                <a:gd name="T22" fmla="*/ 196 w 1611"/>
                <a:gd name="T23" fmla="*/ 526 h 614"/>
                <a:gd name="T24" fmla="*/ 119 w 1611"/>
                <a:gd name="T25" fmla="*/ 400 h 614"/>
                <a:gd name="T26" fmla="*/ 97 w 1611"/>
                <a:gd name="T27" fmla="*/ 320 h 614"/>
                <a:gd name="T28" fmla="*/ 96 w 1611"/>
                <a:gd name="T29" fmla="*/ 564 h 614"/>
                <a:gd name="T30" fmla="*/ 95 w 1611"/>
                <a:gd name="T31" fmla="*/ 184 h 614"/>
                <a:gd name="T32" fmla="*/ 136 w 1611"/>
                <a:gd name="T33" fmla="*/ 184 h 614"/>
                <a:gd name="T34" fmla="*/ 0 w 1611"/>
                <a:gd name="T35" fmla="*/ 289 h 614"/>
                <a:gd name="T36" fmla="*/ 145 w 1611"/>
                <a:gd name="T37" fmla="*/ 239 h 614"/>
                <a:gd name="T38" fmla="*/ 162 w 1611"/>
                <a:gd name="T39" fmla="*/ 6 h 614"/>
                <a:gd name="T40" fmla="*/ 421 w 1611"/>
                <a:gd name="T41" fmla="*/ 175 h 614"/>
                <a:gd name="T42" fmla="*/ 302 w 1611"/>
                <a:gd name="T43" fmla="*/ 147 h 614"/>
                <a:gd name="T44" fmla="*/ 348 w 1611"/>
                <a:gd name="T45" fmla="*/ 107 h 614"/>
                <a:gd name="T46" fmla="*/ 327 w 1611"/>
                <a:gd name="T47" fmla="*/ 0 h 614"/>
                <a:gd name="T48" fmla="*/ 421 w 1611"/>
                <a:gd name="T49" fmla="*/ 196 h 614"/>
                <a:gd name="T50" fmla="*/ 428 w 1611"/>
                <a:gd name="T51" fmla="*/ 68 h 614"/>
                <a:gd name="T52" fmla="*/ 557 w 1611"/>
                <a:gd name="T53" fmla="*/ 289 h 614"/>
                <a:gd name="T54" fmla="*/ 613 w 1611"/>
                <a:gd name="T55" fmla="*/ 6 h 614"/>
                <a:gd name="T56" fmla="*/ 804 w 1611"/>
                <a:gd name="T57" fmla="*/ 445 h 614"/>
                <a:gd name="T58" fmla="*/ 849 w 1611"/>
                <a:gd name="T59" fmla="*/ 411 h 614"/>
                <a:gd name="T60" fmla="*/ 933 w 1611"/>
                <a:gd name="T61" fmla="*/ 604 h 614"/>
                <a:gd name="T62" fmla="*/ 921 w 1611"/>
                <a:gd name="T63" fmla="*/ 532 h 614"/>
                <a:gd name="T64" fmla="*/ 923 w 1611"/>
                <a:gd name="T65" fmla="*/ 400 h 614"/>
                <a:gd name="T66" fmla="*/ 730 w 1611"/>
                <a:gd name="T67" fmla="*/ 608 h 614"/>
                <a:gd name="T68" fmla="*/ 823 w 1611"/>
                <a:gd name="T69" fmla="*/ 495 h 614"/>
                <a:gd name="T70" fmla="*/ 854 w 1611"/>
                <a:gd name="T71" fmla="*/ 608 h 614"/>
                <a:gd name="T72" fmla="*/ 1119 w 1611"/>
                <a:gd name="T73" fmla="*/ 325 h 614"/>
                <a:gd name="T74" fmla="*/ 990 w 1611"/>
                <a:gd name="T75" fmla="*/ 388 h 614"/>
                <a:gd name="T76" fmla="*/ 1064 w 1611"/>
                <a:gd name="T77" fmla="*/ 388 h 614"/>
                <a:gd name="T78" fmla="*/ 1302 w 1611"/>
                <a:gd name="T79" fmla="*/ 548 h 614"/>
                <a:gd name="T80" fmla="*/ 1293 w 1611"/>
                <a:gd name="T81" fmla="*/ 492 h 614"/>
                <a:gd name="T82" fmla="*/ 1205 w 1611"/>
                <a:gd name="T83" fmla="*/ 385 h 614"/>
                <a:gd name="T84" fmla="*/ 1131 w 1611"/>
                <a:gd name="T85" fmla="*/ 325 h 614"/>
                <a:gd name="T86" fmla="*/ 1411 w 1611"/>
                <a:gd name="T87" fmla="*/ 445 h 614"/>
                <a:gd name="T88" fmla="*/ 1411 w 1611"/>
                <a:gd name="T89" fmla="*/ 378 h 614"/>
                <a:gd name="T90" fmla="*/ 1526 w 1611"/>
                <a:gd name="T91" fmla="*/ 608 h 614"/>
                <a:gd name="T92" fmla="*/ 1514 w 1611"/>
                <a:gd name="T93" fmla="*/ 556 h 614"/>
                <a:gd name="T94" fmla="*/ 1467 w 1611"/>
                <a:gd name="T95" fmla="*/ 468 h 614"/>
                <a:gd name="T96" fmla="*/ 1323 w 1611"/>
                <a:gd name="T97" fmla="*/ 325 h 614"/>
                <a:gd name="T98" fmla="*/ 1396 w 1611"/>
                <a:gd name="T99" fmla="*/ 495 h 614"/>
                <a:gd name="T100" fmla="*/ 1440 w 1611"/>
                <a:gd name="T101" fmla="*/ 554 h 614"/>
                <a:gd name="T102" fmla="*/ 1545 w 1611"/>
                <a:gd name="T103" fmla="*/ 530 h 614"/>
                <a:gd name="T104" fmla="*/ 1611 w 1611"/>
                <a:gd name="T105" fmla="*/ 53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1" h="614">
                  <a:moveTo>
                    <a:pt x="587" y="503"/>
                  </a:moveTo>
                  <a:cubicBezTo>
                    <a:pt x="607" y="383"/>
                    <a:pt x="607" y="383"/>
                    <a:pt x="607" y="383"/>
                  </a:cubicBezTo>
                  <a:cubicBezTo>
                    <a:pt x="608" y="383"/>
                    <a:pt x="608" y="383"/>
                    <a:pt x="608" y="383"/>
                  </a:cubicBezTo>
                  <a:cubicBezTo>
                    <a:pt x="628" y="503"/>
                    <a:pt x="628" y="503"/>
                    <a:pt x="628" y="503"/>
                  </a:cubicBezTo>
                  <a:lnTo>
                    <a:pt x="587" y="503"/>
                  </a:lnTo>
                  <a:close/>
                  <a:moveTo>
                    <a:pt x="561" y="325"/>
                  </a:moveTo>
                  <a:cubicBezTo>
                    <a:pt x="492" y="608"/>
                    <a:pt x="492" y="608"/>
                    <a:pt x="492" y="608"/>
                  </a:cubicBezTo>
                  <a:cubicBezTo>
                    <a:pt x="570" y="608"/>
                    <a:pt x="570" y="608"/>
                    <a:pt x="570" y="608"/>
                  </a:cubicBezTo>
                  <a:cubicBezTo>
                    <a:pt x="578" y="559"/>
                    <a:pt x="578" y="559"/>
                    <a:pt x="578" y="559"/>
                  </a:cubicBezTo>
                  <a:cubicBezTo>
                    <a:pt x="637" y="559"/>
                    <a:pt x="637" y="559"/>
                    <a:pt x="637" y="559"/>
                  </a:cubicBezTo>
                  <a:cubicBezTo>
                    <a:pt x="644" y="608"/>
                    <a:pt x="644" y="608"/>
                    <a:pt x="644" y="608"/>
                  </a:cubicBezTo>
                  <a:cubicBezTo>
                    <a:pt x="723" y="608"/>
                    <a:pt x="723" y="608"/>
                    <a:pt x="723" y="608"/>
                  </a:cubicBezTo>
                  <a:cubicBezTo>
                    <a:pt x="654" y="325"/>
                    <a:pt x="654" y="325"/>
                    <a:pt x="654" y="325"/>
                  </a:cubicBezTo>
                  <a:lnTo>
                    <a:pt x="561" y="325"/>
                  </a:lnTo>
                  <a:close/>
                  <a:moveTo>
                    <a:pt x="317" y="325"/>
                  </a:moveTo>
                  <a:cubicBezTo>
                    <a:pt x="212" y="325"/>
                    <a:pt x="212" y="325"/>
                    <a:pt x="212" y="325"/>
                  </a:cubicBezTo>
                  <a:cubicBezTo>
                    <a:pt x="212" y="608"/>
                    <a:pt x="212" y="608"/>
                    <a:pt x="212" y="608"/>
                  </a:cubicBezTo>
                  <a:cubicBezTo>
                    <a:pt x="281" y="608"/>
                    <a:pt x="281" y="608"/>
                    <a:pt x="281" y="608"/>
                  </a:cubicBezTo>
                  <a:cubicBezTo>
                    <a:pt x="281" y="397"/>
                    <a:pt x="281" y="397"/>
                    <a:pt x="281" y="397"/>
                  </a:cubicBezTo>
                  <a:cubicBezTo>
                    <a:pt x="281" y="397"/>
                    <a:pt x="281" y="397"/>
                    <a:pt x="281" y="397"/>
                  </a:cubicBezTo>
                  <a:cubicBezTo>
                    <a:pt x="321" y="608"/>
                    <a:pt x="321" y="608"/>
                    <a:pt x="321" y="608"/>
                  </a:cubicBezTo>
                  <a:cubicBezTo>
                    <a:pt x="374" y="608"/>
                    <a:pt x="374" y="608"/>
                    <a:pt x="374" y="608"/>
                  </a:cubicBezTo>
                  <a:cubicBezTo>
                    <a:pt x="413" y="397"/>
                    <a:pt x="413" y="397"/>
                    <a:pt x="413" y="397"/>
                  </a:cubicBezTo>
                  <a:cubicBezTo>
                    <a:pt x="414" y="397"/>
                    <a:pt x="414" y="397"/>
                    <a:pt x="414" y="397"/>
                  </a:cubicBezTo>
                  <a:cubicBezTo>
                    <a:pt x="414" y="608"/>
                    <a:pt x="414" y="608"/>
                    <a:pt x="414" y="608"/>
                  </a:cubicBezTo>
                  <a:cubicBezTo>
                    <a:pt x="483" y="608"/>
                    <a:pt x="483" y="608"/>
                    <a:pt x="483" y="608"/>
                  </a:cubicBezTo>
                  <a:cubicBezTo>
                    <a:pt x="483" y="325"/>
                    <a:pt x="483" y="325"/>
                    <a:pt x="483" y="325"/>
                  </a:cubicBezTo>
                  <a:cubicBezTo>
                    <a:pt x="377" y="325"/>
                    <a:pt x="377" y="325"/>
                    <a:pt x="377" y="325"/>
                  </a:cubicBezTo>
                  <a:cubicBezTo>
                    <a:pt x="347" y="493"/>
                    <a:pt x="347" y="493"/>
                    <a:pt x="347" y="493"/>
                  </a:cubicBezTo>
                  <a:cubicBezTo>
                    <a:pt x="347" y="493"/>
                    <a:pt x="347" y="493"/>
                    <a:pt x="347" y="493"/>
                  </a:cubicBezTo>
                  <a:lnTo>
                    <a:pt x="317" y="325"/>
                  </a:lnTo>
                  <a:close/>
                  <a:moveTo>
                    <a:pt x="72" y="524"/>
                  </a:moveTo>
                  <a:cubicBezTo>
                    <a:pt x="1" y="524"/>
                    <a:pt x="1" y="524"/>
                    <a:pt x="1" y="524"/>
                  </a:cubicBezTo>
                  <a:cubicBezTo>
                    <a:pt x="1" y="534"/>
                    <a:pt x="1" y="534"/>
                    <a:pt x="1" y="534"/>
                  </a:cubicBezTo>
                  <a:cubicBezTo>
                    <a:pt x="1" y="593"/>
                    <a:pt x="35" y="614"/>
                    <a:pt x="96" y="614"/>
                  </a:cubicBezTo>
                  <a:cubicBezTo>
                    <a:pt x="161" y="614"/>
                    <a:pt x="196" y="587"/>
                    <a:pt x="196" y="526"/>
                  </a:cubicBezTo>
                  <a:cubicBezTo>
                    <a:pt x="196" y="423"/>
                    <a:pt x="75" y="450"/>
                    <a:pt x="75" y="394"/>
                  </a:cubicBezTo>
                  <a:cubicBezTo>
                    <a:pt x="75" y="382"/>
                    <a:pt x="83" y="370"/>
                    <a:pt x="98" y="370"/>
                  </a:cubicBezTo>
                  <a:cubicBezTo>
                    <a:pt x="113" y="370"/>
                    <a:pt x="119" y="383"/>
                    <a:pt x="119" y="400"/>
                  </a:cubicBezTo>
                  <a:cubicBezTo>
                    <a:pt x="119" y="407"/>
                    <a:pt x="119" y="407"/>
                    <a:pt x="119" y="407"/>
                  </a:cubicBezTo>
                  <a:cubicBezTo>
                    <a:pt x="188" y="407"/>
                    <a:pt x="188" y="407"/>
                    <a:pt x="188" y="407"/>
                  </a:cubicBezTo>
                  <a:cubicBezTo>
                    <a:pt x="188" y="346"/>
                    <a:pt x="161" y="320"/>
                    <a:pt x="97" y="320"/>
                  </a:cubicBezTo>
                  <a:cubicBezTo>
                    <a:pt x="35" y="320"/>
                    <a:pt x="4" y="351"/>
                    <a:pt x="4" y="408"/>
                  </a:cubicBezTo>
                  <a:cubicBezTo>
                    <a:pt x="4" y="508"/>
                    <a:pt x="120" y="481"/>
                    <a:pt x="120" y="536"/>
                  </a:cubicBezTo>
                  <a:cubicBezTo>
                    <a:pt x="120" y="552"/>
                    <a:pt x="111" y="564"/>
                    <a:pt x="96" y="564"/>
                  </a:cubicBezTo>
                  <a:cubicBezTo>
                    <a:pt x="82" y="564"/>
                    <a:pt x="72" y="555"/>
                    <a:pt x="72" y="531"/>
                  </a:cubicBezTo>
                  <a:lnTo>
                    <a:pt x="72" y="524"/>
                  </a:lnTo>
                  <a:close/>
                  <a:moveTo>
                    <a:pt x="95" y="184"/>
                  </a:moveTo>
                  <a:cubicBezTo>
                    <a:pt x="115" y="63"/>
                    <a:pt x="115" y="63"/>
                    <a:pt x="115" y="63"/>
                  </a:cubicBezTo>
                  <a:cubicBezTo>
                    <a:pt x="116" y="63"/>
                    <a:pt x="116" y="63"/>
                    <a:pt x="116" y="63"/>
                  </a:cubicBezTo>
                  <a:cubicBezTo>
                    <a:pt x="136" y="184"/>
                    <a:pt x="136" y="184"/>
                    <a:pt x="136" y="184"/>
                  </a:cubicBezTo>
                  <a:lnTo>
                    <a:pt x="95" y="184"/>
                  </a:lnTo>
                  <a:close/>
                  <a:moveTo>
                    <a:pt x="69" y="6"/>
                  </a:moveTo>
                  <a:cubicBezTo>
                    <a:pt x="0" y="289"/>
                    <a:pt x="0" y="289"/>
                    <a:pt x="0" y="289"/>
                  </a:cubicBezTo>
                  <a:cubicBezTo>
                    <a:pt x="79" y="289"/>
                    <a:pt x="79" y="289"/>
                    <a:pt x="79" y="289"/>
                  </a:cubicBezTo>
                  <a:cubicBezTo>
                    <a:pt x="86" y="239"/>
                    <a:pt x="86" y="239"/>
                    <a:pt x="86" y="239"/>
                  </a:cubicBezTo>
                  <a:cubicBezTo>
                    <a:pt x="145" y="239"/>
                    <a:pt x="145" y="239"/>
                    <a:pt x="145" y="239"/>
                  </a:cubicBezTo>
                  <a:cubicBezTo>
                    <a:pt x="152" y="289"/>
                    <a:pt x="152" y="289"/>
                    <a:pt x="152" y="289"/>
                  </a:cubicBezTo>
                  <a:cubicBezTo>
                    <a:pt x="231" y="289"/>
                    <a:pt x="231" y="289"/>
                    <a:pt x="231" y="289"/>
                  </a:cubicBezTo>
                  <a:cubicBezTo>
                    <a:pt x="162" y="6"/>
                    <a:pt x="162" y="6"/>
                    <a:pt x="162" y="6"/>
                  </a:cubicBezTo>
                  <a:lnTo>
                    <a:pt x="69" y="6"/>
                  </a:lnTo>
                  <a:close/>
                  <a:moveTo>
                    <a:pt x="421" y="196"/>
                  </a:moveTo>
                  <a:cubicBezTo>
                    <a:pt x="421" y="175"/>
                    <a:pt x="421" y="175"/>
                    <a:pt x="421" y="175"/>
                  </a:cubicBezTo>
                  <a:cubicBezTo>
                    <a:pt x="350" y="175"/>
                    <a:pt x="350" y="175"/>
                    <a:pt x="350" y="175"/>
                  </a:cubicBezTo>
                  <a:cubicBezTo>
                    <a:pt x="350" y="228"/>
                    <a:pt x="346" y="244"/>
                    <a:pt x="327" y="244"/>
                  </a:cubicBezTo>
                  <a:cubicBezTo>
                    <a:pt x="305" y="244"/>
                    <a:pt x="302" y="224"/>
                    <a:pt x="302" y="147"/>
                  </a:cubicBezTo>
                  <a:cubicBezTo>
                    <a:pt x="302" y="71"/>
                    <a:pt x="305" y="50"/>
                    <a:pt x="327" y="50"/>
                  </a:cubicBezTo>
                  <a:cubicBezTo>
                    <a:pt x="342" y="50"/>
                    <a:pt x="348" y="59"/>
                    <a:pt x="348" y="92"/>
                  </a:cubicBezTo>
                  <a:cubicBezTo>
                    <a:pt x="348" y="107"/>
                    <a:pt x="348" y="107"/>
                    <a:pt x="348" y="107"/>
                  </a:cubicBezTo>
                  <a:cubicBezTo>
                    <a:pt x="419" y="107"/>
                    <a:pt x="419" y="107"/>
                    <a:pt x="419" y="107"/>
                  </a:cubicBezTo>
                  <a:cubicBezTo>
                    <a:pt x="419" y="90"/>
                    <a:pt x="419" y="90"/>
                    <a:pt x="419" y="90"/>
                  </a:cubicBezTo>
                  <a:cubicBezTo>
                    <a:pt x="419" y="35"/>
                    <a:pt x="394" y="0"/>
                    <a:pt x="327" y="0"/>
                  </a:cubicBezTo>
                  <a:cubicBezTo>
                    <a:pt x="251" y="0"/>
                    <a:pt x="226" y="39"/>
                    <a:pt x="226" y="147"/>
                  </a:cubicBezTo>
                  <a:cubicBezTo>
                    <a:pt x="226" y="253"/>
                    <a:pt x="245" y="294"/>
                    <a:pt x="327" y="294"/>
                  </a:cubicBezTo>
                  <a:cubicBezTo>
                    <a:pt x="375" y="294"/>
                    <a:pt x="421" y="275"/>
                    <a:pt x="421" y="196"/>
                  </a:cubicBezTo>
                  <a:moveTo>
                    <a:pt x="613" y="6"/>
                  </a:moveTo>
                  <a:cubicBezTo>
                    <a:pt x="428" y="6"/>
                    <a:pt x="428" y="6"/>
                    <a:pt x="428" y="6"/>
                  </a:cubicBezTo>
                  <a:cubicBezTo>
                    <a:pt x="428" y="68"/>
                    <a:pt x="428" y="68"/>
                    <a:pt x="428" y="68"/>
                  </a:cubicBezTo>
                  <a:cubicBezTo>
                    <a:pt x="483" y="68"/>
                    <a:pt x="483" y="68"/>
                    <a:pt x="483" y="68"/>
                  </a:cubicBezTo>
                  <a:cubicBezTo>
                    <a:pt x="483" y="289"/>
                    <a:pt x="483" y="289"/>
                    <a:pt x="483" y="289"/>
                  </a:cubicBezTo>
                  <a:cubicBezTo>
                    <a:pt x="557" y="289"/>
                    <a:pt x="557" y="289"/>
                    <a:pt x="557" y="289"/>
                  </a:cubicBezTo>
                  <a:cubicBezTo>
                    <a:pt x="557" y="68"/>
                    <a:pt x="557" y="68"/>
                    <a:pt x="557" y="68"/>
                  </a:cubicBezTo>
                  <a:cubicBezTo>
                    <a:pt x="613" y="68"/>
                    <a:pt x="613" y="68"/>
                    <a:pt x="613" y="68"/>
                  </a:cubicBezTo>
                  <a:lnTo>
                    <a:pt x="613" y="6"/>
                  </a:lnTo>
                  <a:close/>
                  <a:moveTo>
                    <a:pt x="849" y="411"/>
                  </a:moveTo>
                  <a:cubicBezTo>
                    <a:pt x="849" y="431"/>
                    <a:pt x="839" y="445"/>
                    <a:pt x="818" y="445"/>
                  </a:cubicBezTo>
                  <a:cubicBezTo>
                    <a:pt x="804" y="445"/>
                    <a:pt x="804" y="445"/>
                    <a:pt x="804" y="445"/>
                  </a:cubicBezTo>
                  <a:cubicBezTo>
                    <a:pt x="804" y="378"/>
                    <a:pt x="804" y="378"/>
                    <a:pt x="804" y="378"/>
                  </a:cubicBezTo>
                  <a:cubicBezTo>
                    <a:pt x="818" y="378"/>
                    <a:pt x="818" y="378"/>
                    <a:pt x="818" y="378"/>
                  </a:cubicBezTo>
                  <a:cubicBezTo>
                    <a:pt x="840" y="378"/>
                    <a:pt x="849" y="388"/>
                    <a:pt x="849" y="411"/>
                  </a:cubicBezTo>
                  <a:moveTo>
                    <a:pt x="854" y="608"/>
                  </a:moveTo>
                  <a:cubicBezTo>
                    <a:pt x="933" y="608"/>
                    <a:pt x="933" y="608"/>
                    <a:pt x="933" y="608"/>
                  </a:cubicBezTo>
                  <a:cubicBezTo>
                    <a:pt x="933" y="604"/>
                    <a:pt x="933" y="604"/>
                    <a:pt x="933" y="604"/>
                  </a:cubicBezTo>
                  <a:cubicBezTo>
                    <a:pt x="928" y="602"/>
                    <a:pt x="926" y="599"/>
                    <a:pt x="924" y="595"/>
                  </a:cubicBezTo>
                  <a:cubicBezTo>
                    <a:pt x="921" y="590"/>
                    <a:pt x="921" y="571"/>
                    <a:pt x="921" y="556"/>
                  </a:cubicBezTo>
                  <a:cubicBezTo>
                    <a:pt x="921" y="532"/>
                    <a:pt x="921" y="532"/>
                    <a:pt x="921" y="532"/>
                  </a:cubicBezTo>
                  <a:cubicBezTo>
                    <a:pt x="921" y="494"/>
                    <a:pt x="910" y="472"/>
                    <a:pt x="875" y="469"/>
                  </a:cubicBezTo>
                  <a:cubicBezTo>
                    <a:pt x="875" y="468"/>
                    <a:pt x="875" y="468"/>
                    <a:pt x="875" y="468"/>
                  </a:cubicBezTo>
                  <a:cubicBezTo>
                    <a:pt x="908" y="463"/>
                    <a:pt x="923" y="438"/>
                    <a:pt x="923" y="400"/>
                  </a:cubicBezTo>
                  <a:cubicBezTo>
                    <a:pt x="923" y="357"/>
                    <a:pt x="901" y="325"/>
                    <a:pt x="845" y="325"/>
                  </a:cubicBezTo>
                  <a:cubicBezTo>
                    <a:pt x="730" y="325"/>
                    <a:pt x="730" y="325"/>
                    <a:pt x="730" y="325"/>
                  </a:cubicBezTo>
                  <a:cubicBezTo>
                    <a:pt x="730" y="608"/>
                    <a:pt x="730" y="608"/>
                    <a:pt x="730" y="608"/>
                  </a:cubicBezTo>
                  <a:cubicBezTo>
                    <a:pt x="804" y="608"/>
                    <a:pt x="804" y="608"/>
                    <a:pt x="804" y="608"/>
                  </a:cubicBezTo>
                  <a:cubicBezTo>
                    <a:pt x="804" y="495"/>
                    <a:pt x="804" y="495"/>
                    <a:pt x="804" y="495"/>
                  </a:cubicBezTo>
                  <a:cubicBezTo>
                    <a:pt x="823" y="495"/>
                    <a:pt x="823" y="495"/>
                    <a:pt x="823" y="495"/>
                  </a:cubicBezTo>
                  <a:cubicBezTo>
                    <a:pt x="841" y="495"/>
                    <a:pt x="847" y="503"/>
                    <a:pt x="847" y="535"/>
                  </a:cubicBezTo>
                  <a:cubicBezTo>
                    <a:pt x="847" y="554"/>
                    <a:pt x="847" y="554"/>
                    <a:pt x="847" y="554"/>
                  </a:cubicBezTo>
                  <a:cubicBezTo>
                    <a:pt x="847" y="566"/>
                    <a:pt x="847" y="593"/>
                    <a:pt x="854" y="608"/>
                  </a:cubicBezTo>
                  <a:moveTo>
                    <a:pt x="1064" y="388"/>
                  </a:moveTo>
                  <a:cubicBezTo>
                    <a:pt x="1119" y="388"/>
                    <a:pt x="1119" y="388"/>
                    <a:pt x="1119" y="388"/>
                  </a:cubicBezTo>
                  <a:cubicBezTo>
                    <a:pt x="1119" y="325"/>
                    <a:pt x="1119" y="325"/>
                    <a:pt x="1119" y="325"/>
                  </a:cubicBezTo>
                  <a:cubicBezTo>
                    <a:pt x="935" y="325"/>
                    <a:pt x="935" y="325"/>
                    <a:pt x="935" y="325"/>
                  </a:cubicBezTo>
                  <a:cubicBezTo>
                    <a:pt x="935" y="388"/>
                    <a:pt x="935" y="388"/>
                    <a:pt x="935" y="388"/>
                  </a:cubicBezTo>
                  <a:cubicBezTo>
                    <a:pt x="990" y="388"/>
                    <a:pt x="990" y="388"/>
                    <a:pt x="990" y="388"/>
                  </a:cubicBezTo>
                  <a:cubicBezTo>
                    <a:pt x="990" y="608"/>
                    <a:pt x="990" y="608"/>
                    <a:pt x="990" y="608"/>
                  </a:cubicBezTo>
                  <a:cubicBezTo>
                    <a:pt x="1064" y="608"/>
                    <a:pt x="1064" y="608"/>
                    <a:pt x="1064" y="608"/>
                  </a:cubicBezTo>
                  <a:lnTo>
                    <a:pt x="1064" y="388"/>
                  </a:lnTo>
                  <a:close/>
                  <a:moveTo>
                    <a:pt x="1131" y="608"/>
                  </a:moveTo>
                  <a:cubicBezTo>
                    <a:pt x="1302" y="608"/>
                    <a:pt x="1302" y="608"/>
                    <a:pt x="1302" y="608"/>
                  </a:cubicBezTo>
                  <a:cubicBezTo>
                    <a:pt x="1302" y="548"/>
                    <a:pt x="1302" y="548"/>
                    <a:pt x="1302" y="548"/>
                  </a:cubicBezTo>
                  <a:cubicBezTo>
                    <a:pt x="1205" y="548"/>
                    <a:pt x="1205" y="548"/>
                    <a:pt x="1205" y="548"/>
                  </a:cubicBezTo>
                  <a:cubicBezTo>
                    <a:pt x="1205" y="492"/>
                    <a:pt x="1205" y="492"/>
                    <a:pt x="1205" y="492"/>
                  </a:cubicBezTo>
                  <a:cubicBezTo>
                    <a:pt x="1293" y="492"/>
                    <a:pt x="1293" y="492"/>
                    <a:pt x="1293" y="492"/>
                  </a:cubicBezTo>
                  <a:cubicBezTo>
                    <a:pt x="1293" y="434"/>
                    <a:pt x="1293" y="434"/>
                    <a:pt x="1293" y="434"/>
                  </a:cubicBezTo>
                  <a:cubicBezTo>
                    <a:pt x="1205" y="434"/>
                    <a:pt x="1205" y="434"/>
                    <a:pt x="1205" y="434"/>
                  </a:cubicBezTo>
                  <a:cubicBezTo>
                    <a:pt x="1205" y="385"/>
                    <a:pt x="1205" y="385"/>
                    <a:pt x="1205" y="385"/>
                  </a:cubicBezTo>
                  <a:cubicBezTo>
                    <a:pt x="1299" y="385"/>
                    <a:pt x="1299" y="385"/>
                    <a:pt x="1299" y="385"/>
                  </a:cubicBezTo>
                  <a:cubicBezTo>
                    <a:pt x="1299" y="325"/>
                    <a:pt x="1299" y="325"/>
                    <a:pt x="1299" y="325"/>
                  </a:cubicBezTo>
                  <a:cubicBezTo>
                    <a:pt x="1131" y="325"/>
                    <a:pt x="1131" y="325"/>
                    <a:pt x="1131" y="325"/>
                  </a:cubicBezTo>
                  <a:lnTo>
                    <a:pt x="1131" y="608"/>
                  </a:lnTo>
                  <a:close/>
                  <a:moveTo>
                    <a:pt x="1442" y="411"/>
                  </a:moveTo>
                  <a:cubicBezTo>
                    <a:pt x="1442" y="431"/>
                    <a:pt x="1432" y="445"/>
                    <a:pt x="1411" y="445"/>
                  </a:cubicBezTo>
                  <a:cubicBezTo>
                    <a:pt x="1396" y="445"/>
                    <a:pt x="1396" y="445"/>
                    <a:pt x="1396" y="445"/>
                  </a:cubicBezTo>
                  <a:cubicBezTo>
                    <a:pt x="1396" y="378"/>
                    <a:pt x="1396" y="378"/>
                    <a:pt x="1396" y="378"/>
                  </a:cubicBezTo>
                  <a:cubicBezTo>
                    <a:pt x="1411" y="378"/>
                    <a:pt x="1411" y="378"/>
                    <a:pt x="1411" y="378"/>
                  </a:cubicBezTo>
                  <a:cubicBezTo>
                    <a:pt x="1433" y="378"/>
                    <a:pt x="1442" y="388"/>
                    <a:pt x="1442" y="411"/>
                  </a:cubicBezTo>
                  <a:moveTo>
                    <a:pt x="1447" y="608"/>
                  </a:moveTo>
                  <a:cubicBezTo>
                    <a:pt x="1526" y="608"/>
                    <a:pt x="1526" y="608"/>
                    <a:pt x="1526" y="608"/>
                  </a:cubicBezTo>
                  <a:cubicBezTo>
                    <a:pt x="1526" y="604"/>
                    <a:pt x="1526" y="604"/>
                    <a:pt x="1526" y="604"/>
                  </a:cubicBezTo>
                  <a:cubicBezTo>
                    <a:pt x="1521" y="602"/>
                    <a:pt x="1519" y="599"/>
                    <a:pt x="1517" y="595"/>
                  </a:cubicBezTo>
                  <a:cubicBezTo>
                    <a:pt x="1514" y="590"/>
                    <a:pt x="1514" y="571"/>
                    <a:pt x="1514" y="556"/>
                  </a:cubicBezTo>
                  <a:cubicBezTo>
                    <a:pt x="1514" y="532"/>
                    <a:pt x="1514" y="532"/>
                    <a:pt x="1514" y="532"/>
                  </a:cubicBezTo>
                  <a:cubicBezTo>
                    <a:pt x="1514" y="494"/>
                    <a:pt x="1503" y="472"/>
                    <a:pt x="1467" y="469"/>
                  </a:cubicBezTo>
                  <a:cubicBezTo>
                    <a:pt x="1467" y="468"/>
                    <a:pt x="1467" y="468"/>
                    <a:pt x="1467" y="468"/>
                  </a:cubicBezTo>
                  <a:cubicBezTo>
                    <a:pt x="1501" y="463"/>
                    <a:pt x="1516" y="438"/>
                    <a:pt x="1516" y="400"/>
                  </a:cubicBezTo>
                  <a:cubicBezTo>
                    <a:pt x="1516" y="357"/>
                    <a:pt x="1494" y="325"/>
                    <a:pt x="1438" y="325"/>
                  </a:cubicBezTo>
                  <a:cubicBezTo>
                    <a:pt x="1323" y="325"/>
                    <a:pt x="1323" y="325"/>
                    <a:pt x="1323" y="325"/>
                  </a:cubicBezTo>
                  <a:cubicBezTo>
                    <a:pt x="1323" y="608"/>
                    <a:pt x="1323" y="608"/>
                    <a:pt x="1323" y="608"/>
                  </a:cubicBezTo>
                  <a:cubicBezTo>
                    <a:pt x="1396" y="608"/>
                    <a:pt x="1396" y="608"/>
                    <a:pt x="1396" y="608"/>
                  </a:cubicBezTo>
                  <a:cubicBezTo>
                    <a:pt x="1396" y="495"/>
                    <a:pt x="1396" y="495"/>
                    <a:pt x="1396" y="495"/>
                  </a:cubicBezTo>
                  <a:cubicBezTo>
                    <a:pt x="1416" y="495"/>
                    <a:pt x="1416" y="495"/>
                    <a:pt x="1416" y="495"/>
                  </a:cubicBezTo>
                  <a:cubicBezTo>
                    <a:pt x="1434" y="495"/>
                    <a:pt x="1440" y="503"/>
                    <a:pt x="1440" y="535"/>
                  </a:cubicBezTo>
                  <a:cubicBezTo>
                    <a:pt x="1440" y="554"/>
                    <a:pt x="1440" y="554"/>
                    <a:pt x="1440" y="554"/>
                  </a:cubicBezTo>
                  <a:cubicBezTo>
                    <a:pt x="1440" y="566"/>
                    <a:pt x="1440" y="593"/>
                    <a:pt x="1447" y="608"/>
                  </a:cubicBezTo>
                  <a:moveTo>
                    <a:pt x="1611" y="530"/>
                  </a:moveTo>
                  <a:cubicBezTo>
                    <a:pt x="1545" y="530"/>
                    <a:pt x="1545" y="530"/>
                    <a:pt x="1545" y="530"/>
                  </a:cubicBezTo>
                  <a:cubicBezTo>
                    <a:pt x="1545" y="608"/>
                    <a:pt x="1545" y="608"/>
                    <a:pt x="1545" y="608"/>
                  </a:cubicBezTo>
                  <a:cubicBezTo>
                    <a:pt x="1611" y="608"/>
                    <a:pt x="1611" y="608"/>
                    <a:pt x="1611" y="608"/>
                  </a:cubicBezTo>
                  <a:lnTo>
                    <a:pt x="1611" y="5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F76BF59E-E88E-4CDB-AC20-176616F696DA}"/>
                </a:ext>
              </a:extLst>
            </p:cNvPr>
            <p:cNvSpPr>
              <a:spLocks noEditPoints="1"/>
            </p:cNvSpPr>
            <p:nvPr/>
          </p:nvSpPr>
          <p:spPr bwMode="auto">
            <a:xfrm>
              <a:off x="442" y="1843"/>
              <a:ext cx="1230" cy="829"/>
            </a:xfrm>
            <a:custGeom>
              <a:avLst/>
              <a:gdLst>
                <a:gd name="T0" fmla="*/ 96 w 907"/>
                <a:gd name="T1" fmla="*/ 559 h 609"/>
                <a:gd name="T2" fmla="*/ 71 w 907"/>
                <a:gd name="T3" fmla="*/ 519 h 609"/>
                <a:gd name="T4" fmla="*/ 0 w 907"/>
                <a:gd name="T5" fmla="*/ 529 h 609"/>
                <a:gd name="T6" fmla="*/ 195 w 907"/>
                <a:gd name="T7" fmla="*/ 521 h 609"/>
                <a:gd name="T8" fmla="*/ 98 w 907"/>
                <a:gd name="T9" fmla="*/ 364 h 609"/>
                <a:gd name="T10" fmla="*/ 119 w 907"/>
                <a:gd name="T11" fmla="*/ 402 h 609"/>
                <a:gd name="T12" fmla="*/ 96 w 907"/>
                <a:gd name="T13" fmla="*/ 314 h 609"/>
                <a:gd name="T14" fmla="*/ 119 w 907"/>
                <a:gd name="T15" fmla="*/ 531 h 609"/>
                <a:gd name="T16" fmla="*/ 94 w 907"/>
                <a:gd name="T17" fmla="*/ 230 h 609"/>
                <a:gd name="T18" fmla="*/ 74 w 907"/>
                <a:gd name="T19" fmla="*/ 161 h 609"/>
                <a:gd name="T20" fmla="*/ 120 w 907"/>
                <a:gd name="T21" fmla="*/ 195 h 609"/>
                <a:gd name="T22" fmla="*/ 91 w 907"/>
                <a:gd name="T23" fmla="*/ 111 h 609"/>
                <a:gd name="T24" fmla="*/ 74 w 907"/>
                <a:gd name="T25" fmla="*/ 54 h 609"/>
                <a:gd name="T26" fmla="*/ 115 w 907"/>
                <a:gd name="T27" fmla="*/ 83 h 609"/>
                <a:gd name="T28" fmla="*/ 144 w 907"/>
                <a:gd name="T29" fmla="*/ 134 h 609"/>
                <a:gd name="T30" fmla="*/ 111 w 907"/>
                <a:gd name="T31" fmla="*/ 0 h 609"/>
                <a:gd name="T32" fmla="*/ 0 w 907"/>
                <a:gd name="T33" fmla="*/ 283 h 609"/>
                <a:gd name="T34" fmla="*/ 196 w 907"/>
                <a:gd name="T35" fmla="*/ 200 h 609"/>
                <a:gd name="T36" fmla="*/ 215 w 907"/>
                <a:gd name="T37" fmla="*/ 283 h 609"/>
                <a:gd name="T38" fmla="*/ 386 w 907"/>
                <a:gd name="T39" fmla="*/ 223 h 609"/>
                <a:gd name="T40" fmla="*/ 289 w 907"/>
                <a:gd name="T41" fmla="*/ 167 h 609"/>
                <a:gd name="T42" fmla="*/ 377 w 907"/>
                <a:gd name="T43" fmla="*/ 109 h 609"/>
                <a:gd name="T44" fmla="*/ 289 w 907"/>
                <a:gd name="T45" fmla="*/ 61 h 609"/>
                <a:gd name="T46" fmla="*/ 383 w 907"/>
                <a:gd name="T47" fmla="*/ 0 h 609"/>
                <a:gd name="T48" fmla="*/ 215 w 907"/>
                <a:gd name="T49" fmla="*/ 283 h 609"/>
                <a:gd name="T50" fmla="*/ 402 w 907"/>
                <a:gd name="T51" fmla="*/ 320 h 609"/>
                <a:gd name="T52" fmla="*/ 328 w 907"/>
                <a:gd name="T53" fmla="*/ 524 h 609"/>
                <a:gd name="T54" fmla="*/ 284 w 907"/>
                <a:gd name="T55" fmla="*/ 524 h 609"/>
                <a:gd name="T56" fmla="*/ 210 w 907"/>
                <a:gd name="T57" fmla="*/ 320 h 609"/>
                <a:gd name="T58" fmla="*/ 306 w 907"/>
                <a:gd name="T59" fmla="*/ 609 h 609"/>
                <a:gd name="T60" fmla="*/ 546 w 907"/>
                <a:gd name="T61" fmla="*/ 406 h 609"/>
                <a:gd name="T62" fmla="*/ 501 w 907"/>
                <a:gd name="T63" fmla="*/ 440 h 609"/>
                <a:gd name="T64" fmla="*/ 515 w 907"/>
                <a:gd name="T65" fmla="*/ 373 h 609"/>
                <a:gd name="T66" fmla="*/ 552 w 907"/>
                <a:gd name="T67" fmla="*/ 603 h 609"/>
                <a:gd name="T68" fmla="*/ 630 w 907"/>
                <a:gd name="T69" fmla="*/ 599 h 609"/>
                <a:gd name="T70" fmla="*/ 618 w 907"/>
                <a:gd name="T71" fmla="*/ 551 h 609"/>
                <a:gd name="T72" fmla="*/ 572 w 907"/>
                <a:gd name="T73" fmla="*/ 463 h 609"/>
                <a:gd name="T74" fmla="*/ 620 w 907"/>
                <a:gd name="T75" fmla="*/ 395 h 609"/>
                <a:gd name="T76" fmla="*/ 427 w 907"/>
                <a:gd name="T77" fmla="*/ 320 h 609"/>
                <a:gd name="T78" fmla="*/ 501 w 907"/>
                <a:gd name="T79" fmla="*/ 603 h 609"/>
                <a:gd name="T80" fmla="*/ 520 w 907"/>
                <a:gd name="T81" fmla="*/ 490 h 609"/>
                <a:gd name="T82" fmla="*/ 544 w 907"/>
                <a:gd name="T83" fmla="*/ 549 h 609"/>
                <a:gd name="T84" fmla="*/ 645 w 907"/>
                <a:gd name="T85" fmla="*/ 603 h 609"/>
                <a:gd name="T86" fmla="*/ 817 w 907"/>
                <a:gd name="T87" fmla="*/ 543 h 609"/>
                <a:gd name="T88" fmla="*/ 719 w 907"/>
                <a:gd name="T89" fmla="*/ 486 h 609"/>
                <a:gd name="T90" fmla="*/ 807 w 907"/>
                <a:gd name="T91" fmla="*/ 429 h 609"/>
                <a:gd name="T92" fmla="*/ 719 w 907"/>
                <a:gd name="T93" fmla="*/ 380 h 609"/>
                <a:gd name="T94" fmla="*/ 813 w 907"/>
                <a:gd name="T95" fmla="*/ 320 h 609"/>
                <a:gd name="T96" fmla="*/ 645 w 907"/>
                <a:gd name="T97" fmla="*/ 603 h 609"/>
                <a:gd name="T98" fmla="*/ 907 w 907"/>
                <a:gd name="T99" fmla="*/ 603 h 609"/>
                <a:gd name="T100" fmla="*/ 840 w 907"/>
                <a:gd name="T101" fmla="*/ 52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7" h="609">
                  <a:moveTo>
                    <a:pt x="119" y="531"/>
                  </a:moveTo>
                  <a:cubicBezTo>
                    <a:pt x="119" y="547"/>
                    <a:pt x="111" y="559"/>
                    <a:pt x="96" y="559"/>
                  </a:cubicBezTo>
                  <a:cubicBezTo>
                    <a:pt x="81" y="559"/>
                    <a:pt x="71" y="550"/>
                    <a:pt x="71" y="526"/>
                  </a:cubicBezTo>
                  <a:cubicBezTo>
                    <a:pt x="71" y="519"/>
                    <a:pt x="71" y="519"/>
                    <a:pt x="71" y="519"/>
                  </a:cubicBezTo>
                  <a:cubicBezTo>
                    <a:pt x="0" y="519"/>
                    <a:pt x="0" y="519"/>
                    <a:pt x="0" y="519"/>
                  </a:cubicBezTo>
                  <a:cubicBezTo>
                    <a:pt x="0" y="529"/>
                    <a:pt x="0" y="529"/>
                    <a:pt x="0" y="529"/>
                  </a:cubicBezTo>
                  <a:cubicBezTo>
                    <a:pt x="0" y="588"/>
                    <a:pt x="34" y="609"/>
                    <a:pt x="95" y="609"/>
                  </a:cubicBezTo>
                  <a:cubicBezTo>
                    <a:pt x="160" y="609"/>
                    <a:pt x="195" y="582"/>
                    <a:pt x="195" y="521"/>
                  </a:cubicBezTo>
                  <a:cubicBezTo>
                    <a:pt x="195" y="418"/>
                    <a:pt x="75" y="445"/>
                    <a:pt x="75" y="389"/>
                  </a:cubicBezTo>
                  <a:cubicBezTo>
                    <a:pt x="75" y="377"/>
                    <a:pt x="82" y="364"/>
                    <a:pt x="98" y="364"/>
                  </a:cubicBezTo>
                  <a:cubicBezTo>
                    <a:pt x="112" y="364"/>
                    <a:pt x="119" y="378"/>
                    <a:pt x="119" y="395"/>
                  </a:cubicBezTo>
                  <a:cubicBezTo>
                    <a:pt x="119" y="402"/>
                    <a:pt x="119" y="402"/>
                    <a:pt x="119" y="402"/>
                  </a:cubicBezTo>
                  <a:cubicBezTo>
                    <a:pt x="188" y="402"/>
                    <a:pt x="188" y="402"/>
                    <a:pt x="188" y="402"/>
                  </a:cubicBezTo>
                  <a:cubicBezTo>
                    <a:pt x="188" y="341"/>
                    <a:pt x="161" y="314"/>
                    <a:pt x="96" y="314"/>
                  </a:cubicBezTo>
                  <a:cubicBezTo>
                    <a:pt x="34" y="314"/>
                    <a:pt x="4" y="346"/>
                    <a:pt x="4" y="403"/>
                  </a:cubicBezTo>
                  <a:cubicBezTo>
                    <a:pt x="4" y="503"/>
                    <a:pt x="119" y="475"/>
                    <a:pt x="119" y="531"/>
                  </a:cubicBezTo>
                  <a:moveTo>
                    <a:pt x="120" y="195"/>
                  </a:moveTo>
                  <a:cubicBezTo>
                    <a:pt x="120" y="218"/>
                    <a:pt x="108" y="230"/>
                    <a:pt x="94" y="230"/>
                  </a:cubicBezTo>
                  <a:cubicBezTo>
                    <a:pt x="74" y="230"/>
                    <a:pt x="74" y="230"/>
                    <a:pt x="74" y="230"/>
                  </a:cubicBezTo>
                  <a:cubicBezTo>
                    <a:pt x="74" y="161"/>
                    <a:pt x="74" y="161"/>
                    <a:pt x="74" y="161"/>
                  </a:cubicBezTo>
                  <a:cubicBezTo>
                    <a:pt x="94" y="161"/>
                    <a:pt x="94" y="161"/>
                    <a:pt x="94" y="161"/>
                  </a:cubicBezTo>
                  <a:cubicBezTo>
                    <a:pt x="108" y="161"/>
                    <a:pt x="120" y="174"/>
                    <a:pt x="120" y="195"/>
                  </a:cubicBezTo>
                  <a:moveTo>
                    <a:pt x="115" y="83"/>
                  </a:moveTo>
                  <a:cubicBezTo>
                    <a:pt x="115" y="98"/>
                    <a:pt x="106" y="111"/>
                    <a:pt x="91" y="111"/>
                  </a:cubicBezTo>
                  <a:cubicBezTo>
                    <a:pt x="74" y="111"/>
                    <a:pt x="74" y="111"/>
                    <a:pt x="74" y="111"/>
                  </a:cubicBezTo>
                  <a:cubicBezTo>
                    <a:pt x="74" y="54"/>
                    <a:pt x="74" y="54"/>
                    <a:pt x="74" y="54"/>
                  </a:cubicBezTo>
                  <a:cubicBezTo>
                    <a:pt x="91" y="54"/>
                    <a:pt x="91" y="54"/>
                    <a:pt x="91" y="54"/>
                  </a:cubicBezTo>
                  <a:cubicBezTo>
                    <a:pt x="106" y="54"/>
                    <a:pt x="115" y="67"/>
                    <a:pt x="115" y="83"/>
                  </a:cubicBezTo>
                  <a:moveTo>
                    <a:pt x="144" y="135"/>
                  </a:moveTo>
                  <a:cubicBezTo>
                    <a:pt x="144" y="134"/>
                    <a:pt x="144" y="134"/>
                    <a:pt x="144" y="134"/>
                  </a:cubicBezTo>
                  <a:cubicBezTo>
                    <a:pt x="175" y="128"/>
                    <a:pt x="189" y="101"/>
                    <a:pt x="189" y="71"/>
                  </a:cubicBezTo>
                  <a:cubicBezTo>
                    <a:pt x="189" y="29"/>
                    <a:pt x="164" y="0"/>
                    <a:pt x="111" y="0"/>
                  </a:cubicBezTo>
                  <a:cubicBezTo>
                    <a:pt x="0" y="0"/>
                    <a:pt x="0" y="0"/>
                    <a:pt x="0" y="0"/>
                  </a:cubicBezTo>
                  <a:cubicBezTo>
                    <a:pt x="0" y="283"/>
                    <a:pt x="0" y="283"/>
                    <a:pt x="0" y="283"/>
                  </a:cubicBezTo>
                  <a:cubicBezTo>
                    <a:pt x="111" y="283"/>
                    <a:pt x="111" y="283"/>
                    <a:pt x="111" y="283"/>
                  </a:cubicBezTo>
                  <a:cubicBezTo>
                    <a:pt x="173" y="283"/>
                    <a:pt x="196" y="249"/>
                    <a:pt x="196" y="200"/>
                  </a:cubicBezTo>
                  <a:cubicBezTo>
                    <a:pt x="196" y="170"/>
                    <a:pt x="181" y="139"/>
                    <a:pt x="144" y="135"/>
                  </a:cubicBezTo>
                  <a:moveTo>
                    <a:pt x="215" y="283"/>
                  </a:moveTo>
                  <a:cubicBezTo>
                    <a:pt x="386" y="283"/>
                    <a:pt x="386" y="283"/>
                    <a:pt x="386" y="283"/>
                  </a:cubicBezTo>
                  <a:cubicBezTo>
                    <a:pt x="386" y="223"/>
                    <a:pt x="386" y="223"/>
                    <a:pt x="386" y="223"/>
                  </a:cubicBezTo>
                  <a:cubicBezTo>
                    <a:pt x="289" y="223"/>
                    <a:pt x="289" y="223"/>
                    <a:pt x="289" y="223"/>
                  </a:cubicBezTo>
                  <a:cubicBezTo>
                    <a:pt x="289" y="167"/>
                    <a:pt x="289" y="167"/>
                    <a:pt x="289" y="167"/>
                  </a:cubicBezTo>
                  <a:cubicBezTo>
                    <a:pt x="377" y="167"/>
                    <a:pt x="377" y="167"/>
                    <a:pt x="377" y="167"/>
                  </a:cubicBezTo>
                  <a:cubicBezTo>
                    <a:pt x="377" y="109"/>
                    <a:pt x="377" y="109"/>
                    <a:pt x="377" y="109"/>
                  </a:cubicBezTo>
                  <a:cubicBezTo>
                    <a:pt x="289" y="109"/>
                    <a:pt x="289" y="109"/>
                    <a:pt x="289" y="109"/>
                  </a:cubicBezTo>
                  <a:cubicBezTo>
                    <a:pt x="289" y="61"/>
                    <a:pt x="289" y="61"/>
                    <a:pt x="289" y="61"/>
                  </a:cubicBezTo>
                  <a:cubicBezTo>
                    <a:pt x="383" y="61"/>
                    <a:pt x="383" y="61"/>
                    <a:pt x="383" y="61"/>
                  </a:cubicBezTo>
                  <a:cubicBezTo>
                    <a:pt x="383" y="0"/>
                    <a:pt x="383" y="0"/>
                    <a:pt x="383" y="0"/>
                  </a:cubicBezTo>
                  <a:cubicBezTo>
                    <a:pt x="215" y="0"/>
                    <a:pt x="215" y="0"/>
                    <a:pt x="215" y="0"/>
                  </a:cubicBezTo>
                  <a:lnTo>
                    <a:pt x="215" y="283"/>
                  </a:lnTo>
                  <a:close/>
                  <a:moveTo>
                    <a:pt x="402" y="506"/>
                  </a:moveTo>
                  <a:cubicBezTo>
                    <a:pt x="402" y="320"/>
                    <a:pt x="402" y="320"/>
                    <a:pt x="402" y="320"/>
                  </a:cubicBezTo>
                  <a:cubicBezTo>
                    <a:pt x="328" y="320"/>
                    <a:pt x="328" y="320"/>
                    <a:pt x="328" y="320"/>
                  </a:cubicBezTo>
                  <a:cubicBezTo>
                    <a:pt x="328" y="524"/>
                    <a:pt x="328" y="524"/>
                    <a:pt x="328" y="524"/>
                  </a:cubicBezTo>
                  <a:cubicBezTo>
                    <a:pt x="328" y="551"/>
                    <a:pt x="320" y="559"/>
                    <a:pt x="306" y="559"/>
                  </a:cubicBezTo>
                  <a:cubicBezTo>
                    <a:pt x="292" y="559"/>
                    <a:pt x="284" y="551"/>
                    <a:pt x="284" y="524"/>
                  </a:cubicBezTo>
                  <a:cubicBezTo>
                    <a:pt x="284" y="320"/>
                    <a:pt x="284" y="320"/>
                    <a:pt x="284" y="320"/>
                  </a:cubicBezTo>
                  <a:cubicBezTo>
                    <a:pt x="210" y="320"/>
                    <a:pt x="210" y="320"/>
                    <a:pt x="210" y="320"/>
                  </a:cubicBezTo>
                  <a:cubicBezTo>
                    <a:pt x="210" y="506"/>
                    <a:pt x="210" y="506"/>
                    <a:pt x="210" y="506"/>
                  </a:cubicBezTo>
                  <a:cubicBezTo>
                    <a:pt x="210" y="585"/>
                    <a:pt x="244" y="609"/>
                    <a:pt x="306" y="609"/>
                  </a:cubicBezTo>
                  <a:cubicBezTo>
                    <a:pt x="368" y="609"/>
                    <a:pt x="402" y="585"/>
                    <a:pt x="402" y="506"/>
                  </a:cubicBezTo>
                  <a:moveTo>
                    <a:pt x="546" y="406"/>
                  </a:moveTo>
                  <a:cubicBezTo>
                    <a:pt x="546" y="426"/>
                    <a:pt x="537" y="440"/>
                    <a:pt x="515" y="440"/>
                  </a:cubicBezTo>
                  <a:cubicBezTo>
                    <a:pt x="501" y="440"/>
                    <a:pt x="501" y="440"/>
                    <a:pt x="501" y="440"/>
                  </a:cubicBezTo>
                  <a:cubicBezTo>
                    <a:pt x="501" y="373"/>
                    <a:pt x="501" y="373"/>
                    <a:pt x="501" y="373"/>
                  </a:cubicBezTo>
                  <a:cubicBezTo>
                    <a:pt x="515" y="373"/>
                    <a:pt x="515" y="373"/>
                    <a:pt x="515" y="373"/>
                  </a:cubicBezTo>
                  <a:cubicBezTo>
                    <a:pt x="537" y="373"/>
                    <a:pt x="546" y="383"/>
                    <a:pt x="546" y="406"/>
                  </a:cubicBezTo>
                  <a:moveTo>
                    <a:pt x="552" y="603"/>
                  </a:moveTo>
                  <a:cubicBezTo>
                    <a:pt x="630" y="603"/>
                    <a:pt x="630" y="603"/>
                    <a:pt x="630" y="603"/>
                  </a:cubicBezTo>
                  <a:cubicBezTo>
                    <a:pt x="630" y="599"/>
                    <a:pt x="630" y="599"/>
                    <a:pt x="630" y="599"/>
                  </a:cubicBezTo>
                  <a:cubicBezTo>
                    <a:pt x="625" y="597"/>
                    <a:pt x="624" y="593"/>
                    <a:pt x="622" y="590"/>
                  </a:cubicBezTo>
                  <a:cubicBezTo>
                    <a:pt x="618" y="585"/>
                    <a:pt x="618" y="566"/>
                    <a:pt x="618" y="551"/>
                  </a:cubicBezTo>
                  <a:cubicBezTo>
                    <a:pt x="618" y="527"/>
                    <a:pt x="618" y="527"/>
                    <a:pt x="618" y="527"/>
                  </a:cubicBezTo>
                  <a:cubicBezTo>
                    <a:pt x="618" y="489"/>
                    <a:pt x="607" y="467"/>
                    <a:pt x="572" y="463"/>
                  </a:cubicBezTo>
                  <a:cubicBezTo>
                    <a:pt x="572" y="463"/>
                    <a:pt x="572" y="463"/>
                    <a:pt x="572" y="463"/>
                  </a:cubicBezTo>
                  <a:cubicBezTo>
                    <a:pt x="605" y="458"/>
                    <a:pt x="620" y="433"/>
                    <a:pt x="620" y="395"/>
                  </a:cubicBezTo>
                  <a:cubicBezTo>
                    <a:pt x="620" y="352"/>
                    <a:pt x="599" y="320"/>
                    <a:pt x="542" y="320"/>
                  </a:cubicBezTo>
                  <a:cubicBezTo>
                    <a:pt x="427" y="320"/>
                    <a:pt x="427" y="320"/>
                    <a:pt x="427" y="320"/>
                  </a:cubicBezTo>
                  <a:cubicBezTo>
                    <a:pt x="427" y="603"/>
                    <a:pt x="427" y="603"/>
                    <a:pt x="427" y="603"/>
                  </a:cubicBezTo>
                  <a:cubicBezTo>
                    <a:pt x="501" y="603"/>
                    <a:pt x="501" y="603"/>
                    <a:pt x="501" y="603"/>
                  </a:cubicBezTo>
                  <a:cubicBezTo>
                    <a:pt x="501" y="490"/>
                    <a:pt x="501" y="490"/>
                    <a:pt x="501" y="490"/>
                  </a:cubicBezTo>
                  <a:cubicBezTo>
                    <a:pt x="520" y="490"/>
                    <a:pt x="520" y="490"/>
                    <a:pt x="520" y="490"/>
                  </a:cubicBezTo>
                  <a:cubicBezTo>
                    <a:pt x="538" y="490"/>
                    <a:pt x="544" y="498"/>
                    <a:pt x="544" y="530"/>
                  </a:cubicBezTo>
                  <a:cubicBezTo>
                    <a:pt x="544" y="549"/>
                    <a:pt x="544" y="549"/>
                    <a:pt x="544" y="549"/>
                  </a:cubicBezTo>
                  <a:cubicBezTo>
                    <a:pt x="544" y="561"/>
                    <a:pt x="544" y="588"/>
                    <a:pt x="552" y="603"/>
                  </a:cubicBezTo>
                  <a:moveTo>
                    <a:pt x="645" y="603"/>
                  </a:moveTo>
                  <a:cubicBezTo>
                    <a:pt x="817" y="603"/>
                    <a:pt x="817" y="603"/>
                    <a:pt x="817" y="603"/>
                  </a:cubicBezTo>
                  <a:cubicBezTo>
                    <a:pt x="817" y="543"/>
                    <a:pt x="817" y="543"/>
                    <a:pt x="817" y="543"/>
                  </a:cubicBezTo>
                  <a:cubicBezTo>
                    <a:pt x="719" y="543"/>
                    <a:pt x="719" y="543"/>
                    <a:pt x="719" y="543"/>
                  </a:cubicBezTo>
                  <a:cubicBezTo>
                    <a:pt x="719" y="486"/>
                    <a:pt x="719" y="486"/>
                    <a:pt x="719" y="486"/>
                  </a:cubicBezTo>
                  <a:cubicBezTo>
                    <a:pt x="807" y="486"/>
                    <a:pt x="807" y="486"/>
                    <a:pt x="807" y="486"/>
                  </a:cubicBezTo>
                  <a:cubicBezTo>
                    <a:pt x="807" y="429"/>
                    <a:pt x="807" y="429"/>
                    <a:pt x="807" y="429"/>
                  </a:cubicBezTo>
                  <a:cubicBezTo>
                    <a:pt x="719" y="429"/>
                    <a:pt x="719" y="429"/>
                    <a:pt x="719" y="429"/>
                  </a:cubicBezTo>
                  <a:cubicBezTo>
                    <a:pt x="719" y="380"/>
                    <a:pt x="719" y="380"/>
                    <a:pt x="719" y="380"/>
                  </a:cubicBezTo>
                  <a:cubicBezTo>
                    <a:pt x="813" y="380"/>
                    <a:pt x="813" y="380"/>
                    <a:pt x="813" y="380"/>
                  </a:cubicBezTo>
                  <a:cubicBezTo>
                    <a:pt x="813" y="320"/>
                    <a:pt x="813" y="320"/>
                    <a:pt x="813" y="320"/>
                  </a:cubicBezTo>
                  <a:cubicBezTo>
                    <a:pt x="645" y="320"/>
                    <a:pt x="645" y="320"/>
                    <a:pt x="645" y="320"/>
                  </a:cubicBezTo>
                  <a:lnTo>
                    <a:pt x="645" y="603"/>
                  </a:lnTo>
                  <a:close/>
                  <a:moveTo>
                    <a:pt x="840" y="603"/>
                  </a:moveTo>
                  <a:cubicBezTo>
                    <a:pt x="907" y="603"/>
                    <a:pt x="907" y="603"/>
                    <a:pt x="907" y="603"/>
                  </a:cubicBezTo>
                  <a:cubicBezTo>
                    <a:pt x="907" y="525"/>
                    <a:pt x="907" y="525"/>
                    <a:pt x="907" y="525"/>
                  </a:cubicBezTo>
                  <a:cubicBezTo>
                    <a:pt x="840" y="525"/>
                    <a:pt x="840" y="525"/>
                    <a:pt x="840" y="525"/>
                  </a:cubicBezTo>
                  <a:lnTo>
                    <a:pt x="840" y="6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55400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1662AB-0023-4FFC-B9DA-817BF81AB37B}"/>
              </a:ext>
            </a:extLst>
          </p:cNvPr>
          <p:cNvGrpSpPr/>
          <p:nvPr/>
        </p:nvGrpSpPr>
        <p:grpSpPr>
          <a:xfrm>
            <a:off x="6911514" y="765175"/>
            <a:ext cx="4464972" cy="4245728"/>
            <a:chOff x="6708068" y="765175"/>
            <a:chExt cx="4464972" cy="4245728"/>
          </a:xfrm>
        </p:grpSpPr>
        <p:sp>
          <p:nvSpPr>
            <p:cNvPr id="21" name="ZoneTexte 20">
              <a:extLst>
                <a:ext uri="{FF2B5EF4-FFF2-40B4-BE49-F238E27FC236}">
                  <a16:creationId xmlns:a16="http://schemas.microsoft.com/office/drawing/2014/main" id="{D89FBBE5-D1FA-4410-B71A-108B0858767A}"/>
                </a:ext>
              </a:extLst>
            </p:cNvPr>
            <p:cNvSpPr txBox="1"/>
            <p:nvPr/>
          </p:nvSpPr>
          <p:spPr>
            <a:xfrm>
              <a:off x="6708068" y="765175"/>
              <a:ext cx="4253509" cy="523220"/>
            </a:xfrm>
            <a:prstGeom prst="rect">
              <a:avLst/>
            </a:prstGeom>
            <a:noFill/>
          </p:spPr>
          <p:txBody>
            <a:bodyPr wrap="square" rtlCol="0">
              <a:spAutoFit/>
            </a:bodyPr>
            <a:lstStyle/>
            <a:p>
              <a:r>
                <a:rPr lang="en-US" sz="2800" b="1" dirty="0">
                  <a:solidFill>
                    <a:schemeClr val="bg2"/>
                  </a:solidFill>
                </a:rPr>
                <a:t>GAME CHANGERS</a:t>
              </a:r>
            </a:p>
          </p:txBody>
        </p:sp>
        <p:sp>
          <p:nvSpPr>
            <p:cNvPr id="22" name="ZoneTexte 21">
              <a:extLst>
                <a:ext uri="{FF2B5EF4-FFF2-40B4-BE49-F238E27FC236}">
                  <a16:creationId xmlns:a16="http://schemas.microsoft.com/office/drawing/2014/main" id="{301C559C-1139-4318-9106-2EC1DBA54D80}"/>
                </a:ext>
              </a:extLst>
            </p:cNvPr>
            <p:cNvSpPr txBox="1"/>
            <p:nvPr/>
          </p:nvSpPr>
          <p:spPr>
            <a:xfrm>
              <a:off x="6708068" y="1594583"/>
              <a:ext cx="4464972" cy="3416320"/>
            </a:xfrm>
            <a:prstGeom prst="rect">
              <a:avLst/>
            </a:prstGeom>
            <a:noFill/>
          </p:spPr>
          <p:txBody>
            <a:bodyPr wrap="square" rtlCol="0">
              <a:spAutoFit/>
            </a:bodyPr>
            <a:lstStyle/>
            <a:p>
              <a:r>
                <a:rPr lang="en-US" sz="1200" dirty="0"/>
                <a:t>In our world of rapid change, the need for reliable information</a:t>
              </a:r>
              <a:br>
                <a:rPr lang="en-US" sz="1200" dirty="0"/>
              </a:br>
              <a:r>
                <a:rPr lang="en-US" sz="1200" dirty="0"/>
                <a:t>to make confident decisions has never been greater. </a:t>
              </a:r>
            </a:p>
            <a:p>
              <a:endParaRPr lang="en-US" sz="1200" dirty="0"/>
            </a:p>
            <a:p>
              <a:r>
                <a:rPr lang="en-US" sz="1200" dirty="0"/>
                <a:t>At Ipsos we believe our clients need more than a data supplier, they need a partner who can produce accurate and relevant information and turn it into actionable truth.  </a:t>
              </a:r>
            </a:p>
            <a:p>
              <a:endParaRPr lang="en-US" sz="1200" dirty="0"/>
            </a:p>
            <a:p>
              <a:r>
                <a:rPr lang="en-US" sz="1200" dirty="0"/>
                <a:t>This is why our passionately curious experts not only provide the most precise measurement, but shape it to provide True Understanding of Society, Markets and People. </a:t>
              </a:r>
            </a:p>
            <a:p>
              <a:endParaRPr lang="en-US" sz="1200" dirty="0"/>
            </a:p>
            <a:p>
              <a:r>
                <a:rPr lang="en-US" sz="1200" dirty="0"/>
                <a:t>To do this we use the best of science, technology</a:t>
              </a:r>
              <a:br>
                <a:rPr lang="en-US" sz="1200" dirty="0"/>
              </a:br>
              <a:r>
                <a:rPr lang="en-US" sz="1200" dirty="0"/>
                <a:t>and know-how and apply the principles of security, simplicity, speed and substance to everything we do.  </a:t>
              </a:r>
            </a:p>
            <a:p>
              <a:endParaRPr lang="en-US" sz="1200" dirty="0"/>
            </a:p>
            <a:p>
              <a:r>
                <a:rPr lang="en-US" sz="1200" dirty="0"/>
                <a:t>So that our clients can act faster, smarter and bolder. </a:t>
              </a:r>
            </a:p>
            <a:p>
              <a:r>
                <a:rPr lang="en-US" sz="1200" dirty="0"/>
                <a:t>Ultimately, success comes down to a simple truth:  </a:t>
              </a:r>
            </a:p>
            <a:p>
              <a:r>
                <a:rPr lang="en-US" sz="1200" b="1" dirty="0"/>
                <a:t>You act better when you are sure.</a:t>
              </a:r>
            </a:p>
          </p:txBody>
        </p:sp>
        <p:cxnSp>
          <p:nvCxnSpPr>
            <p:cNvPr id="14" name="Straight Connector 43">
              <a:extLst>
                <a:ext uri="{FF2B5EF4-FFF2-40B4-BE49-F238E27FC236}">
                  <a16:creationId xmlns:a16="http://schemas.microsoft.com/office/drawing/2014/main" id="{F1A3D135-64D9-4691-9BE9-11E9EBA78490}"/>
                </a:ext>
              </a:extLst>
            </p:cNvPr>
            <p:cNvCxnSpPr>
              <a:cxnSpLocks/>
            </p:cNvCxnSpPr>
            <p:nvPr/>
          </p:nvCxnSpPr>
          <p:spPr>
            <a:xfrm>
              <a:off x="6708068" y="1397947"/>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0E136943-8177-4DA9-8B48-8C1D088B10FB}"/>
              </a:ext>
            </a:extLst>
          </p:cNvPr>
          <p:cNvSpPr txBox="1"/>
          <p:nvPr/>
        </p:nvSpPr>
        <p:spPr>
          <a:xfrm>
            <a:off x="830670" y="765175"/>
            <a:ext cx="3024329" cy="523220"/>
          </a:xfrm>
          <a:prstGeom prst="rect">
            <a:avLst/>
          </a:prstGeom>
          <a:noFill/>
        </p:spPr>
        <p:txBody>
          <a:bodyPr wrap="square" rtlCol="0">
            <a:spAutoFit/>
          </a:bodyPr>
          <a:lstStyle/>
          <a:p>
            <a:r>
              <a:rPr lang="en-US" sz="2800" b="1" dirty="0">
                <a:solidFill>
                  <a:schemeClr val="bg1"/>
                </a:solidFill>
              </a:rPr>
              <a:t>ABOUT IPSOS</a:t>
            </a:r>
          </a:p>
        </p:txBody>
      </p:sp>
      <p:sp>
        <p:nvSpPr>
          <p:cNvPr id="20" name="ZoneTexte 19">
            <a:extLst>
              <a:ext uri="{FF2B5EF4-FFF2-40B4-BE49-F238E27FC236}">
                <a16:creationId xmlns:a16="http://schemas.microsoft.com/office/drawing/2014/main" id="{E5CD3CC3-D6A9-4843-BAA5-63B9D755CE94}"/>
              </a:ext>
            </a:extLst>
          </p:cNvPr>
          <p:cNvSpPr txBox="1"/>
          <p:nvPr/>
        </p:nvSpPr>
        <p:spPr>
          <a:xfrm>
            <a:off x="815514" y="1594583"/>
            <a:ext cx="4464972" cy="4339650"/>
          </a:xfrm>
          <a:prstGeom prst="rect">
            <a:avLst/>
          </a:prstGeom>
          <a:noFill/>
        </p:spPr>
        <p:txBody>
          <a:bodyPr wrap="square" rtlCol="0">
            <a:spAutoFit/>
          </a:bodyPr>
          <a:lstStyle/>
          <a:p>
            <a:r>
              <a:rPr lang="en-US" sz="1200" dirty="0">
                <a:solidFill>
                  <a:schemeClr val="bg1"/>
                </a:solidFill>
              </a:rPr>
              <a:t>Ipsos is the third largest market research company in the world, present in 90 markets and employing more than 18,000 people.</a:t>
            </a:r>
          </a:p>
          <a:p>
            <a:r>
              <a:rPr lang="en-US" sz="1200" dirty="0">
                <a:solidFill>
                  <a:schemeClr val="bg1"/>
                </a:solidFill>
              </a:rPr>
              <a:t> </a:t>
            </a:r>
          </a:p>
          <a:p>
            <a:r>
              <a:rPr lang="en-US" sz="1200" dirty="0">
                <a:solidFill>
                  <a:schemeClr val="bg1"/>
                </a:solidFill>
              </a:rPr>
              <a:t>Our research professionals, analysts and scientists have built unique multi-specialist capabilities that provide powerful insights into the actions, opinions and motivations of citizens, consumers, patients, customers or employees. Our 75 business solutions are based on primary data coming from our surveys, social media monitoring, and qualitative or observational techniques.</a:t>
            </a:r>
          </a:p>
          <a:p>
            <a:r>
              <a:rPr lang="en-US" sz="1200" dirty="0">
                <a:solidFill>
                  <a:schemeClr val="bg1"/>
                </a:solidFill>
              </a:rPr>
              <a:t> </a:t>
            </a:r>
          </a:p>
          <a:p>
            <a:r>
              <a:rPr lang="en-US" sz="1200" dirty="0">
                <a:solidFill>
                  <a:schemeClr val="bg1"/>
                </a:solidFill>
              </a:rPr>
              <a:t>“Game Changers” – our tagline – summarizes our ambition to help our 5,000 clients to navigate more easily in our deeply changing world.</a:t>
            </a:r>
          </a:p>
          <a:p>
            <a:r>
              <a:rPr lang="en-US" sz="1200" dirty="0">
                <a:solidFill>
                  <a:schemeClr val="bg1"/>
                </a:solidFill>
              </a:rPr>
              <a:t> </a:t>
            </a:r>
          </a:p>
          <a:p>
            <a:r>
              <a:rPr lang="en-US" sz="1200" dirty="0">
                <a:solidFill>
                  <a:schemeClr val="bg1"/>
                </a:solidFill>
              </a:rPr>
              <a:t>Founded in France in 1975, Ipsos is listed on the Euronext Paris since July 1st, 1999. The company is part of the SBF 120 and the Mid-60 index and is eligible for the Deferred Settlement Service (SRD).</a:t>
            </a:r>
          </a:p>
          <a:p>
            <a:br>
              <a:rPr lang="en-US" sz="1200" dirty="0">
                <a:solidFill>
                  <a:schemeClr val="bg1"/>
                </a:solidFill>
              </a:rPr>
            </a:br>
            <a:r>
              <a:rPr lang="en-US" sz="1200" dirty="0">
                <a:solidFill>
                  <a:schemeClr val="bg1"/>
                </a:solidFill>
              </a:rPr>
              <a:t>ISIN code FR0000073298, Reuters ISOS.PA, </a:t>
            </a:r>
          </a:p>
          <a:p>
            <a:r>
              <a:rPr lang="en-US" sz="1200" dirty="0">
                <a:solidFill>
                  <a:schemeClr val="bg1"/>
                </a:solidFill>
              </a:rPr>
              <a:t>Bloomberg IPS:FP</a:t>
            </a:r>
          </a:p>
          <a:p>
            <a:pPr lvl="0">
              <a:defRPr/>
            </a:pPr>
            <a:r>
              <a:rPr lang="en-US" sz="1200" b="1" dirty="0">
                <a:solidFill>
                  <a:schemeClr val="bg1"/>
                </a:solidFill>
                <a:hlinkClick r:id="rId2">
                  <a:extLst>
                    <a:ext uri="{A12FA001-AC4F-418D-AE19-62706E023703}">
                      <ahyp:hlinkClr xmlns:ahyp="http://schemas.microsoft.com/office/drawing/2018/hyperlinkcolor" val="tx"/>
                    </a:ext>
                  </a:extLst>
                </a:hlinkClick>
              </a:rPr>
              <a:t>www.ipsos.com</a:t>
            </a:r>
            <a:endParaRPr lang="en-US" sz="1200" b="1" dirty="0">
              <a:solidFill>
                <a:schemeClr val="bg1"/>
              </a:solidFill>
            </a:endParaRPr>
          </a:p>
        </p:txBody>
      </p:sp>
      <p:cxnSp>
        <p:nvCxnSpPr>
          <p:cNvPr id="16" name="Straight Connector 43">
            <a:extLst>
              <a:ext uri="{FF2B5EF4-FFF2-40B4-BE49-F238E27FC236}">
                <a16:creationId xmlns:a16="http://schemas.microsoft.com/office/drawing/2014/main" id="{F59AF816-D4BC-4453-8D5D-2A4F36A0CC48}"/>
              </a:ext>
            </a:extLst>
          </p:cNvPr>
          <p:cNvCxnSpPr>
            <a:cxnSpLocks/>
          </p:cNvCxnSpPr>
          <p:nvPr/>
        </p:nvCxnSpPr>
        <p:spPr>
          <a:xfrm>
            <a:off x="815514" y="1397947"/>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E49E3FA-57DC-41AF-B578-248FEC0DE3E0}"/>
              </a:ext>
            </a:extLst>
          </p:cNvPr>
          <p:cNvSpPr>
            <a:spLocks noGrp="1"/>
          </p:cNvSpPr>
          <p:nvPr>
            <p:ph type="sldNum" sz="quarter" idx="10"/>
          </p:nvPr>
        </p:nvSpPr>
        <p:spPr/>
        <p:txBody>
          <a:bodyPr/>
          <a:lstStyle/>
          <a:p>
            <a:fld id="{D61AABEC-672F-4B68-B914-690DA978312C}" type="slidenum">
              <a:rPr lang="en-US" smtClean="0"/>
              <a:pPr/>
              <a:t>27</a:t>
            </a:fld>
            <a:r>
              <a:rPr lang="en-US" dirty="0"/>
              <a:t> </a:t>
            </a:r>
          </a:p>
        </p:txBody>
      </p:sp>
    </p:spTree>
    <p:extLst>
      <p:ext uri="{BB962C8B-B14F-4D97-AF65-F5344CB8AC3E}">
        <p14:creationId xmlns:p14="http://schemas.microsoft.com/office/powerpoint/2010/main" val="408350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at sitting on top of a grass covered field&#10;&#10;Description automatically generated">
            <a:extLst>
              <a:ext uri="{FF2B5EF4-FFF2-40B4-BE49-F238E27FC236}">
                <a16:creationId xmlns:a16="http://schemas.microsoft.com/office/drawing/2014/main" id="{877035DD-E3DF-446E-98ED-438557C69147}"/>
              </a:ext>
            </a:extLst>
          </p:cNvPr>
          <p:cNvPicPr>
            <a:picLocks noGrp="1" noChangeAspect="1"/>
          </p:cNvPicPr>
          <p:nvPr>
            <p:ph type="pic" sz="quarter" idx="15"/>
          </p:nvPr>
        </p:nvPicPr>
        <p:blipFill rotWithShape="1">
          <a:blip r:embed="rId2">
            <a:alphaModFix amt="70000"/>
          </a:blip>
          <a:srcRect b="10356"/>
          <a:stretch/>
        </p:blipFill>
        <p:spPr>
          <a:xfrm>
            <a:off x="2" y="1"/>
            <a:ext cx="12191999" cy="6858000"/>
          </a:xfrm>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p:txBody>
          <a:bodyPr/>
          <a:lstStyle/>
          <a:p>
            <a:r>
              <a:rPr lang="nl-BE" sz="5400" dirty="0"/>
              <a:t>Onderzoeks-methodologie</a:t>
            </a:r>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p:txBody>
          <a:bodyPr/>
          <a:lstStyle/>
          <a:p>
            <a:r>
              <a:rPr lang="en-US" dirty="0"/>
              <a:t>1</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3</a:t>
            </a:fld>
            <a:r>
              <a:rPr lang="en-US"/>
              <a:t> </a:t>
            </a:r>
            <a:endParaRPr lang="en-US" dirty="0"/>
          </a:p>
        </p:txBody>
      </p:sp>
    </p:spTree>
    <p:extLst>
      <p:ext uri="{BB962C8B-B14F-4D97-AF65-F5344CB8AC3E}">
        <p14:creationId xmlns:p14="http://schemas.microsoft.com/office/powerpoint/2010/main" val="205242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FF21CDB-C55A-4B97-87E9-55CA08E6BC20}"/>
              </a:ext>
            </a:extLst>
          </p:cNvPr>
          <p:cNvSpPr>
            <a:spLocks noGrp="1"/>
          </p:cNvSpPr>
          <p:nvPr>
            <p:ph type="body" sz="quarter" idx="15"/>
          </p:nvPr>
        </p:nvSpPr>
        <p:spPr>
          <a:xfrm>
            <a:off x="407988" y="1196975"/>
            <a:ext cx="5513842" cy="349702"/>
          </a:xfrm>
        </p:spPr>
        <p:txBody>
          <a:bodyPr/>
          <a:lstStyle/>
          <a:p>
            <a:r>
              <a:rPr lang="en-US" b="1" dirty="0">
                <a:solidFill>
                  <a:srgbClr val="2F469C"/>
                </a:solidFill>
              </a:rPr>
              <a:t>ACHTERGROND</a:t>
            </a:r>
          </a:p>
        </p:txBody>
      </p:sp>
      <p:sp>
        <p:nvSpPr>
          <p:cNvPr id="2" name="Slide Number Placeholder 1">
            <a:extLst>
              <a:ext uri="{FF2B5EF4-FFF2-40B4-BE49-F238E27FC236}">
                <a16:creationId xmlns:a16="http://schemas.microsoft.com/office/drawing/2014/main" id="{5A214904-EE88-4A7A-970D-B548AE743C1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US" sz="900" b="1" i="0" u="none" strike="noStrike" kern="1200" cap="none" spc="0" normalizeH="0" baseline="0" noProof="0" smtClean="0">
                <a:ln>
                  <a:noFill/>
                </a:ln>
                <a:solidFill>
                  <a:srgbClr val="2F469C">
                    <a:lumMod val="75000"/>
                  </a:srgbClr>
                </a:solidFill>
                <a:effectLst/>
                <a:uLnTx/>
                <a:uFillTx/>
                <a:latin typeface="Arial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r>
              <a:rPr kumimoji="0" lang="en-US" sz="900" b="1" i="0" u="none" strike="noStrike" kern="1200" cap="none" spc="0" normalizeH="0" baseline="0" noProof="0" dirty="0">
                <a:ln>
                  <a:noFill/>
                </a:ln>
                <a:solidFill>
                  <a:srgbClr val="2F469C">
                    <a:lumMod val="75000"/>
                  </a:srgbClr>
                </a:solidFill>
                <a:effectLst/>
                <a:uLnTx/>
                <a:uFillTx/>
                <a:latin typeface="Arial Black"/>
                <a:ea typeface="+mn-ea"/>
                <a:cs typeface="+mn-cs"/>
              </a:rPr>
              <a:t> </a:t>
            </a:r>
          </a:p>
        </p:txBody>
      </p:sp>
      <p:sp>
        <p:nvSpPr>
          <p:cNvPr id="7" name="Title 6">
            <a:extLst>
              <a:ext uri="{FF2B5EF4-FFF2-40B4-BE49-F238E27FC236}">
                <a16:creationId xmlns:a16="http://schemas.microsoft.com/office/drawing/2014/main" id="{1C0A1656-0823-4E11-9D66-0BE0B1012C4B}"/>
              </a:ext>
            </a:extLst>
          </p:cNvPr>
          <p:cNvSpPr>
            <a:spLocks noGrp="1"/>
          </p:cNvSpPr>
          <p:nvPr>
            <p:ph type="title"/>
          </p:nvPr>
        </p:nvSpPr>
        <p:spPr/>
        <p:txBody>
          <a:bodyPr/>
          <a:lstStyle/>
          <a:p>
            <a:r>
              <a:rPr lang="en-US" dirty="0"/>
              <a:t>ACHTERGROND EN OBJECTIEVEN</a:t>
            </a:r>
          </a:p>
        </p:txBody>
      </p:sp>
      <p:sp>
        <p:nvSpPr>
          <p:cNvPr id="9" name="Espace réservé du contenu 15">
            <a:extLst>
              <a:ext uri="{FF2B5EF4-FFF2-40B4-BE49-F238E27FC236}">
                <a16:creationId xmlns:a16="http://schemas.microsoft.com/office/drawing/2014/main" id="{CA538BBB-40D7-48BD-BB58-93F7468D6B00}"/>
              </a:ext>
            </a:extLst>
          </p:cNvPr>
          <p:cNvSpPr txBox="1">
            <a:spLocks/>
          </p:cNvSpPr>
          <p:nvPr/>
        </p:nvSpPr>
        <p:spPr>
          <a:xfrm>
            <a:off x="407987" y="1808819"/>
            <a:ext cx="5400000" cy="4391955"/>
          </a:xfrm>
          <a:prstGeom prst="rect">
            <a:avLst/>
          </a:prstGeom>
        </p:spPr>
        <p:txBody>
          <a:bodyPr vert="horz" lIns="0" tIns="0" rIns="0" bIns="0" rtlCol="0">
            <a:norm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800"/>
              </a:spcBef>
              <a:spcAft>
                <a:spcPts val="0"/>
              </a:spcAft>
              <a:buClrTx/>
              <a:buSzPct val="50000"/>
              <a:buFont typeface="Arial" panose="020B0406020202030204" pitchFamily="34" charset="0"/>
              <a:buNone/>
              <a:tabLst/>
              <a:defRPr/>
            </a:pPr>
            <a:endParaRPr lang="en-GB" dirty="0">
              <a:solidFill>
                <a:srgbClr val="282828"/>
              </a:solidFill>
              <a:latin typeface="Arial"/>
            </a:endParaRPr>
          </a:p>
        </p:txBody>
      </p:sp>
      <p:sp>
        <p:nvSpPr>
          <p:cNvPr id="11" name="Espace réservé du contenu 15">
            <a:extLst>
              <a:ext uri="{FF2B5EF4-FFF2-40B4-BE49-F238E27FC236}">
                <a16:creationId xmlns:a16="http://schemas.microsoft.com/office/drawing/2014/main" id="{D7F9AF02-3891-4568-9B8F-D6153DDF4ABD}"/>
              </a:ext>
            </a:extLst>
          </p:cNvPr>
          <p:cNvSpPr txBox="1">
            <a:spLocks/>
          </p:cNvSpPr>
          <p:nvPr/>
        </p:nvSpPr>
        <p:spPr>
          <a:xfrm>
            <a:off x="6384010" y="1808819"/>
            <a:ext cx="5400000" cy="4103999"/>
          </a:xfrm>
          <a:prstGeom prst="rect">
            <a:avLst/>
          </a:prstGeom>
        </p:spPr>
        <p:txBody>
          <a:bodyPr vert="horz" lIns="0" tIns="0" rIns="0" bIns="0" rtlCol="0">
            <a:norm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BE" sz="1400" dirty="0"/>
              <a:t>In dit onderzoek bieden wij een antwoord op de vragen:</a:t>
            </a:r>
          </a:p>
          <a:p>
            <a:endParaRPr lang="nl-BE" sz="1400" dirty="0"/>
          </a:p>
          <a:p>
            <a:pPr marL="390525" lvl="1" indent="-342900">
              <a:buFont typeface="+mj-lt"/>
              <a:buAutoNum type="arabicPeriod"/>
            </a:pPr>
            <a:r>
              <a:rPr lang="nl-BE" sz="1400" dirty="0"/>
              <a:t>Hoe goed wordt de verplichting tot sterilisatie, identificatie en registratie opgevolgd in Vlaanderen?</a:t>
            </a:r>
          </a:p>
          <a:p>
            <a:pPr marL="390525" lvl="1" indent="-342900">
              <a:buFont typeface="+mj-lt"/>
              <a:buAutoNum type="arabicPeriod"/>
            </a:pPr>
            <a:r>
              <a:rPr lang="nl-BE" sz="1400" dirty="0"/>
              <a:t>Wat zijn de drijfveren &amp; barrières voor sterilisatie?</a:t>
            </a:r>
          </a:p>
          <a:p>
            <a:pPr marL="390525" lvl="1" indent="-342900">
              <a:buFont typeface="+mj-lt"/>
              <a:buAutoNum type="arabicPeriod"/>
            </a:pPr>
            <a:r>
              <a:rPr lang="nl-BE" sz="1400" dirty="0"/>
              <a:t>Wat zijn de drijfveren &amp; barrières voor chippen?</a:t>
            </a:r>
          </a:p>
          <a:p>
            <a:pPr marL="47625" lvl="1" indent="0">
              <a:buNone/>
            </a:pPr>
            <a:endParaRPr lang="nl-BE" sz="1400" dirty="0"/>
          </a:p>
        </p:txBody>
      </p:sp>
      <p:cxnSp>
        <p:nvCxnSpPr>
          <p:cNvPr id="17" name="Straight Connector 35">
            <a:extLst>
              <a:ext uri="{FF2B5EF4-FFF2-40B4-BE49-F238E27FC236}">
                <a16:creationId xmlns:a16="http://schemas.microsoft.com/office/drawing/2014/main" id="{9BCE5158-24DD-4040-8D2B-502E7F8AA12C}"/>
              </a:ext>
            </a:extLst>
          </p:cNvPr>
          <p:cNvCxnSpPr>
            <a:cxnSpLocks/>
          </p:cNvCxnSpPr>
          <p:nvPr/>
        </p:nvCxnSpPr>
        <p:spPr>
          <a:xfrm>
            <a:off x="6096000" y="1808820"/>
            <a:ext cx="0" cy="4104000"/>
          </a:xfrm>
          <a:prstGeom prst="line">
            <a:avLst/>
          </a:prstGeom>
          <a:ln w="12700">
            <a:gradFill>
              <a:gsLst>
                <a:gs pos="50000">
                  <a:schemeClr val="tx2"/>
                </a:gs>
                <a:gs pos="0">
                  <a:schemeClr val="tx2">
                    <a:alpha val="0"/>
                  </a:schemeClr>
                </a:gs>
                <a:gs pos="100000">
                  <a:schemeClr val="tx2">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FF8D3100-B683-4572-AAC4-712E2B39413C}"/>
              </a:ext>
            </a:extLst>
          </p:cNvPr>
          <p:cNvSpPr txBox="1">
            <a:spLocks/>
          </p:cNvSpPr>
          <p:nvPr/>
        </p:nvSpPr>
        <p:spPr>
          <a:xfrm>
            <a:off x="6096000" y="1196975"/>
            <a:ext cx="5513842" cy="349702"/>
          </a:xfrm>
          <a:prstGeom prst="rect">
            <a:avLst/>
          </a:prstGeom>
          <a:noFill/>
        </p:spPr>
        <p:txBody>
          <a:bodyPr vert="horz" wrap="none" lIns="0" tIns="36000" rIns="0" bIns="36000" rtlCol="0" anchor="b">
            <a:noAutofit/>
          </a:bodyPr>
          <a:lstStyle>
            <a:lvl1pPr marL="0" indent="0" algn="l" defTabSz="914400" rtl="0" eaLnBrk="1" latinLnBrk="0" hangingPunct="1">
              <a:lnSpc>
                <a:spcPct val="100000"/>
              </a:lnSpc>
              <a:spcBef>
                <a:spcPts val="0"/>
              </a:spcBef>
              <a:buSzPct val="50000"/>
              <a:buFont typeface="Arial" panose="020B0406020202030204" pitchFamily="34" charset="0"/>
              <a:buNone/>
              <a:defRPr sz="1800" b="0" kern="1200">
                <a:solidFill>
                  <a:schemeClr val="tx2"/>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ONDERZOEKSOBJECTIEVEN</a:t>
            </a:r>
          </a:p>
        </p:txBody>
      </p:sp>
      <p:sp>
        <p:nvSpPr>
          <p:cNvPr id="13" name="Text Placeholder 5">
            <a:extLst>
              <a:ext uri="{FF2B5EF4-FFF2-40B4-BE49-F238E27FC236}">
                <a16:creationId xmlns:a16="http://schemas.microsoft.com/office/drawing/2014/main" id="{3513D11B-4E27-4597-9558-59DF81685AA7}"/>
              </a:ext>
            </a:extLst>
          </p:cNvPr>
          <p:cNvSpPr txBox="1">
            <a:spLocks/>
          </p:cNvSpPr>
          <p:nvPr/>
        </p:nvSpPr>
        <p:spPr>
          <a:xfrm>
            <a:off x="407987" y="1771649"/>
            <a:ext cx="5574167" cy="4429125"/>
          </a:xfrm>
          <a:prstGeom prst="rect">
            <a:avLst/>
          </a:prstGeom>
        </p:spPr>
        <p:txBody>
          <a:bodyPr/>
          <a:lst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dirty="0"/>
              <a:t>Zoals GAIA het zelf treffend verwoordt in haar </a:t>
            </a:r>
            <a:r>
              <a:rPr lang="nl-NL" sz="1400" dirty="0" err="1"/>
              <a:t>factsheet</a:t>
            </a:r>
            <a:r>
              <a:rPr lang="nl-NL" sz="1400" dirty="0"/>
              <a:t> rond de verplichte sterilisatie van huiskatten, </a:t>
            </a:r>
            <a:r>
              <a:rPr lang="nl-NL" sz="1400" dirty="0">
                <a:latin typeface="+mj-lt"/>
              </a:rPr>
              <a:t>is bij katten 1 + 1= 6</a:t>
            </a:r>
            <a:r>
              <a:rPr lang="nl-NL" sz="1400" dirty="0"/>
              <a:t>. Asielen kunnen de toevloed van achtergelaten of gevonden katten niet langer aan. Elk jaar moeten er enorm veel katten noodgedwongen geëuthanaseerd worden. Daarnaast lijden zwerfkatten een ellendig leven. </a:t>
            </a:r>
            <a:r>
              <a:rPr lang="nl-NL" sz="1400" dirty="0">
                <a:latin typeface="+mj-lt"/>
              </a:rPr>
              <a:t>Verplichte sterilisatie is de enige maatregel die kan leiden tot een evenwicht in de kattenpopulatie</a:t>
            </a:r>
            <a:r>
              <a:rPr lang="nl-NL" sz="1400" b="1" dirty="0"/>
              <a:t>.</a:t>
            </a:r>
          </a:p>
          <a:p>
            <a:r>
              <a:rPr lang="nl-BE" sz="1400" dirty="0"/>
              <a:t>Sinds enkele jaren is in deze context de wetgeving rond sterilisatie en registratie van katten veranderd in België. Maar ondanks de verplichte sterilisatie en registratie van huiskatten, zijn de problemen nog niet van de baan.</a:t>
            </a:r>
          </a:p>
          <a:p>
            <a:r>
              <a:rPr lang="nl-BE" sz="1400" dirty="0"/>
              <a:t> </a:t>
            </a:r>
            <a:endParaRPr lang="nl-BE" sz="1800" dirty="0"/>
          </a:p>
          <a:p>
            <a:endParaRPr lang="nl-BE" sz="1800" dirty="0"/>
          </a:p>
        </p:txBody>
      </p:sp>
    </p:spTree>
    <p:extLst>
      <p:ext uri="{BB962C8B-B14F-4D97-AF65-F5344CB8AC3E}">
        <p14:creationId xmlns:p14="http://schemas.microsoft.com/office/powerpoint/2010/main" val="51876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close up of a cat looking at the camera&#10;&#10;Description automatically generated">
            <a:extLst>
              <a:ext uri="{FF2B5EF4-FFF2-40B4-BE49-F238E27FC236}">
                <a16:creationId xmlns:a16="http://schemas.microsoft.com/office/drawing/2014/main" id="{9942CA06-3777-45E2-BB18-8073B3A08ED4}"/>
              </a:ext>
            </a:extLst>
          </p:cNvPr>
          <p:cNvPicPr>
            <a:picLocks noChangeAspect="1"/>
          </p:cNvPicPr>
          <p:nvPr/>
        </p:nvPicPr>
        <p:blipFill>
          <a:blip r:embed="rId2"/>
          <a:stretch>
            <a:fillRect/>
          </a:stretch>
        </p:blipFill>
        <p:spPr>
          <a:xfrm>
            <a:off x="6896418" y="4864466"/>
            <a:ext cx="4239582" cy="1993534"/>
          </a:xfrm>
          <a:prstGeom prst="rect">
            <a:avLst/>
          </a:prstGeom>
        </p:spPr>
      </p:pic>
      <p:sp>
        <p:nvSpPr>
          <p:cNvPr id="2" name="Title 1">
            <a:extLst>
              <a:ext uri="{FF2B5EF4-FFF2-40B4-BE49-F238E27FC236}">
                <a16:creationId xmlns:a16="http://schemas.microsoft.com/office/drawing/2014/main" id="{A6396081-F989-499B-85EB-7D7CC9667308}"/>
              </a:ext>
            </a:extLst>
          </p:cNvPr>
          <p:cNvSpPr>
            <a:spLocks noGrp="1"/>
          </p:cNvSpPr>
          <p:nvPr>
            <p:ph type="title"/>
          </p:nvPr>
        </p:nvSpPr>
        <p:spPr/>
        <p:txBody>
          <a:bodyPr/>
          <a:lstStyle/>
          <a:p>
            <a:r>
              <a:rPr lang="en-US" dirty="0"/>
              <a:t>ONDERZOEKSMETHODOLOGIE</a:t>
            </a:r>
          </a:p>
        </p:txBody>
      </p:sp>
      <p:sp>
        <p:nvSpPr>
          <p:cNvPr id="6" name="Rectangle 5">
            <a:extLst>
              <a:ext uri="{FF2B5EF4-FFF2-40B4-BE49-F238E27FC236}">
                <a16:creationId xmlns:a16="http://schemas.microsoft.com/office/drawing/2014/main" id="{EF20A827-01D0-43D6-A001-4DFF8B6DC67A}"/>
              </a:ext>
            </a:extLst>
          </p:cNvPr>
          <p:cNvSpPr/>
          <p:nvPr/>
        </p:nvSpPr>
        <p:spPr>
          <a:xfrm>
            <a:off x="407988"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a:solidFill>
                  <a:schemeClr val="bg2"/>
                </a:solidFill>
                <a:latin typeface="+mj-lt"/>
              </a:rPr>
              <a:t>doelgroep</a:t>
            </a:r>
          </a:p>
        </p:txBody>
      </p:sp>
      <p:cxnSp>
        <p:nvCxnSpPr>
          <p:cNvPr id="7" name="Straight Connector 6">
            <a:extLst>
              <a:ext uri="{FF2B5EF4-FFF2-40B4-BE49-F238E27FC236}">
                <a16:creationId xmlns:a16="http://schemas.microsoft.com/office/drawing/2014/main" id="{28E3E57B-32FA-44D0-861A-0743C0812759}"/>
              </a:ext>
            </a:extLst>
          </p:cNvPr>
          <p:cNvCxnSpPr/>
          <p:nvPr/>
        </p:nvCxnSpPr>
        <p:spPr>
          <a:xfrm>
            <a:off x="407988"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7CE816-18E5-4A4F-B3EB-B6E0A26953C9}"/>
              </a:ext>
            </a:extLst>
          </p:cNvPr>
          <p:cNvSpPr txBox="1"/>
          <p:nvPr/>
        </p:nvSpPr>
        <p:spPr>
          <a:xfrm>
            <a:off x="1306152" y="1890261"/>
            <a:ext cx="4141836" cy="246221"/>
          </a:xfrm>
          <a:prstGeom prst="rect">
            <a:avLst/>
          </a:prstGeom>
          <a:noFill/>
        </p:spPr>
        <p:txBody>
          <a:bodyPr wrap="square" lIns="0" tIns="0" rIns="0" bIns="0" rtlCol="0" anchor="ctr">
            <a:spAutoFit/>
          </a:bodyPr>
          <a:lstStyle/>
          <a:p>
            <a:pPr lvl="0">
              <a:buClr>
                <a:srgbClr val="CBA43E"/>
              </a:buClr>
            </a:pPr>
            <a:r>
              <a:rPr lang="nl-BE" sz="1600" dirty="0"/>
              <a:t>Huishoudens met minstens 1 kat</a:t>
            </a:r>
          </a:p>
        </p:txBody>
      </p:sp>
      <p:sp>
        <p:nvSpPr>
          <p:cNvPr id="34" name="Rectangle 33">
            <a:extLst>
              <a:ext uri="{FF2B5EF4-FFF2-40B4-BE49-F238E27FC236}">
                <a16:creationId xmlns:a16="http://schemas.microsoft.com/office/drawing/2014/main" id="{440804A8-12FF-415A-A50D-0F5752A55011}"/>
              </a:ext>
            </a:extLst>
          </p:cNvPr>
          <p:cNvSpPr/>
          <p:nvPr/>
        </p:nvSpPr>
        <p:spPr>
          <a:xfrm>
            <a:off x="407988"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Steekproefgrootte</a:t>
            </a:r>
          </a:p>
        </p:txBody>
      </p:sp>
      <p:cxnSp>
        <p:nvCxnSpPr>
          <p:cNvPr id="35" name="Straight Connector 34">
            <a:extLst>
              <a:ext uri="{FF2B5EF4-FFF2-40B4-BE49-F238E27FC236}">
                <a16:creationId xmlns:a16="http://schemas.microsoft.com/office/drawing/2014/main" id="{285D3951-1D8D-4AD7-BBA6-7B8F6C5A47F3}"/>
              </a:ext>
            </a:extLst>
          </p:cNvPr>
          <p:cNvCxnSpPr/>
          <p:nvPr/>
        </p:nvCxnSpPr>
        <p:spPr>
          <a:xfrm>
            <a:off x="407988"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4FB320-940F-4E6B-92C0-0C9B70AB2429}"/>
              </a:ext>
            </a:extLst>
          </p:cNvPr>
          <p:cNvSpPr txBox="1"/>
          <p:nvPr/>
        </p:nvSpPr>
        <p:spPr>
          <a:xfrm>
            <a:off x="1329117" y="3196757"/>
            <a:ext cx="4141836" cy="615553"/>
          </a:xfrm>
          <a:prstGeom prst="rect">
            <a:avLst/>
          </a:prstGeom>
          <a:noFill/>
        </p:spPr>
        <p:txBody>
          <a:bodyPr wrap="square" lIns="0" tIns="0" rIns="0" bIns="0" rtlCol="0" anchor="ctr">
            <a:spAutoFit/>
          </a:bodyPr>
          <a:lstStyle/>
          <a:p>
            <a:pPr lvl="0">
              <a:buClr>
                <a:srgbClr val="CBA43E"/>
              </a:buClr>
            </a:pPr>
            <a:r>
              <a:rPr lang="nl-BE" sz="2000" dirty="0"/>
              <a:t>n = 527 Vlaamse huishoudens</a:t>
            </a:r>
          </a:p>
          <a:p>
            <a:pPr lvl="0">
              <a:buClr>
                <a:srgbClr val="CBA43E"/>
              </a:buClr>
            </a:pPr>
            <a:r>
              <a:rPr lang="nl-BE" sz="2000" dirty="0"/>
              <a:t>n = 854 Vlaamse katten</a:t>
            </a:r>
          </a:p>
        </p:txBody>
      </p:sp>
      <p:sp>
        <p:nvSpPr>
          <p:cNvPr id="42" name="Rectangle 41">
            <a:extLst>
              <a:ext uri="{FF2B5EF4-FFF2-40B4-BE49-F238E27FC236}">
                <a16:creationId xmlns:a16="http://schemas.microsoft.com/office/drawing/2014/main" id="{7577CB46-55CA-47FE-991E-7CDE279857B5}"/>
              </a:ext>
            </a:extLst>
          </p:cNvPr>
          <p:cNvSpPr/>
          <p:nvPr/>
        </p:nvSpPr>
        <p:spPr>
          <a:xfrm>
            <a:off x="407988"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en-US" cap="all" dirty="0">
                <a:solidFill>
                  <a:schemeClr val="bg2"/>
                </a:solidFill>
                <a:latin typeface="+mj-lt"/>
              </a:rPr>
              <a:t>QUOTA*</a:t>
            </a:r>
          </a:p>
        </p:txBody>
      </p:sp>
      <p:cxnSp>
        <p:nvCxnSpPr>
          <p:cNvPr id="43" name="Straight Connector 42">
            <a:extLst>
              <a:ext uri="{FF2B5EF4-FFF2-40B4-BE49-F238E27FC236}">
                <a16:creationId xmlns:a16="http://schemas.microsoft.com/office/drawing/2014/main" id="{C540E9BE-5520-4886-AF9E-2DDB7CC3FF82}"/>
              </a:ext>
            </a:extLst>
          </p:cNvPr>
          <p:cNvCxnSpPr/>
          <p:nvPr/>
        </p:nvCxnSpPr>
        <p:spPr>
          <a:xfrm>
            <a:off x="407988"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566F45B-3DFA-46F6-8EE7-97576CD48D9F}"/>
              </a:ext>
            </a:extLst>
          </p:cNvPr>
          <p:cNvSpPr txBox="1"/>
          <p:nvPr/>
        </p:nvSpPr>
        <p:spPr>
          <a:xfrm>
            <a:off x="1306152" y="4584656"/>
            <a:ext cx="4141836" cy="1077218"/>
          </a:xfrm>
          <a:prstGeom prst="rect">
            <a:avLst/>
          </a:prstGeom>
        </p:spPr>
        <p:txBody>
          <a:bodyPr vert="horz" wrap="square" lIns="0" tIns="0" rIns="0" bIns="0" rtlCol="0" anchor="ctr">
            <a:sp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3"/>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pPr>
            <a:r>
              <a:rPr lang="nl-BE" sz="1400" dirty="0"/>
              <a:t>Quota representatief voor de populatie van huishoudens met minstens 1 kat:</a:t>
            </a:r>
          </a:p>
          <a:p>
            <a:pPr lvl="1">
              <a:spcBef>
                <a:spcPts val="0"/>
              </a:spcBef>
            </a:pPr>
            <a:r>
              <a:rPr lang="nl-BE" sz="1400" dirty="0"/>
              <a:t>Leeftijd</a:t>
            </a:r>
          </a:p>
          <a:p>
            <a:pPr lvl="1">
              <a:spcBef>
                <a:spcPts val="0"/>
              </a:spcBef>
            </a:pPr>
            <a:r>
              <a:rPr lang="nl-BE" sz="1400" dirty="0"/>
              <a:t>Provincie</a:t>
            </a:r>
          </a:p>
          <a:p>
            <a:pPr marL="47625" lvl="1" indent="0">
              <a:spcBef>
                <a:spcPts val="0"/>
              </a:spcBef>
              <a:buNone/>
            </a:pPr>
            <a:endParaRPr lang="nl-BE" sz="1400" dirty="0"/>
          </a:p>
        </p:txBody>
      </p:sp>
      <p:sp>
        <p:nvSpPr>
          <p:cNvPr id="50" name="Rectangle 49">
            <a:extLst>
              <a:ext uri="{FF2B5EF4-FFF2-40B4-BE49-F238E27FC236}">
                <a16:creationId xmlns:a16="http://schemas.microsoft.com/office/drawing/2014/main" id="{F8DA8565-7ED0-4130-8068-617E60D21CF8}"/>
              </a:ext>
            </a:extLst>
          </p:cNvPr>
          <p:cNvSpPr/>
          <p:nvPr/>
        </p:nvSpPr>
        <p:spPr>
          <a:xfrm>
            <a:off x="6096000"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en-US" cap="all" dirty="0">
                <a:solidFill>
                  <a:schemeClr val="bg2"/>
                </a:solidFill>
                <a:latin typeface="+mj-lt"/>
              </a:rPr>
              <a:t>DATA collectie methode</a:t>
            </a:r>
          </a:p>
        </p:txBody>
      </p:sp>
      <p:cxnSp>
        <p:nvCxnSpPr>
          <p:cNvPr id="51" name="Straight Connector 50">
            <a:extLst>
              <a:ext uri="{FF2B5EF4-FFF2-40B4-BE49-F238E27FC236}">
                <a16:creationId xmlns:a16="http://schemas.microsoft.com/office/drawing/2014/main" id="{345DFD78-25BB-40EC-9DFE-7046AB5698D8}"/>
              </a:ext>
            </a:extLst>
          </p:cNvPr>
          <p:cNvCxnSpPr/>
          <p:nvPr/>
        </p:nvCxnSpPr>
        <p:spPr>
          <a:xfrm>
            <a:off x="6096000"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00002E-6B54-4C39-9C1D-C0DC1A62B0C8}"/>
              </a:ext>
            </a:extLst>
          </p:cNvPr>
          <p:cNvSpPr txBox="1"/>
          <p:nvPr/>
        </p:nvSpPr>
        <p:spPr>
          <a:xfrm>
            <a:off x="6994164" y="1828705"/>
            <a:ext cx="4141836" cy="369332"/>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en-US" dirty="0">
                <a:solidFill>
                  <a:schemeClr val="tx1"/>
                </a:solidFill>
              </a:rPr>
              <a:t>Online interviews</a:t>
            </a:r>
          </a:p>
        </p:txBody>
      </p:sp>
      <p:sp>
        <p:nvSpPr>
          <p:cNvPr id="58" name="Rectangle 57">
            <a:extLst>
              <a:ext uri="{FF2B5EF4-FFF2-40B4-BE49-F238E27FC236}">
                <a16:creationId xmlns:a16="http://schemas.microsoft.com/office/drawing/2014/main" id="{9ED2E5DA-4851-4563-A19B-A14EC8133E30}"/>
              </a:ext>
            </a:extLst>
          </p:cNvPr>
          <p:cNvSpPr/>
          <p:nvPr/>
        </p:nvSpPr>
        <p:spPr>
          <a:xfrm>
            <a:off x="6096000"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dirty="0">
                <a:solidFill>
                  <a:schemeClr val="bg2"/>
                </a:solidFill>
                <a:latin typeface="+mj-lt"/>
              </a:rPr>
              <a:t>duurtijd</a:t>
            </a:r>
          </a:p>
        </p:txBody>
      </p:sp>
      <p:cxnSp>
        <p:nvCxnSpPr>
          <p:cNvPr id="59" name="Straight Connector 58">
            <a:extLst>
              <a:ext uri="{FF2B5EF4-FFF2-40B4-BE49-F238E27FC236}">
                <a16:creationId xmlns:a16="http://schemas.microsoft.com/office/drawing/2014/main" id="{0BBE4757-F80F-45B1-8702-9A9E65A9A7A6}"/>
              </a:ext>
            </a:extLst>
          </p:cNvPr>
          <p:cNvCxnSpPr/>
          <p:nvPr/>
        </p:nvCxnSpPr>
        <p:spPr>
          <a:xfrm>
            <a:off x="6096000"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D2B7D2-0B9B-4BE8-8072-B902B37BAB49}"/>
              </a:ext>
            </a:extLst>
          </p:cNvPr>
          <p:cNvSpPr txBox="1"/>
          <p:nvPr/>
        </p:nvSpPr>
        <p:spPr>
          <a:xfrm>
            <a:off x="6994164" y="3317289"/>
            <a:ext cx="4141836" cy="369332"/>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nl-BE" dirty="0">
                <a:solidFill>
                  <a:schemeClr val="tx1"/>
                </a:solidFill>
              </a:rPr>
              <a:t>8 minuten</a:t>
            </a:r>
          </a:p>
        </p:txBody>
      </p:sp>
      <p:sp>
        <p:nvSpPr>
          <p:cNvPr id="66" name="Rectangle 65">
            <a:extLst>
              <a:ext uri="{FF2B5EF4-FFF2-40B4-BE49-F238E27FC236}">
                <a16:creationId xmlns:a16="http://schemas.microsoft.com/office/drawing/2014/main" id="{FF159DED-5D91-43DF-86DB-639B4594EC3F}"/>
              </a:ext>
            </a:extLst>
          </p:cNvPr>
          <p:cNvSpPr/>
          <p:nvPr/>
        </p:nvSpPr>
        <p:spPr>
          <a:xfrm>
            <a:off x="6096000"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nl-BE" cap="all">
                <a:solidFill>
                  <a:schemeClr val="bg2"/>
                </a:solidFill>
                <a:latin typeface="+mj-lt"/>
              </a:rPr>
              <a:t>veldwerkperiode</a:t>
            </a:r>
          </a:p>
        </p:txBody>
      </p:sp>
      <p:cxnSp>
        <p:nvCxnSpPr>
          <p:cNvPr id="67" name="Straight Connector 66">
            <a:extLst>
              <a:ext uri="{FF2B5EF4-FFF2-40B4-BE49-F238E27FC236}">
                <a16:creationId xmlns:a16="http://schemas.microsoft.com/office/drawing/2014/main" id="{1F1E9699-47B7-4CA3-A101-0B843C2C7D04}"/>
              </a:ext>
            </a:extLst>
          </p:cNvPr>
          <p:cNvCxnSpPr/>
          <p:nvPr/>
        </p:nvCxnSpPr>
        <p:spPr>
          <a:xfrm>
            <a:off x="6096000"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4A5D74A-133B-4E25-84C1-BF84DE9E9FE9}"/>
              </a:ext>
            </a:extLst>
          </p:cNvPr>
          <p:cNvSpPr txBox="1"/>
          <p:nvPr/>
        </p:nvSpPr>
        <p:spPr>
          <a:xfrm>
            <a:off x="6994164" y="4842560"/>
            <a:ext cx="4141836" cy="276999"/>
          </a:xfrm>
          <a:prstGeom prst="rect">
            <a:avLst/>
          </a:prstGeom>
          <a:noFill/>
        </p:spPr>
        <p:txBody>
          <a:bodyPr wrap="square" lIns="0" tIns="0" rIns="0" bIns="0" rtlCol="0" anchor="ctr">
            <a:spAutoFit/>
          </a:bodyPr>
          <a:lstStyle/>
          <a:p>
            <a:pPr lvl="0">
              <a:buClr>
                <a:srgbClr val="CBA43E"/>
              </a:buClr>
            </a:pPr>
            <a:r>
              <a:rPr lang="en-US" dirty="0"/>
              <a:t>22/04/2020 –28/04/2020</a:t>
            </a:r>
          </a:p>
        </p:txBody>
      </p:sp>
      <p:grpSp>
        <p:nvGrpSpPr>
          <p:cNvPr id="30" name="Group 29">
            <a:extLst>
              <a:ext uri="{FF2B5EF4-FFF2-40B4-BE49-F238E27FC236}">
                <a16:creationId xmlns:a16="http://schemas.microsoft.com/office/drawing/2014/main" id="{35D0A2A3-7287-4805-AD36-9ABB41D07C32}"/>
              </a:ext>
            </a:extLst>
          </p:cNvPr>
          <p:cNvGrpSpPr/>
          <p:nvPr/>
        </p:nvGrpSpPr>
        <p:grpSpPr>
          <a:xfrm>
            <a:off x="6100509" y="1642748"/>
            <a:ext cx="741246" cy="741246"/>
            <a:chOff x="6100509" y="1642748"/>
            <a:chExt cx="741246" cy="741246"/>
          </a:xfrm>
        </p:grpSpPr>
        <p:sp>
          <p:nvSpPr>
            <p:cNvPr id="227" name="Ellipse 60">
              <a:extLst>
                <a:ext uri="{FF2B5EF4-FFF2-40B4-BE49-F238E27FC236}">
                  <a16:creationId xmlns:a16="http://schemas.microsoft.com/office/drawing/2014/main" id="{C6F0DC23-3119-45DD-8E30-9292571E7868}"/>
                </a:ext>
              </a:extLst>
            </p:cNvPr>
            <p:cNvSpPr/>
            <p:nvPr/>
          </p:nvSpPr>
          <p:spPr>
            <a:xfrm>
              <a:off x="6100509"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28" name="Group 44">
              <a:extLst>
                <a:ext uri="{FF2B5EF4-FFF2-40B4-BE49-F238E27FC236}">
                  <a16:creationId xmlns:a16="http://schemas.microsoft.com/office/drawing/2014/main" id="{38462DFA-8A99-4523-8BB4-0925838B235E}"/>
                </a:ext>
              </a:extLst>
            </p:cNvPr>
            <p:cNvGrpSpPr>
              <a:grpSpLocks noChangeAspect="1"/>
            </p:cNvGrpSpPr>
            <p:nvPr/>
          </p:nvGrpSpPr>
          <p:grpSpPr bwMode="auto">
            <a:xfrm>
              <a:off x="6306900" y="1793374"/>
              <a:ext cx="328464" cy="439995"/>
              <a:chOff x="2996" y="2490"/>
              <a:chExt cx="268" cy="359"/>
            </a:xfrm>
          </p:grpSpPr>
          <p:sp>
            <p:nvSpPr>
              <p:cNvPr id="229" name="Freeform 45">
                <a:extLst>
                  <a:ext uri="{FF2B5EF4-FFF2-40B4-BE49-F238E27FC236}">
                    <a16:creationId xmlns:a16="http://schemas.microsoft.com/office/drawing/2014/main" id="{67CA1BCA-A710-4409-AA17-3A827829AD1E}"/>
                  </a:ext>
                </a:extLst>
              </p:cNvPr>
              <p:cNvSpPr>
                <a:spLocks/>
              </p:cNvSpPr>
              <p:nvPr/>
            </p:nvSpPr>
            <p:spPr bwMode="auto">
              <a:xfrm>
                <a:off x="3059" y="2490"/>
                <a:ext cx="142" cy="47"/>
              </a:xfrm>
              <a:custGeom>
                <a:avLst/>
                <a:gdLst>
                  <a:gd name="T0" fmla="*/ 36 w 36"/>
                  <a:gd name="T1" fmla="*/ 12 h 12"/>
                  <a:gd name="T2" fmla="*/ 0 w 36"/>
                  <a:gd name="T3" fmla="*/ 12 h 12"/>
                  <a:gd name="T4" fmla="*/ 0 w 36"/>
                  <a:gd name="T5" fmla="*/ 8 h 12"/>
                  <a:gd name="T6" fmla="*/ 8 w 36"/>
                  <a:gd name="T7" fmla="*/ 0 h 12"/>
                  <a:gd name="T8" fmla="*/ 28 w 36"/>
                  <a:gd name="T9" fmla="*/ 0 h 12"/>
                  <a:gd name="T10" fmla="*/ 36 w 36"/>
                  <a:gd name="T11" fmla="*/ 8 h 12"/>
                  <a:gd name="T12" fmla="*/ 36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6" y="12"/>
                    </a:moveTo>
                    <a:cubicBezTo>
                      <a:pt x="0" y="12"/>
                      <a:pt x="0" y="12"/>
                      <a:pt x="0" y="12"/>
                    </a:cubicBezTo>
                    <a:cubicBezTo>
                      <a:pt x="0" y="8"/>
                      <a:pt x="0" y="8"/>
                      <a:pt x="0" y="8"/>
                    </a:cubicBezTo>
                    <a:cubicBezTo>
                      <a:pt x="0" y="4"/>
                      <a:pt x="4" y="0"/>
                      <a:pt x="8" y="0"/>
                    </a:cubicBezTo>
                    <a:cubicBezTo>
                      <a:pt x="28" y="0"/>
                      <a:pt x="28" y="0"/>
                      <a:pt x="28" y="0"/>
                    </a:cubicBezTo>
                    <a:cubicBezTo>
                      <a:pt x="32" y="0"/>
                      <a:pt x="36" y="4"/>
                      <a:pt x="36" y="8"/>
                    </a:cubicBezTo>
                    <a:lnTo>
                      <a:pt x="36" y="12"/>
                    </a:lnTo>
                    <a:close/>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Freeform 46">
                <a:extLst>
                  <a:ext uri="{FF2B5EF4-FFF2-40B4-BE49-F238E27FC236}">
                    <a16:creationId xmlns:a16="http://schemas.microsoft.com/office/drawing/2014/main" id="{ACB7DE73-36CC-40B3-B392-71C0B1A319F4}"/>
                  </a:ext>
                </a:extLst>
              </p:cNvPr>
              <p:cNvSpPr>
                <a:spLocks/>
              </p:cNvSpPr>
              <p:nvPr/>
            </p:nvSpPr>
            <p:spPr bwMode="auto">
              <a:xfrm>
                <a:off x="2996" y="2521"/>
                <a:ext cx="268" cy="328"/>
              </a:xfrm>
              <a:custGeom>
                <a:avLst/>
                <a:gdLst>
                  <a:gd name="T0" fmla="*/ 237 w 268"/>
                  <a:gd name="T1" fmla="*/ 0 h 328"/>
                  <a:gd name="T2" fmla="*/ 268 w 268"/>
                  <a:gd name="T3" fmla="*/ 0 h 328"/>
                  <a:gd name="T4" fmla="*/ 268 w 268"/>
                  <a:gd name="T5" fmla="*/ 328 h 328"/>
                  <a:gd name="T6" fmla="*/ 0 w 268"/>
                  <a:gd name="T7" fmla="*/ 328 h 328"/>
                  <a:gd name="T8" fmla="*/ 0 w 268"/>
                  <a:gd name="T9" fmla="*/ 0 h 328"/>
                  <a:gd name="T10" fmla="*/ 32 w 268"/>
                  <a:gd name="T11" fmla="*/ 0 h 328"/>
                </a:gdLst>
                <a:ahLst/>
                <a:cxnLst>
                  <a:cxn ang="0">
                    <a:pos x="T0" y="T1"/>
                  </a:cxn>
                  <a:cxn ang="0">
                    <a:pos x="T2" y="T3"/>
                  </a:cxn>
                  <a:cxn ang="0">
                    <a:pos x="T4" y="T5"/>
                  </a:cxn>
                  <a:cxn ang="0">
                    <a:pos x="T6" y="T7"/>
                  </a:cxn>
                  <a:cxn ang="0">
                    <a:pos x="T8" y="T9"/>
                  </a:cxn>
                  <a:cxn ang="0">
                    <a:pos x="T10" y="T11"/>
                  </a:cxn>
                </a:cxnLst>
                <a:rect l="0" t="0" r="r" b="b"/>
                <a:pathLst>
                  <a:path w="268" h="328">
                    <a:moveTo>
                      <a:pt x="237" y="0"/>
                    </a:moveTo>
                    <a:lnTo>
                      <a:pt x="268" y="0"/>
                    </a:lnTo>
                    <a:lnTo>
                      <a:pt x="268" y="328"/>
                    </a:lnTo>
                    <a:lnTo>
                      <a:pt x="0" y="328"/>
                    </a:lnTo>
                    <a:lnTo>
                      <a:pt x="0" y="0"/>
                    </a:lnTo>
                    <a:lnTo>
                      <a:pt x="32"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Freeform 47">
                <a:extLst>
                  <a:ext uri="{FF2B5EF4-FFF2-40B4-BE49-F238E27FC236}">
                    <a16:creationId xmlns:a16="http://schemas.microsoft.com/office/drawing/2014/main" id="{70E465B1-4B03-45F5-A4C9-60A0423BDFDF}"/>
                  </a:ext>
                </a:extLst>
              </p:cNvPr>
              <p:cNvSpPr>
                <a:spLocks/>
              </p:cNvSpPr>
              <p:nvPr/>
            </p:nvSpPr>
            <p:spPr bwMode="auto">
              <a:xfrm>
                <a:off x="3028" y="2615"/>
                <a:ext cx="78" cy="47"/>
              </a:xfrm>
              <a:custGeom>
                <a:avLst/>
                <a:gdLst>
                  <a:gd name="T0" fmla="*/ 0 w 78"/>
                  <a:gd name="T1" fmla="*/ 15 h 47"/>
                  <a:gd name="T2" fmla="*/ 31 w 78"/>
                  <a:gd name="T3" fmla="*/ 47 h 47"/>
                  <a:gd name="T4" fmla="*/ 78 w 78"/>
                  <a:gd name="T5" fmla="*/ 0 h 47"/>
                </a:gdLst>
                <a:ahLst/>
                <a:cxnLst>
                  <a:cxn ang="0">
                    <a:pos x="T0" y="T1"/>
                  </a:cxn>
                  <a:cxn ang="0">
                    <a:pos x="T2" y="T3"/>
                  </a:cxn>
                  <a:cxn ang="0">
                    <a:pos x="T4" y="T5"/>
                  </a:cxn>
                </a:cxnLst>
                <a:rect l="0" t="0" r="r" b="b"/>
                <a:pathLst>
                  <a:path w="78" h="47">
                    <a:moveTo>
                      <a:pt x="0" y="15"/>
                    </a:moveTo>
                    <a:lnTo>
                      <a:pt x="31" y="47"/>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Line 48">
                <a:extLst>
                  <a:ext uri="{FF2B5EF4-FFF2-40B4-BE49-F238E27FC236}">
                    <a16:creationId xmlns:a16="http://schemas.microsoft.com/office/drawing/2014/main" id="{E1C24694-0EE7-4FE3-8DFE-A05D48E83B89}"/>
                  </a:ext>
                </a:extLst>
              </p:cNvPr>
              <p:cNvSpPr>
                <a:spLocks noChangeShapeType="1"/>
              </p:cNvSpPr>
              <p:nvPr/>
            </p:nvSpPr>
            <p:spPr bwMode="auto">
              <a:xfrm>
                <a:off x="3154" y="2646"/>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Freeform 49">
                <a:extLst>
                  <a:ext uri="{FF2B5EF4-FFF2-40B4-BE49-F238E27FC236}">
                    <a16:creationId xmlns:a16="http://schemas.microsoft.com/office/drawing/2014/main" id="{211DDAF6-7017-4EA8-B7EE-23E1925BE913}"/>
                  </a:ext>
                </a:extLst>
              </p:cNvPr>
              <p:cNvSpPr>
                <a:spLocks/>
              </p:cNvSpPr>
              <p:nvPr/>
            </p:nvSpPr>
            <p:spPr bwMode="auto">
              <a:xfrm>
                <a:off x="3028" y="2709"/>
                <a:ext cx="78" cy="46"/>
              </a:xfrm>
              <a:custGeom>
                <a:avLst/>
                <a:gdLst>
                  <a:gd name="T0" fmla="*/ 0 w 78"/>
                  <a:gd name="T1" fmla="*/ 15 h 46"/>
                  <a:gd name="T2" fmla="*/ 31 w 78"/>
                  <a:gd name="T3" fmla="*/ 46 h 46"/>
                  <a:gd name="T4" fmla="*/ 78 w 78"/>
                  <a:gd name="T5" fmla="*/ 0 h 46"/>
                </a:gdLst>
                <a:ahLst/>
                <a:cxnLst>
                  <a:cxn ang="0">
                    <a:pos x="T0" y="T1"/>
                  </a:cxn>
                  <a:cxn ang="0">
                    <a:pos x="T2" y="T3"/>
                  </a:cxn>
                  <a:cxn ang="0">
                    <a:pos x="T4" y="T5"/>
                  </a:cxn>
                </a:cxnLst>
                <a:rect l="0" t="0" r="r" b="b"/>
                <a:pathLst>
                  <a:path w="78" h="46">
                    <a:moveTo>
                      <a:pt x="0" y="15"/>
                    </a:moveTo>
                    <a:lnTo>
                      <a:pt x="31" y="46"/>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Line 50">
                <a:extLst>
                  <a:ext uri="{FF2B5EF4-FFF2-40B4-BE49-F238E27FC236}">
                    <a16:creationId xmlns:a16="http://schemas.microsoft.com/office/drawing/2014/main" id="{5E36E8DA-31A3-4479-B450-610AA6439EAE}"/>
                  </a:ext>
                </a:extLst>
              </p:cNvPr>
              <p:cNvSpPr>
                <a:spLocks noChangeShapeType="1"/>
              </p:cNvSpPr>
              <p:nvPr/>
            </p:nvSpPr>
            <p:spPr bwMode="auto">
              <a:xfrm>
                <a:off x="3154" y="2740"/>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49" name="Group 248">
            <a:extLst>
              <a:ext uri="{FF2B5EF4-FFF2-40B4-BE49-F238E27FC236}">
                <a16:creationId xmlns:a16="http://schemas.microsoft.com/office/drawing/2014/main" id="{053B2F0A-0BEA-4E29-938A-E83444403BD9}"/>
              </a:ext>
            </a:extLst>
          </p:cNvPr>
          <p:cNvGrpSpPr/>
          <p:nvPr/>
        </p:nvGrpSpPr>
        <p:grpSpPr>
          <a:xfrm>
            <a:off x="6100509" y="3126592"/>
            <a:ext cx="741246" cy="741246"/>
            <a:chOff x="6100509" y="3126592"/>
            <a:chExt cx="741246" cy="741246"/>
          </a:xfrm>
        </p:grpSpPr>
        <p:sp>
          <p:nvSpPr>
            <p:cNvPr id="243" name="Ellipse 60">
              <a:extLst>
                <a:ext uri="{FF2B5EF4-FFF2-40B4-BE49-F238E27FC236}">
                  <a16:creationId xmlns:a16="http://schemas.microsoft.com/office/drawing/2014/main" id="{68B28FE0-1BFC-4801-BC36-B77F0FA1090E}"/>
                </a:ext>
              </a:extLst>
            </p:cNvPr>
            <p:cNvSpPr/>
            <p:nvPr/>
          </p:nvSpPr>
          <p:spPr>
            <a:xfrm>
              <a:off x="6100509"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4" name="Group 106">
              <a:extLst>
                <a:ext uri="{FF2B5EF4-FFF2-40B4-BE49-F238E27FC236}">
                  <a16:creationId xmlns:a16="http://schemas.microsoft.com/office/drawing/2014/main" id="{FC72DB4B-219C-4AAB-A7DB-37260758BC86}"/>
                </a:ext>
              </a:extLst>
            </p:cNvPr>
            <p:cNvGrpSpPr>
              <a:grpSpLocks noChangeAspect="1"/>
            </p:cNvGrpSpPr>
            <p:nvPr/>
          </p:nvGrpSpPr>
          <p:grpSpPr bwMode="auto">
            <a:xfrm>
              <a:off x="6184168" y="3208057"/>
              <a:ext cx="511350" cy="510095"/>
              <a:chOff x="5238" y="2795"/>
              <a:chExt cx="408" cy="407"/>
            </a:xfrm>
          </p:grpSpPr>
          <p:sp>
            <p:nvSpPr>
              <p:cNvPr id="125" name="Oval 107">
                <a:extLst>
                  <a:ext uri="{FF2B5EF4-FFF2-40B4-BE49-F238E27FC236}">
                    <a16:creationId xmlns:a16="http://schemas.microsoft.com/office/drawing/2014/main" id="{47AD4342-6540-43B2-A4A9-F4177BBB80A8}"/>
                  </a:ext>
                </a:extLst>
              </p:cNvPr>
              <p:cNvSpPr>
                <a:spLocks noChangeArrowheads="1"/>
              </p:cNvSpPr>
              <p:nvPr/>
            </p:nvSpPr>
            <p:spPr bwMode="auto">
              <a:xfrm>
                <a:off x="5289" y="2846"/>
                <a:ext cx="357" cy="356"/>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Freeform 108">
                <a:extLst>
                  <a:ext uri="{FF2B5EF4-FFF2-40B4-BE49-F238E27FC236}">
                    <a16:creationId xmlns:a16="http://schemas.microsoft.com/office/drawing/2014/main" id="{A399C8A2-EBA8-4610-8718-0B94BA9993BE}"/>
                  </a:ext>
                </a:extLst>
              </p:cNvPr>
              <p:cNvSpPr>
                <a:spLocks/>
              </p:cNvSpPr>
              <p:nvPr/>
            </p:nvSpPr>
            <p:spPr bwMode="auto">
              <a:xfrm>
                <a:off x="5440" y="2996"/>
                <a:ext cx="56" cy="56"/>
              </a:xfrm>
              <a:custGeom>
                <a:avLst/>
                <a:gdLst>
                  <a:gd name="T0" fmla="*/ 21 w 26"/>
                  <a:gd name="T1" fmla="*/ 21 h 26"/>
                  <a:gd name="T2" fmla="*/ 5 w 26"/>
                  <a:gd name="T3" fmla="*/ 21 h 26"/>
                  <a:gd name="T4" fmla="*/ 5 w 26"/>
                  <a:gd name="T5" fmla="*/ 5 h 26"/>
                  <a:gd name="T6" fmla="*/ 21 w 26"/>
                  <a:gd name="T7" fmla="*/ 5 h 26"/>
                  <a:gd name="T8" fmla="*/ 21 w 26"/>
                  <a:gd name="T9" fmla="*/ 21 h 26"/>
                </a:gdLst>
                <a:ahLst/>
                <a:cxnLst>
                  <a:cxn ang="0">
                    <a:pos x="T0" y="T1"/>
                  </a:cxn>
                  <a:cxn ang="0">
                    <a:pos x="T2" y="T3"/>
                  </a:cxn>
                  <a:cxn ang="0">
                    <a:pos x="T4" y="T5"/>
                  </a:cxn>
                  <a:cxn ang="0">
                    <a:pos x="T6" y="T7"/>
                  </a:cxn>
                  <a:cxn ang="0">
                    <a:pos x="T8" y="T9"/>
                  </a:cxn>
                </a:cxnLst>
                <a:rect l="0" t="0" r="r" b="b"/>
                <a:pathLst>
                  <a:path w="26" h="26">
                    <a:moveTo>
                      <a:pt x="21" y="21"/>
                    </a:moveTo>
                    <a:cubicBezTo>
                      <a:pt x="17" y="26"/>
                      <a:pt x="9" y="26"/>
                      <a:pt x="5" y="21"/>
                    </a:cubicBezTo>
                    <a:cubicBezTo>
                      <a:pt x="0" y="17"/>
                      <a:pt x="0" y="9"/>
                      <a:pt x="5" y="5"/>
                    </a:cubicBezTo>
                    <a:cubicBezTo>
                      <a:pt x="9" y="0"/>
                      <a:pt x="17" y="0"/>
                      <a:pt x="21" y="5"/>
                    </a:cubicBezTo>
                    <a:cubicBezTo>
                      <a:pt x="26" y="9"/>
                      <a:pt x="26" y="17"/>
                      <a:pt x="21" y="21"/>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Line 109">
                <a:extLst>
                  <a:ext uri="{FF2B5EF4-FFF2-40B4-BE49-F238E27FC236}">
                    <a16:creationId xmlns:a16="http://schemas.microsoft.com/office/drawing/2014/main" id="{F6DD1C61-9590-4327-9EFB-963BC1C55315}"/>
                  </a:ext>
                </a:extLst>
              </p:cNvPr>
              <p:cNvSpPr>
                <a:spLocks noChangeShapeType="1"/>
              </p:cNvSpPr>
              <p:nvPr/>
            </p:nvSpPr>
            <p:spPr bwMode="auto">
              <a:xfrm>
                <a:off x="5434" y="2795"/>
                <a:ext cx="6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Line 110">
                <a:extLst>
                  <a:ext uri="{FF2B5EF4-FFF2-40B4-BE49-F238E27FC236}">
                    <a16:creationId xmlns:a16="http://schemas.microsoft.com/office/drawing/2014/main" id="{C73A823A-59F9-42C4-91EF-3A7F6C5DC2E5}"/>
                  </a:ext>
                </a:extLst>
              </p:cNvPr>
              <p:cNvSpPr>
                <a:spLocks noChangeShapeType="1"/>
              </p:cNvSpPr>
              <p:nvPr/>
            </p:nvSpPr>
            <p:spPr bwMode="auto">
              <a:xfrm>
                <a:off x="5468" y="2795"/>
                <a:ext cx="0" cy="5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Line 111">
                <a:extLst>
                  <a:ext uri="{FF2B5EF4-FFF2-40B4-BE49-F238E27FC236}">
                    <a16:creationId xmlns:a16="http://schemas.microsoft.com/office/drawing/2014/main" id="{ACB31989-E456-47DA-A804-3569E1D39456}"/>
                  </a:ext>
                </a:extLst>
              </p:cNvPr>
              <p:cNvSpPr>
                <a:spLocks noChangeShapeType="1"/>
              </p:cNvSpPr>
              <p:nvPr/>
            </p:nvSpPr>
            <p:spPr bwMode="auto">
              <a:xfrm>
                <a:off x="5604" y="2846"/>
                <a:ext cx="42" cy="4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Line 112">
                <a:extLst>
                  <a:ext uri="{FF2B5EF4-FFF2-40B4-BE49-F238E27FC236}">
                    <a16:creationId xmlns:a16="http://schemas.microsoft.com/office/drawing/2014/main" id="{684274CF-7F88-4991-8580-0CB63004E2ED}"/>
                  </a:ext>
                </a:extLst>
              </p:cNvPr>
              <p:cNvSpPr>
                <a:spLocks noChangeShapeType="1"/>
              </p:cNvSpPr>
              <p:nvPr/>
            </p:nvSpPr>
            <p:spPr bwMode="auto">
              <a:xfrm flipH="1">
                <a:off x="5593" y="2867"/>
                <a:ext cx="32" cy="3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Line 113">
                <a:extLst>
                  <a:ext uri="{FF2B5EF4-FFF2-40B4-BE49-F238E27FC236}">
                    <a16:creationId xmlns:a16="http://schemas.microsoft.com/office/drawing/2014/main" id="{C7215CC8-FAD7-4655-8364-E3F20C3B9DFA}"/>
                  </a:ext>
                </a:extLst>
              </p:cNvPr>
              <p:cNvSpPr>
                <a:spLocks noChangeShapeType="1"/>
              </p:cNvSpPr>
              <p:nvPr/>
            </p:nvSpPr>
            <p:spPr bwMode="auto">
              <a:xfrm flipH="1">
                <a:off x="5425" y="3041"/>
                <a:ext cx="26" cy="26"/>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Line 114">
                <a:extLst>
                  <a:ext uri="{FF2B5EF4-FFF2-40B4-BE49-F238E27FC236}">
                    <a16:creationId xmlns:a16="http://schemas.microsoft.com/office/drawing/2014/main" id="{6F6A52EB-F6DF-4B12-B1F6-793674EE276F}"/>
                  </a:ext>
                </a:extLst>
              </p:cNvPr>
              <p:cNvSpPr>
                <a:spLocks noChangeShapeType="1"/>
              </p:cNvSpPr>
              <p:nvPr/>
            </p:nvSpPr>
            <p:spPr bwMode="auto">
              <a:xfrm>
                <a:off x="5272" y="2914"/>
                <a:ext cx="94"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Line 115">
                <a:extLst>
                  <a:ext uri="{FF2B5EF4-FFF2-40B4-BE49-F238E27FC236}">
                    <a16:creationId xmlns:a16="http://schemas.microsoft.com/office/drawing/2014/main" id="{0AE98523-0BAE-472B-BDEB-7C449161DF12}"/>
                  </a:ext>
                </a:extLst>
              </p:cNvPr>
              <p:cNvSpPr>
                <a:spLocks noChangeShapeType="1"/>
              </p:cNvSpPr>
              <p:nvPr/>
            </p:nvSpPr>
            <p:spPr bwMode="auto">
              <a:xfrm>
                <a:off x="5238" y="2990"/>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Line 116">
                <a:extLst>
                  <a:ext uri="{FF2B5EF4-FFF2-40B4-BE49-F238E27FC236}">
                    <a16:creationId xmlns:a16="http://schemas.microsoft.com/office/drawing/2014/main" id="{B18F8083-1F9A-4AC3-A14D-463BC40FF661}"/>
                  </a:ext>
                </a:extLst>
              </p:cNvPr>
              <p:cNvSpPr>
                <a:spLocks noChangeShapeType="1"/>
              </p:cNvSpPr>
              <p:nvPr/>
            </p:nvSpPr>
            <p:spPr bwMode="auto">
              <a:xfrm>
                <a:off x="5255" y="3084"/>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Line 117">
                <a:extLst>
                  <a:ext uri="{FF2B5EF4-FFF2-40B4-BE49-F238E27FC236}">
                    <a16:creationId xmlns:a16="http://schemas.microsoft.com/office/drawing/2014/main" id="{2B7E6264-B02E-4F8B-A831-E94D0152BD37}"/>
                  </a:ext>
                </a:extLst>
              </p:cNvPr>
              <p:cNvSpPr>
                <a:spLocks noChangeShapeType="1"/>
              </p:cNvSpPr>
              <p:nvPr/>
            </p:nvSpPr>
            <p:spPr bwMode="auto">
              <a:xfrm>
                <a:off x="5281" y="3118"/>
                <a:ext cx="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Line 118">
                <a:extLst>
                  <a:ext uri="{FF2B5EF4-FFF2-40B4-BE49-F238E27FC236}">
                    <a16:creationId xmlns:a16="http://schemas.microsoft.com/office/drawing/2014/main" id="{1A7AA234-8F13-4797-814D-BC247789B746}"/>
                  </a:ext>
                </a:extLst>
              </p:cNvPr>
              <p:cNvSpPr>
                <a:spLocks noChangeShapeType="1"/>
              </p:cNvSpPr>
              <p:nvPr/>
            </p:nvSpPr>
            <p:spPr bwMode="auto">
              <a:xfrm flipH="1">
                <a:off x="5485" y="2926"/>
                <a:ext cx="81" cy="8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50" name="Group 249">
            <a:extLst>
              <a:ext uri="{FF2B5EF4-FFF2-40B4-BE49-F238E27FC236}">
                <a16:creationId xmlns:a16="http://schemas.microsoft.com/office/drawing/2014/main" id="{56CE69C4-4F37-4630-840C-6A544B1D1C4A}"/>
              </a:ext>
            </a:extLst>
          </p:cNvPr>
          <p:cNvGrpSpPr/>
          <p:nvPr/>
        </p:nvGrpSpPr>
        <p:grpSpPr>
          <a:xfrm>
            <a:off x="6100509" y="4610436"/>
            <a:ext cx="741246" cy="741246"/>
            <a:chOff x="6100509" y="4610436"/>
            <a:chExt cx="741246" cy="741246"/>
          </a:xfrm>
        </p:grpSpPr>
        <p:sp>
          <p:nvSpPr>
            <p:cNvPr id="244" name="Ellipse 60">
              <a:extLst>
                <a:ext uri="{FF2B5EF4-FFF2-40B4-BE49-F238E27FC236}">
                  <a16:creationId xmlns:a16="http://schemas.microsoft.com/office/drawing/2014/main" id="{4E29BA90-E170-4A4F-87BD-111CC4CFCAA1}"/>
                </a:ext>
              </a:extLst>
            </p:cNvPr>
            <p:cNvSpPr/>
            <p:nvPr/>
          </p:nvSpPr>
          <p:spPr>
            <a:xfrm>
              <a:off x="6100509"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14" name="Group 19">
              <a:extLst>
                <a:ext uri="{FF2B5EF4-FFF2-40B4-BE49-F238E27FC236}">
                  <a16:creationId xmlns:a16="http://schemas.microsoft.com/office/drawing/2014/main" id="{9DF58B0E-B734-43DE-B791-DDC26E110519}"/>
                </a:ext>
              </a:extLst>
            </p:cNvPr>
            <p:cNvGrpSpPr>
              <a:grpSpLocks noChangeAspect="1"/>
            </p:cNvGrpSpPr>
            <p:nvPr/>
          </p:nvGrpSpPr>
          <p:grpSpPr bwMode="auto">
            <a:xfrm>
              <a:off x="6258362" y="4739118"/>
              <a:ext cx="425541" cy="426733"/>
              <a:chOff x="5448" y="2047"/>
              <a:chExt cx="357" cy="358"/>
            </a:xfrm>
          </p:grpSpPr>
          <p:sp>
            <p:nvSpPr>
              <p:cNvPr id="115" name="Freeform 20">
                <a:extLst>
                  <a:ext uri="{FF2B5EF4-FFF2-40B4-BE49-F238E27FC236}">
                    <a16:creationId xmlns:a16="http://schemas.microsoft.com/office/drawing/2014/main" id="{8F7179F3-BAEA-42C4-9BBE-F3EEDE650922}"/>
                  </a:ext>
                </a:extLst>
              </p:cNvPr>
              <p:cNvSpPr>
                <a:spLocks/>
              </p:cNvSpPr>
              <p:nvPr/>
            </p:nvSpPr>
            <p:spPr bwMode="auto">
              <a:xfrm>
                <a:off x="5541" y="2218"/>
                <a:ext cx="78" cy="125"/>
              </a:xfrm>
              <a:custGeom>
                <a:avLst/>
                <a:gdLst>
                  <a:gd name="T0" fmla="*/ 0 w 20"/>
                  <a:gd name="T1" fmla="*/ 24 h 32"/>
                  <a:gd name="T2" fmla="*/ 0 w 20"/>
                  <a:gd name="T3" fmla="*/ 24 h 32"/>
                  <a:gd name="T4" fmla="*/ 8 w 20"/>
                  <a:gd name="T5" fmla="*/ 32 h 32"/>
                  <a:gd name="T6" fmla="*/ 12 w 20"/>
                  <a:gd name="T7" fmla="*/ 32 h 32"/>
                  <a:gd name="T8" fmla="*/ 20 w 20"/>
                  <a:gd name="T9" fmla="*/ 24 h 32"/>
                  <a:gd name="T10" fmla="*/ 20 w 20"/>
                  <a:gd name="T11" fmla="*/ 24 h 32"/>
                  <a:gd name="T12" fmla="*/ 20 w 20"/>
                  <a:gd name="T13" fmla="*/ 24 h 32"/>
                  <a:gd name="T14" fmla="*/ 12 w 20"/>
                  <a:gd name="T15" fmla="*/ 16 h 32"/>
                  <a:gd name="T16" fmla="*/ 8 w 20"/>
                  <a:gd name="T17" fmla="*/ 16 h 32"/>
                  <a:gd name="T18" fmla="*/ 12 w 20"/>
                  <a:gd name="T19" fmla="*/ 16 h 32"/>
                  <a:gd name="T20" fmla="*/ 20 w 20"/>
                  <a:gd name="T21" fmla="*/ 8 h 32"/>
                  <a:gd name="T22" fmla="*/ 20 w 20"/>
                  <a:gd name="T23" fmla="*/ 8 h 32"/>
                  <a:gd name="T24" fmla="*/ 20 w 20"/>
                  <a:gd name="T25" fmla="*/ 8 h 32"/>
                  <a:gd name="T26" fmla="*/ 12 w 20"/>
                  <a:gd name="T27" fmla="*/ 0 h 32"/>
                  <a:gd name="T28" fmla="*/ 8 w 20"/>
                  <a:gd name="T29" fmla="*/ 0 h 32"/>
                  <a:gd name="T30" fmla="*/ 0 w 20"/>
                  <a:gd name="T31" fmla="*/ 8 h 32"/>
                  <a:gd name="T32" fmla="*/ 0 w 20"/>
                  <a:gd name="T3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2">
                    <a:moveTo>
                      <a:pt x="0" y="24"/>
                    </a:moveTo>
                    <a:cubicBezTo>
                      <a:pt x="0" y="24"/>
                      <a:pt x="0" y="24"/>
                      <a:pt x="0" y="24"/>
                    </a:cubicBezTo>
                    <a:cubicBezTo>
                      <a:pt x="0" y="28"/>
                      <a:pt x="4" y="32"/>
                      <a:pt x="8" y="32"/>
                    </a:cubicBezTo>
                    <a:cubicBezTo>
                      <a:pt x="12" y="32"/>
                      <a:pt x="12" y="32"/>
                      <a:pt x="12" y="32"/>
                    </a:cubicBezTo>
                    <a:cubicBezTo>
                      <a:pt x="16" y="32"/>
                      <a:pt x="20" y="28"/>
                      <a:pt x="20" y="24"/>
                    </a:cubicBezTo>
                    <a:cubicBezTo>
                      <a:pt x="20" y="24"/>
                      <a:pt x="20" y="24"/>
                      <a:pt x="20" y="24"/>
                    </a:cubicBezTo>
                    <a:cubicBezTo>
                      <a:pt x="20" y="24"/>
                      <a:pt x="20" y="24"/>
                      <a:pt x="20" y="24"/>
                    </a:cubicBezTo>
                    <a:cubicBezTo>
                      <a:pt x="20" y="20"/>
                      <a:pt x="16" y="16"/>
                      <a:pt x="12" y="16"/>
                    </a:cubicBezTo>
                    <a:cubicBezTo>
                      <a:pt x="8" y="16"/>
                      <a:pt x="8" y="16"/>
                      <a:pt x="8" y="16"/>
                    </a:cubicBezTo>
                    <a:cubicBezTo>
                      <a:pt x="12" y="16"/>
                      <a:pt x="12" y="16"/>
                      <a:pt x="12" y="16"/>
                    </a:cubicBezTo>
                    <a:cubicBezTo>
                      <a:pt x="16" y="16"/>
                      <a:pt x="20" y="12"/>
                      <a:pt x="20" y="8"/>
                    </a:cubicBezTo>
                    <a:cubicBezTo>
                      <a:pt x="20" y="8"/>
                      <a:pt x="20" y="8"/>
                      <a:pt x="20" y="8"/>
                    </a:cubicBezTo>
                    <a:cubicBezTo>
                      <a:pt x="20" y="8"/>
                      <a:pt x="20" y="8"/>
                      <a:pt x="20" y="8"/>
                    </a:cubicBezTo>
                    <a:cubicBezTo>
                      <a:pt x="20" y="4"/>
                      <a:pt x="16" y="0"/>
                      <a:pt x="12" y="0"/>
                    </a:cubicBezTo>
                    <a:cubicBezTo>
                      <a:pt x="8" y="0"/>
                      <a:pt x="8" y="0"/>
                      <a:pt x="8" y="0"/>
                    </a:cubicBezTo>
                    <a:cubicBezTo>
                      <a:pt x="4" y="0"/>
                      <a:pt x="0" y="4"/>
                      <a:pt x="0" y="8"/>
                    </a:cubicBezTo>
                    <a:cubicBezTo>
                      <a:pt x="0" y="8"/>
                      <a:pt x="0" y="8"/>
                      <a:pt x="0" y="8"/>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Freeform 21">
                <a:extLst>
                  <a:ext uri="{FF2B5EF4-FFF2-40B4-BE49-F238E27FC236}">
                    <a16:creationId xmlns:a16="http://schemas.microsoft.com/office/drawing/2014/main" id="{FC0E18B7-6BD3-42EB-BBE5-22D0B6FF8C0C}"/>
                  </a:ext>
                </a:extLst>
              </p:cNvPr>
              <p:cNvSpPr>
                <a:spLocks/>
              </p:cNvSpPr>
              <p:nvPr/>
            </p:nvSpPr>
            <p:spPr bwMode="auto">
              <a:xfrm>
                <a:off x="5448" y="2094"/>
                <a:ext cx="357" cy="311"/>
              </a:xfrm>
              <a:custGeom>
                <a:avLst/>
                <a:gdLst>
                  <a:gd name="T0" fmla="*/ 88 w 92"/>
                  <a:gd name="T1" fmla="*/ 80 h 80"/>
                  <a:gd name="T2" fmla="*/ 4 w 92"/>
                  <a:gd name="T3" fmla="*/ 80 h 80"/>
                  <a:gd name="T4" fmla="*/ 0 w 92"/>
                  <a:gd name="T5" fmla="*/ 76 h 80"/>
                  <a:gd name="T6" fmla="*/ 0 w 92"/>
                  <a:gd name="T7" fmla="*/ 4 h 80"/>
                  <a:gd name="T8" fmla="*/ 4 w 92"/>
                  <a:gd name="T9" fmla="*/ 0 h 80"/>
                  <a:gd name="T10" fmla="*/ 88 w 92"/>
                  <a:gd name="T11" fmla="*/ 0 h 80"/>
                  <a:gd name="T12" fmla="*/ 92 w 92"/>
                  <a:gd name="T13" fmla="*/ 4 h 80"/>
                  <a:gd name="T14" fmla="*/ 92 w 92"/>
                  <a:gd name="T15" fmla="*/ 76 h 80"/>
                  <a:gd name="T16" fmla="*/ 88 w 9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8" y="80"/>
                    </a:moveTo>
                    <a:cubicBezTo>
                      <a:pt x="4" y="80"/>
                      <a:pt x="4" y="80"/>
                      <a:pt x="4" y="80"/>
                    </a:cubicBezTo>
                    <a:cubicBezTo>
                      <a:pt x="2" y="80"/>
                      <a:pt x="0" y="78"/>
                      <a:pt x="0" y="76"/>
                    </a:cubicBezTo>
                    <a:cubicBezTo>
                      <a:pt x="0" y="4"/>
                      <a:pt x="0" y="4"/>
                      <a:pt x="0" y="4"/>
                    </a:cubicBezTo>
                    <a:cubicBezTo>
                      <a:pt x="0" y="2"/>
                      <a:pt x="2" y="0"/>
                      <a:pt x="4" y="0"/>
                    </a:cubicBezTo>
                    <a:cubicBezTo>
                      <a:pt x="88" y="0"/>
                      <a:pt x="88" y="0"/>
                      <a:pt x="88" y="0"/>
                    </a:cubicBezTo>
                    <a:cubicBezTo>
                      <a:pt x="90" y="0"/>
                      <a:pt x="92" y="2"/>
                      <a:pt x="92" y="4"/>
                    </a:cubicBezTo>
                    <a:cubicBezTo>
                      <a:pt x="92" y="76"/>
                      <a:pt x="92" y="76"/>
                      <a:pt x="92" y="76"/>
                    </a:cubicBezTo>
                    <a:cubicBezTo>
                      <a:pt x="92" y="78"/>
                      <a:pt x="90" y="80"/>
                      <a:pt x="88" y="80"/>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Line 22">
                <a:extLst>
                  <a:ext uri="{FF2B5EF4-FFF2-40B4-BE49-F238E27FC236}">
                    <a16:creationId xmlns:a16="http://schemas.microsoft.com/office/drawing/2014/main" id="{F3A640B4-46F0-4409-A73E-B9E81059C66E}"/>
                  </a:ext>
                </a:extLst>
              </p:cNvPr>
              <p:cNvSpPr>
                <a:spLocks noChangeShapeType="1"/>
              </p:cNvSpPr>
              <p:nvPr/>
            </p:nvSpPr>
            <p:spPr bwMode="auto">
              <a:xfrm>
                <a:off x="5448" y="2172"/>
                <a:ext cx="357" cy="0"/>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Line 23">
                <a:extLst>
                  <a:ext uri="{FF2B5EF4-FFF2-40B4-BE49-F238E27FC236}">
                    <a16:creationId xmlns:a16="http://schemas.microsoft.com/office/drawing/2014/main" id="{E25A87EA-1CFB-4C4A-8E69-B2D4AD89BE41}"/>
                  </a:ext>
                </a:extLst>
              </p:cNvPr>
              <p:cNvSpPr>
                <a:spLocks noChangeShapeType="1"/>
              </p:cNvSpPr>
              <p:nvPr/>
            </p:nvSpPr>
            <p:spPr bwMode="auto">
              <a:xfrm>
                <a:off x="5743"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Line 24">
                <a:extLst>
                  <a:ext uri="{FF2B5EF4-FFF2-40B4-BE49-F238E27FC236}">
                    <a16:creationId xmlns:a16="http://schemas.microsoft.com/office/drawing/2014/main" id="{43E117CF-B6A4-4128-8A9D-B814D692EB4A}"/>
                  </a:ext>
                </a:extLst>
              </p:cNvPr>
              <p:cNvSpPr>
                <a:spLocks noChangeShapeType="1"/>
              </p:cNvSpPr>
              <p:nvPr/>
            </p:nvSpPr>
            <p:spPr bwMode="auto">
              <a:xfrm>
                <a:off x="5510"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Freeform 25">
                <a:extLst>
                  <a:ext uri="{FF2B5EF4-FFF2-40B4-BE49-F238E27FC236}">
                    <a16:creationId xmlns:a16="http://schemas.microsoft.com/office/drawing/2014/main" id="{D2A52365-6044-4B9E-9706-C7EE8F9C39AF}"/>
                  </a:ext>
                </a:extLst>
              </p:cNvPr>
              <p:cNvSpPr>
                <a:spLocks/>
              </p:cNvSpPr>
              <p:nvPr/>
            </p:nvSpPr>
            <p:spPr bwMode="auto">
              <a:xfrm>
                <a:off x="5665" y="2218"/>
                <a:ext cx="31" cy="125"/>
              </a:xfrm>
              <a:custGeom>
                <a:avLst/>
                <a:gdLst>
                  <a:gd name="T0" fmla="*/ 31 w 31"/>
                  <a:gd name="T1" fmla="*/ 125 h 125"/>
                  <a:gd name="T2" fmla="*/ 31 w 31"/>
                  <a:gd name="T3" fmla="*/ 0 h 125"/>
                  <a:gd name="T4" fmla="*/ 0 w 31"/>
                  <a:gd name="T5" fmla="*/ 31 h 125"/>
                </a:gdLst>
                <a:ahLst/>
                <a:cxnLst>
                  <a:cxn ang="0">
                    <a:pos x="T0" y="T1"/>
                  </a:cxn>
                  <a:cxn ang="0">
                    <a:pos x="T2" y="T3"/>
                  </a:cxn>
                  <a:cxn ang="0">
                    <a:pos x="T4" y="T5"/>
                  </a:cxn>
                </a:cxnLst>
                <a:rect l="0" t="0" r="r" b="b"/>
                <a:pathLst>
                  <a:path w="31" h="125">
                    <a:moveTo>
                      <a:pt x="31" y="125"/>
                    </a:moveTo>
                    <a:lnTo>
                      <a:pt x="31" y="0"/>
                    </a:lnTo>
                    <a:lnTo>
                      <a:pt x="0" y="31"/>
                    </a:ln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8" name="Group 27">
            <a:extLst>
              <a:ext uri="{FF2B5EF4-FFF2-40B4-BE49-F238E27FC236}">
                <a16:creationId xmlns:a16="http://schemas.microsoft.com/office/drawing/2014/main" id="{22D8010E-F780-4324-9F13-54DEF6D18A51}"/>
              </a:ext>
            </a:extLst>
          </p:cNvPr>
          <p:cNvGrpSpPr/>
          <p:nvPr/>
        </p:nvGrpSpPr>
        <p:grpSpPr>
          <a:xfrm>
            <a:off x="407988" y="4610436"/>
            <a:ext cx="741246" cy="741246"/>
            <a:chOff x="407988" y="4610436"/>
            <a:chExt cx="741246" cy="741246"/>
          </a:xfrm>
        </p:grpSpPr>
        <p:sp>
          <p:nvSpPr>
            <p:cNvPr id="247" name="Ellipse 60">
              <a:extLst>
                <a:ext uri="{FF2B5EF4-FFF2-40B4-BE49-F238E27FC236}">
                  <a16:creationId xmlns:a16="http://schemas.microsoft.com/office/drawing/2014/main" id="{75883A40-F435-4FAB-947E-3B335A924667}"/>
                </a:ext>
              </a:extLst>
            </p:cNvPr>
            <p:cNvSpPr/>
            <p:nvPr/>
          </p:nvSpPr>
          <p:spPr>
            <a:xfrm>
              <a:off x="407988"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1" name="Group 41">
              <a:extLst>
                <a:ext uri="{FF2B5EF4-FFF2-40B4-BE49-F238E27FC236}">
                  <a16:creationId xmlns:a16="http://schemas.microsoft.com/office/drawing/2014/main" id="{69CE6579-925A-4198-8BD0-781C05B5A776}"/>
                </a:ext>
              </a:extLst>
            </p:cNvPr>
            <p:cNvGrpSpPr>
              <a:grpSpLocks noChangeAspect="1"/>
            </p:cNvGrpSpPr>
            <p:nvPr/>
          </p:nvGrpSpPr>
          <p:grpSpPr bwMode="auto">
            <a:xfrm>
              <a:off x="554238" y="4721694"/>
              <a:ext cx="476524" cy="477122"/>
              <a:chOff x="5380" y="106"/>
              <a:chExt cx="798" cy="799"/>
            </a:xfrm>
          </p:grpSpPr>
          <p:sp>
            <p:nvSpPr>
              <p:cNvPr id="122" name="Freeform 42">
                <a:extLst>
                  <a:ext uri="{FF2B5EF4-FFF2-40B4-BE49-F238E27FC236}">
                    <a16:creationId xmlns:a16="http://schemas.microsoft.com/office/drawing/2014/main" id="{E4060558-67B5-40C3-BBBD-5B72B9760E27}"/>
                  </a:ext>
                </a:extLst>
              </p:cNvPr>
              <p:cNvSpPr>
                <a:spLocks/>
              </p:cNvSpPr>
              <p:nvPr/>
            </p:nvSpPr>
            <p:spPr bwMode="auto">
              <a:xfrm>
                <a:off x="5380" y="208"/>
                <a:ext cx="697" cy="697"/>
              </a:xfrm>
              <a:custGeom>
                <a:avLst/>
                <a:gdLst>
                  <a:gd name="T0" fmla="*/ 173 w 337"/>
                  <a:gd name="T1" fmla="*/ 0 h 337"/>
                  <a:gd name="T2" fmla="*/ 11 w 337"/>
                  <a:gd name="T3" fmla="*/ 182 h 337"/>
                  <a:gd name="T4" fmla="*/ 155 w 337"/>
                  <a:gd name="T5" fmla="*/ 326 h 337"/>
                  <a:gd name="T6" fmla="*/ 337 w 337"/>
                  <a:gd name="T7" fmla="*/ 164 h 337"/>
                  <a:gd name="T8" fmla="*/ 173 w 337"/>
                  <a:gd name="T9" fmla="*/ 164 h 337"/>
                  <a:gd name="T10" fmla="*/ 173 w 337"/>
                  <a:gd name="T11" fmla="*/ 0 h 337"/>
                </a:gdLst>
                <a:ahLst/>
                <a:cxnLst>
                  <a:cxn ang="0">
                    <a:pos x="T0" y="T1"/>
                  </a:cxn>
                  <a:cxn ang="0">
                    <a:pos x="T2" y="T3"/>
                  </a:cxn>
                  <a:cxn ang="0">
                    <a:pos x="T4" y="T5"/>
                  </a:cxn>
                  <a:cxn ang="0">
                    <a:pos x="T6" y="T7"/>
                  </a:cxn>
                  <a:cxn ang="0">
                    <a:pos x="T8" y="T9"/>
                  </a:cxn>
                  <a:cxn ang="0">
                    <a:pos x="T10" y="T11"/>
                  </a:cxn>
                </a:cxnLst>
                <a:rect l="0" t="0" r="r" b="b"/>
                <a:pathLst>
                  <a:path w="337" h="337">
                    <a:moveTo>
                      <a:pt x="173" y="0"/>
                    </a:moveTo>
                    <a:cubicBezTo>
                      <a:pt x="77" y="0"/>
                      <a:pt x="0" y="84"/>
                      <a:pt x="11" y="182"/>
                    </a:cubicBezTo>
                    <a:cubicBezTo>
                      <a:pt x="19" y="257"/>
                      <a:pt x="80" y="318"/>
                      <a:pt x="155" y="326"/>
                    </a:cubicBezTo>
                    <a:cubicBezTo>
                      <a:pt x="253" y="337"/>
                      <a:pt x="337" y="260"/>
                      <a:pt x="337" y="164"/>
                    </a:cubicBezTo>
                    <a:cubicBezTo>
                      <a:pt x="173" y="164"/>
                      <a:pt x="173" y="164"/>
                      <a:pt x="173" y="164"/>
                    </a:cubicBezTo>
                    <a:lnTo>
                      <a:pt x="173" y="0"/>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Freeform 43">
                <a:extLst>
                  <a:ext uri="{FF2B5EF4-FFF2-40B4-BE49-F238E27FC236}">
                    <a16:creationId xmlns:a16="http://schemas.microsoft.com/office/drawing/2014/main" id="{719CCF36-8D1D-4468-9BEC-8A074132DD22}"/>
                  </a:ext>
                </a:extLst>
              </p:cNvPr>
              <p:cNvSpPr>
                <a:spLocks/>
              </p:cNvSpPr>
              <p:nvPr/>
            </p:nvSpPr>
            <p:spPr bwMode="auto">
              <a:xfrm>
                <a:off x="5841" y="106"/>
                <a:ext cx="337" cy="337"/>
              </a:xfrm>
              <a:custGeom>
                <a:avLst/>
                <a:gdLst>
                  <a:gd name="T0" fmla="*/ 0 w 163"/>
                  <a:gd name="T1" fmla="*/ 163 h 163"/>
                  <a:gd name="T2" fmla="*/ 163 w 163"/>
                  <a:gd name="T3" fmla="*/ 163 h 163"/>
                  <a:gd name="T4" fmla="*/ 0 w 163"/>
                  <a:gd name="T5" fmla="*/ 0 h 163"/>
                  <a:gd name="T6" fmla="*/ 0 w 163"/>
                  <a:gd name="T7" fmla="*/ 163 h 163"/>
                </a:gdLst>
                <a:ahLst/>
                <a:cxnLst>
                  <a:cxn ang="0">
                    <a:pos x="T0" y="T1"/>
                  </a:cxn>
                  <a:cxn ang="0">
                    <a:pos x="T2" y="T3"/>
                  </a:cxn>
                  <a:cxn ang="0">
                    <a:pos x="T4" y="T5"/>
                  </a:cxn>
                  <a:cxn ang="0">
                    <a:pos x="T6" y="T7"/>
                  </a:cxn>
                </a:cxnLst>
                <a:rect l="0" t="0" r="r" b="b"/>
                <a:pathLst>
                  <a:path w="163" h="163">
                    <a:moveTo>
                      <a:pt x="0" y="163"/>
                    </a:moveTo>
                    <a:cubicBezTo>
                      <a:pt x="163" y="163"/>
                      <a:pt x="163" y="163"/>
                      <a:pt x="163" y="163"/>
                    </a:cubicBezTo>
                    <a:cubicBezTo>
                      <a:pt x="163" y="73"/>
                      <a:pt x="90" y="0"/>
                      <a:pt x="0" y="0"/>
                    </a:cubicBezTo>
                    <a:lnTo>
                      <a:pt x="0" y="163"/>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7" name="Group 26">
            <a:extLst>
              <a:ext uri="{FF2B5EF4-FFF2-40B4-BE49-F238E27FC236}">
                <a16:creationId xmlns:a16="http://schemas.microsoft.com/office/drawing/2014/main" id="{61E2F72B-9B06-47F7-A8C4-36539F88418B}"/>
              </a:ext>
            </a:extLst>
          </p:cNvPr>
          <p:cNvGrpSpPr/>
          <p:nvPr/>
        </p:nvGrpSpPr>
        <p:grpSpPr>
          <a:xfrm>
            <a:off x="407988" y="1642748"/>
            <a:ext cx="741246" cy="741246"/>
            <a:chOff x="407988" y="1642748"/>
            <a:chExt cx="741246" cy="741246"/>
          </a:xfrm>
        </p:grpSpPr>
        <p:sp>
          <p:nvSpPr>
            <p:cNvPr id="245" name="Ellipse 60">
              <a:extLst>
                <a:ext uri="{FF2B5EF4-FFF2-40B4-BE49-F238E27FC236}">
                  <a16:creationId xmlns:a16="http://schemas.microsoft.com/office/drawing/2014/main" id="{ADF6D461-3D47-46A3-99C9-214F03239CF4}"/>
                </a:ext>
              </a:extLst>
            </p:cNvPr>
            <p:cNvSpPr/>
            <p:nvPr/>
          </p:nvSpPr>
          <p:spPr>
            <a:xfrm>
              <a:off x="407988"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1BFED18-9C3D-46FB-903F-1E7BD1D4DC2D}"/>
                </a:ext>
              </a:extLst>
            </p:cNvPr>
            <p:cNvGrpSpPr/>
            <p:nvPr/>
          </p:nvGrpSpPr>
          <p:grpSpPr>
            <a:xfrm>
              <a:off x="536561" y="1777772"/>
              <a:ext cx="467474" cy="471199"/>
              <a:chOff x="-280784" y="1727394"/>
              <a:chExt cx="361897" cy="364781"/>
            </a:xfrm>
          </p:grpSpPr>
          <p:sp>
            <p:nvSpPr>
              <p:cNvPr id="138" name="Freeform 20">
                <a:extLst>
                  <a:ext uri="{FF2B5EF4-FFF2-40B4-BE49-F238E27FC236}">
                    <a16:creationId xmlns:a16="http://schemas.microsoft.com/office/drawing/2014/main" id="{4A5C2860-942A-45BF-9E31-9E94C4DC02BA}"/>
                  </a:ext>
                </a:extLst>
              </p:cNvPr>
              <p:cNvSpPr>
                <a:spLocks/>
              </p:cNvSpPr>
              <p:nvPr/>
            </p:nvSpPr>
            <p:spPr bwMode="auto">
              <a:xfrm>
                <a:off x="-207251" y="1874460"/>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Oval 21">
                <a:extLst>
                  <a:ext uri="{FF2B5EF4-FFF2-40B4-BE49-F238E27FC236}">
                    <a16:creationId xmlns:a16="http://schemas.microsoft.com/office/drawing/2014/main" id="{00328716-B4A4-4858-A913-579D68E1432B}"/>
                  </a:ext>
                </a:extLst>
              </p:cNvPr>
              <p:cNvSpPr>
                <a:spLocks noChangeArrowheads="1"/>
              </p:cNvSpPr>
              <p:nvPr/>
            </p:nvSpPr>
            <p:spPr bwMode="auto">
              <a:xfrm>
                <a:off x="-280784" y="1727394"/>
                <a:ext cx="269621" cy="269621"/>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Freeform 22">
                <a:extLst>
                  <a:ext uri="{FF2B5EF4-FFF2-40B4-BE49-F238E27FC236}">
                    <a16:creationId xmlns:a16="http://schemas.microsoft.com/office/drawing/2014/main" id="{63C7EF10-9D29-47CF-B13E-0618202628AB}"/>
                  </a:ext>
                </a:extLst>
              </p:cNvPr>
              <p:cNvSpPr>
                <a:spLocks/>
              </p:cNvSpPr>
              <p:nvPr/>
            </p:nvSpPr>
            <p:spPr bwMode="auto">
              <a:xfrm>
                <a:off x="-182740" y="1776416"/>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Freeform 31">
                <a:extLst>
                  <a:ext uri="{FF2B5EF4-FFF2-40B4-BE49-F238E27FC236}">
                    <a16:creationId xmlns:a16="http://schemas.microsoft.com/office/drawing/2014/main" id="{D5E00411-A534-44E2-9457-6B5576852470}"/>
                  </a:ext>
                </a:extLst>
              </p:cNvPr>
              <p:cNvSpPr>
                <a:spLocks/>
              </p:cNvSpPr>
              <p:nvPr/>
            </p:nvSpPr>
            <p:spPr bwMode="auto">
              <a:xfrm>
                <a:off x="-76045" y="1936458"/>
                <a:ext cx="157158" cy="155717"/>
              </a:xfrm>
              <a:custGeom>
                <a:avLst/>
                <a:gdLst>
                  <a:gd name="T0" fmla="*/ 14 w 51"/>
                  <a:gd name="T1" fmla="*/ 0 h 51"/>
                  <a:gd name="T2" fmla="*/ 48 w 51"/>
                  <a:gd name="T3" fmla="*/ 34 h 51"/>
                  <a:gd name="T4" fmla="*/ 48 w 51"/>
                  <a:gd name="T5" fmla="*/ 45 h 51"/>
                  <a:gd name="T6" fmla="*/ 45 w 51"/>
                  <a:gd name="T7" fmla="*/ 48 h 51"/>
                  <a:gd name="T8" fmla="*/ 34 w 51"/>
                  <a:gd name="T9" fmla="*/ 48 h 51"/>
                  <a:gd name="T10" fmla="*/ 0 w 51"/>
                  <a:gd name="T11" fmla="*/ 14 h 51"/>
                </a:gdLst>
                <a:ahLst/>
                <a:cxnLst>
                  <a:cxn ang="0">
                    <a:pos x="T0" y="T1"/>
                  </a:cxn>
                  <a:cxn ang="0">
                    <a:pos x="T2" y="T3"/>
                  </a:cxn>
                  <a:cxn ang="0">
                    <a:pos x="T4" y="T5"/>
                  </a:cxn>
                  <a:cxn ang="0">
                    <a:pos x="T6" y="T7"/>
                  </a:cxn>
                  <a:cxn ang="0">
                    <a:pos x="T8" y="T9"/>
                  </a:cxn>
                  <a:cxn ang="0">
                    <a:pos x="T10" y="T11"/>
                  </a:cxn>
                </a:cxnLst>
                <a:rect l="0" t="0" r="r" b="b"/>
                <a:pathLst>
                  <a:path w="51" h="51">
                    <a:moveTo>
                      <a:pt x="14" y="0"/>
                    </a:moveTo>
                    <a:cubicBezTo>
                      <a:pt x="48" y="34"/>
                      <a:pt x="48" y="34"/>
                      <a:pt x="48" y="34"/>
                    </a:cubicBezTo>
                    <a:cubicBezTo>
                      <a:pt x="51" y="37"/>
                      <a:pt x="51" y="42"/>
                      <a:pt x="48" y="45"/>
                    </a:cubicBezTo>
                    <a:cubicBezTo>
                      <a:pt x="45" y="48"/>
                      <a:pt x="45" y="48"/>
                      <a:pt x="45" y="48"/>
                    </a:cubicBezTo>
                    <a:cubicBezTo>
                      <a:pt x="42" y="51"/>
                      <a:pt x="37" y="51"/>
                      <a:pt x="34" y="48"/>
                    </a:cubicBezTo>
                    <a:cubicBezTo>
                      <a:pt x="0" y="14"/>
                      <a:pt x="0" y="14"/>
                      <a:pt x="0" y="1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26" name="Group 25">
            <a:extLst>
              <a:ext uri="{FF2B5EF4-FFF2-40B4-BE49-F238E27FC236}">
                <a16:creationId xmlns:a16="http://schemas.microsoft.com/office/drawing/2014/main" id="{7C358D8D-86FD-4864-AB4C-10A7CA6FD1EC}"/>
              </a:ext>
            </a:extLst>
          </p:cNvPr>
          <p:cNvGrpSpPr/>
          <p:nvPr/>
        </p:nvGrpSpPr>
        <p:grpSpPr>
          <a:xfrm>
            <a:off x="407988" y="3126592"/>
            <a:ext cx="741246" cy="741246"/>
            <a:chOff x="-1279867" y="3126592"/>
            <a:chExt cx="741246" cy="741246"/>
          </a:xfrm>
        </p:grpSpPr>
        <p:sp>
          <p:nvSpPr>
            <p:cNvPr id="248" name="Ellipse 60">
              <a:extLst>
                <a:ext uri="{FF2B5EF4-FFF2-40B4-BE49-F238E27FC236}">
                  <a16:creationId xmlns:a16="http://schemas.microsoft.com/office/drawing/2014/main" id="{30B8CB96-42FB-44BC-8587-56C0B1AD110D}"/>
                </a:ext>
              </a:extLst>
            </p:cNvPr>
            <p:cNvSpPr/>
            <p:nvPr/>
          </p:nvSpPr>
          <p:spPr>
            <a:xfrm>
              <a:off x="-1279867"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FED01553-093A-4B7D-A2D9-1D4A6A17E94D}"/>
                </a:ext>
              </a:extLst>
            </p:cNvPr>
            <p:cNvGrpSpPr/>
            <p:nvPr/>
          </p:nvGrpSpPr>
          <p:grpSpPr>
            <a:xfrm>
              <a:off x="-1151707" y="3266393"/>
              <a:ext cx="484926" cy="461644"/>
              <a:chOff x="-323410" y="4022814"/>
              <a:chExt cx="382143" cy="363797"/>
            </a:xfrm>
          </p:grpSpPr>
          <p:grpSp>
            <p:nvGrpSpPr>
              <p:cNvPr id="8" name="Group 7">
                <a:extLst>
                  <a:ext uri="{FF2B5EF4-FFF2-40B4-BE49-F238E27FC236}">
                    <a16:creationId xmlns:a16="http://schemas.microsoft.com/office/drawing/2014/main" id="{41D52CEF-5EF6-43F3-9432-0740A48ACCCF}"/>
                  </a:ext>
                </a:extLst>
              </p:cNvPr>
              <p:cNvGrpSpPr/>
              <p:nvPr/>
            </p:nvGrpSpPr>
            <p:grpSpPr>
              <a:xfrm>
                <a:off x="-193616" y="4215034"/>
                <a:ext cx="122555" cy="171577"/>
                <a:chOff x="-193616" y="4215034"/>
                <a:chExt cx="122555" cy="171577"/>
              </a:xfrm>
            </p:grpSpPr>
            <p:sp>
              <p:nvSpPr>
                <p:cNvPr id="191" name="Freeform 20">
                  <a:extLst>
                    <a:ext uri="{FF2B5EF4-FFF2-40B4-BE49-F238E27FC236}">
                      <a16:creationId xmlns:a16="http://schemas.microsoft.com/office/drawing/2014/main" id="{8955A99D-1EB6-4AA5-8BFE-6B45425B9B3C}"/>
                    </a:ext>
                  </a:extLst>
                </p:cNvPr>
                <p:cNvSpPr>
                  <a:spLocks/>
                </p:cNvSpPr>
                <p:nvPr/>
              </p:nvSpPr>
              <p:spPr bwMode="auto">
                <a:xfrm>
                  <a:off x="-193616" y="4313078"/>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Freeform 22">
                  <a:extLst>
                    <a:ext uri="{FF2B5EF4-FFF2-40B4-BE49-F238E27FC236}">
                      <a16:creationId xmlns:a16="http://schemas.microsoft.com/office/drawing/2014/main" id="{C9365944-83F7-450B-8BD8-68A4DEDDAA8C}"/>
                    </a:ext>
                  </a:extLst>
                </p:cNvPr>
                <p:cNvSpPr>
                  <a:spLocks/>
                </p:cNvSpPr>
                <p:nvPr/>
              </p:nvSpPr>
              <p:spPr bwMode="auto">
                <a:xfrm>
                  <a:off x="-169105" y="4215034"/>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B8D6C0C5-595D-4A67-8A5F-E04B2EBFE295}"/>
                  </a:ext>
                </a:extLst>
              </p:cNvPr>
              <p:cNvGrpSpPr/>
              <p:nvPr/>
            </p:nvGrpSpPr>
            <p:grpSpPr>
              <a:xfrm>
                <a:off x="-323410" y="4158722"/>
                <a:ext cx="122555" cy="173019"/>
                <a:chOff x="-323410" y="4158722"/>
                <a:chExt cx="122555" cy="173019"/>
              </a:xfrm>
            </p:grpSpPr>
            <p:sp>
              <p:nvSpPr>
                <p:cNvPr id="193" name="Freeform 23">
                  <a:extLst>
                    <a:ext uri="{FF2B5EF4-FFF2-40B4-BE49-F238E27FC236}">
                      <a16:creationId xmlns:a16="http://schemas.microsoft.com/office/drawing/2014/main" id="{A9BA327D-88EB-4F23-ACB0-C71EBB94D1C6}"/>
                    </a:ext>
                  </a:extLst>
                </p:cNvPr>
                <p:cNvSpPr>
                  <a:spLocks/>
                </p:cNvSpPr>
                <p:nvPr/>
              </p:nvSpPr>
              <p:spPr bwMode="auto">
                <a:xfrm>
                  <a:off x="-323410" y="4256766"/>
                  <a:ext cx="122555" cy="74975"/>
                </a:xfrm>
                <a:custGeom>
                  <a:avLst/>
                  <a:gdLst>
                    <a:gd name="T0" fmla="*/ 40 w 40"/>
                    <a:gd name="T1" fmla="*/ 12 h 24"/>
                    <a:gd name="T2" fmla="*/ 20 w 40"/>
                    <a:gd name="T3" fmla="*/ 0 h 24"/>
                    <a:gd name="T4" fmla="*/ 0 w 40"/>
                    <a:gd name="T5" fmla="*/ 12 h 24"/>
                    <a:gd name="T6" fmla="*/ 0 w 40"/>
                    <a:gd name="T7" fmla="*/ 24 h 24"/>
                  </a:gdLst>
                  <a:ahLst/>
                  <a:cxnLst>
                    <a:cxn ang="0">
                      <a:pos x="T0" y="T1"/>
                    </a:cxn>
                    <a:cxn ang="0">
                      <a:pos x="T2" y="T3"/>
                    </a:cxn>
                    <a:cxn ang="0">
                      <a:pos x="T4" y="T5"/>
                    </a:cxn>
                    <a:cxn ang="0">
                      <a:pos x="T6" y="T7"/>
                    </a:cxn>
                  </a:cxnLst>
                  <a:rect l="0" t="0" r="r" b="b"/>
                  <a:pathLst>
                    <a:path w="40" h="24">
                      <a:moveTo>
                        <a:pt x="40" y="12"/>
                      </a:move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Freeform 24">
                  <a:extLst>
                    <a:ext uri="{FF2B5EF4-FFF2-40B4-BE49-F238E27FC236}">
                      <a16:creationId xmlns:a16="http://schemas.microsoft.com/office/drawing/2014/main" id="{6883B98E-11D0-4168-B84E-8AEA8F1B4A41}"/>
                    </a:ext>
                  </a:extLst>
                </p:cNvPr>
                <p:cNvSpPr>
                  <a:spLocks/>
                </p:cNvSpPr>
                <p:nvPr/>
              </p:nvSpPr>
              <p:spPr bwMode="auto">
                <a:xfrm>
                  <a:off x="-298899" y="4158722"/>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7F7C64DB-3CD9-41DA-BBF9-3A239301597E}"/>
                  </a:ext>
                </a:extLst>
              </p:cNvPr>
              <p:cNvGrpSpPr/>
              <p:nvPr/>
            </p:nvGrpSpPr>
            <p:grpSpPr>
              <a:xfrm>
                <a:off x="-63822" y="4158722"/>
                <a:ext cx="122555" cy="173019"/>
                <a:chOff x="-63822" y="4158722"/>
                <a:chExt cx="122555" cy="173019"/>
              </a:xfrm>
            </p:grpSpPr>
            <p:sp>
              <p:nvSpPr>
                <p:cNvPr id="195" name="Freeform 25">
                  <a:extLst>
                    <a:ext uri="{FF2B5EF4-FFF2-40B4-BE49-F238E27FC236}">
                      <a16:creationId xmlns:a16="http://schemas.microsoft.com/office/drawing/2014/main" id="{E1E857F3-50E5-4477-8617-B1D14F20DE5F}"/>
                    </a:ext>
                  </a:extLst>
                </p:cNvPr>
                <p:cNvSpPr>
                  <a:spLocks/>
                </p:cNvSpPr>
                <p:nvPr/>
              </p:nvSpPr>
              <p:spPr bwMode="auto">
                <a:xfrm>
                  <a:off x="-63822" y="4256766"/>
                  <a:ext cx="122555" cy="74975"/>
                </a:xfrm>
                <a:custGeom>
                  <a:avLst/>
                  <a:gdLst>
                    <a:gd name="T0" fmla="*/ 0 w 40"/>
                    <a:gd name="T1" fmla="*/ 12 h 24"/>
                    <a:gd name="T2" fmla="*/ 20 w 40"/>
                    <a:gd name="T3" fmla="*/ 0 h 24"/>
                    <a:gd name="T4" fmla="*/ 40 w 40"/>
                    <a:gd name="T5" fmla="*/ 12 h 24"/>
                    <a:gd name="T6" fmla="*/ 40 w 40"/>
                    <a:gd name="T7" fmla="*/ 24 h 24"/>
                  </a:gdLst>
                  <a:ahLst/>
                  <a:cxnLst>
                    <a:cxn ang="0">
                      <a:pos x="T0" y="T1"/>
                    </a:cxn>
                    <a:cxn ang="0">
                      <a:pos x="T2" y="T3"/>
                    </a:cxn>
                    <a:cxn ang="0">
                      <a:pos x="T4" y="T5"/>
                    </a:cxn>
                    <a:cxn ang="0">
                      <a:pos x="T6" y="T7"/>
                    </a:cxn>
                  </a:cxnLst>
                  <a:rect l="0" t="0" r="r" b="b"/>
                  <a:pathLst>
                    <a:path w="40" h="24">
                      <a:moveTo>
                        <a:pt x="0" y="12"/>
                      </a:moveTo>
                      <a:cubicBezTo>
                        <a:pt x="0" y="7"/>
                        <a:pt x="11" y="0"/>
                        <a:pt x="20" y="0"/>
                      </a:cubicBezTo>
                      <a:cubicBezTo>
                        <a:pt x="29" y="0"/>
                        <a:pt x="40" y="7"/>
                        <a:pt x="40" y="12"/>
                      </a:cubicBezTo>
                      <a:cubicBezTo>
                        <a:pt x="40" y="24"/>
                        <a:pt x="40" y="24"/>
                        <a:pt x="4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Freeform 26">
                  <a:extLst>
                    <a:ext uri="{FF2B5EF4-FFF2-40B4-BE49-F238E27FC236}">
                      <a16:creationId xmlns:a16="http://schemas.microsoft.com/office/drawing/2014/main" id="{380B88D4-8E1F-4B5A-821D-EC6D6EABDED5}"/>
                    </a:ext>
                  </a:extLst>
                </p:cNvPr>
                <p:cNvSpPr>
                  <a:spLocks/>
                </p:cNvSpPr>
                <p:nvPr/>
              </p:nvSpPr>
              <p:spPr bwMode="auto">
                <a:xfrm>
                  <a:off x="-39311" y="4158722"/>
                  <a:ext cx="73533" cy="98044"/>
                </a:xfrm>
                <a:custGeom>
                  <a:avLst/>
                  <a:gdLst>
                    <a:gd name="T0" fmla="*/ 12 w 24"/>
                    <a:gd name="T1" fmla="*/ 32 h 32"/>
                    <a:gd name="T2" fmla="*/ 24 w 24"/>
                    <a:gd name="T3" fmla="*/ 18 h 32"/>
                    <a:gd name="T4" fmla="*/ 24 w 24"/>
                    <a:gd name="T5" fmla="*/ 14 h 32"/>
                    <a:gd name="T6" fmla="*/ 12 w 24"/>
                    <a:gd name="T7" fmla="*/ 0 h 32"/>
                    <a:gd name="T8" fmla="*/ 0 w 24"/>
                    <a:gd name="T9" fmla="*/ 14 h 32"/>
                    <a:gd name="T10" fmla="*/ 0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19" y="32"/>
                        <a:pt x="24" y="26"/>
                        <a:pt x="24" y="18"/>
                      </a:cubicBezTo>
                      <a:cubicBezTo>
                        <a:pt x="24" y="14"/>
                        <a:pt x="24" y="14"/>
                        <a:pt x="24" y="14"/>
                      </a:cubicBezTo>
                      <a:cubicBezTo>
                        <a:pt x="24" y="6"/>
                        <a:pt x="19" y="0"/>
                        <a:pt x="12" y="0"/>
                      </a:cubicBezTo>
                      <a:cubicBezTo>
                        <a:pt x="5" y="0"/>
                        <a:pt x="0" y="6"/>
                        <a:pt x="0" y="14"/>
                      </a:cubicBezTo>
                      <a:cubicBezTo>
                        <a:pt x="0" y="18"/>
                        <a:pt x="0" y="18"/>
                        <a:pt x="0" y="18"/>
                      </a:cubicBezTo>
                      <a:cubicBezTo>
                        <a:pt x="0" y="26"/>
                        <a:pt x="5"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97" name="Freeform 22">
                <a:extLst>
                  <a:ext uri="{FF2B5EF4-FFF2-40B4-BE49-F238E27FC236}">
                    <a16:creationId xmlns:a16="http://schemas.microsoft.com/office/drawing/2014/main" id="{58F3A878-74AB-4DD8-BE97-F1BE7AECEE89}"/>
                  </a:ext>
                </a:extLst>
              </p:cNvPr>
              <p:cNvSpPr>
                <a:spLocks/>
              </p:cNvSpPr>
              <p:nvPr/>
            </p:nvSpPr>
            <p:spPr bwMode="auto">
              <a:xfrm>
                <a:off x="-206283"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Freeform 22">
                <a:extLst>
                  <a:ext uri="{FF2B5EF4-FFF2-40B4-BE49-F238E27FC236}">
                    <a16:creationId xmlns:a16="http://schemas.microsoft.com/office/drawing/2014/main" id="{18B4E1C1-531D-40E4-90BE-D6BAD90037CE}"/>
                  </a:ext>
                </a:extLst>
              </p:cNvPr>
              <p:cNvSpPr>
                <a:spLocks/>
              </p:cNvSpPr>
              <p:nvPr/>
            </p:nvSpPr>
            <p:spPr bwMode="auto">
              <a:xfrm>
                <a:off x="-117225"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Freeform 22">
                <a:extLst>
                  <a:ext uri="{FF2B5EF4-FFF2-40B4-BE49-F238E27FC236}">
                    <a16:creationId xmlns:a16="http://schemas.microsoft.com/office/drawing/2014/main" id="{193C95BD-A8C4-4A2A-902D-5EFAD966E843}"/>
                  </a:ext>
                </a:extLst>
              </p:cNvPr>
              <p:cNvSpPr>
                <a:spLocks/>
              </p:cNvSpPr>
              <p:nvPr/>
            </p:nvSpPr>
            <p:spPr bwMode="auto">
              <a:xfrm>
                <a:off x="-155199" y="4022814"/>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Freeform 22">
                <a:extLst>
                  <a:ext uri="{FF2B5EF4-FFF2-40B4-BE49-F238E27FC236}">
                    <a16:creationId xmlns:a16="http://schemas.microsoft.com/office/drawing/2014/main" id="{981C8CA4-7303-4F03-941B-4C661B91905F}"/>
                  </a:ext>
                </a:extLst>
              </p:cNvPr>
              <p:cNvSpPr>
                <a:spLocks/>
              </p:cNvSpPr>
              <p:nvPr/>
            </p:nvSpPr>
            <p:spPr bwMode="auto">
              <a:xfrm>
                <a:off x="-273073"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Freeform 22">
                <a:extLst>
                  <a:ext uri="{FF2B5EF4-FFF2-40B4-BE49-F238E27FC236}">
                    <a16:creationId xmlns:a16="http://schemas.microsoft.com/office/drawing/2014/main" id="{DEF560D7-493E-4433-9E67-72CAF6131294}"/>
                  </a:ext>
                </a:extLst>
              </p:cNvPr>
              <p:cNvSpPr>
                <a:spLocks/>
              </p:cNvSpPr>
              <p:nvPr/>
            </p:nvSpPr>
            <p:spPr bwMode="auto">
              <a:xfrm>
                <a:off x="-37325"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3" name="Slide Number Placeholder 2">
            <a:extLst>
              <a:ext uri="{FF2B5EF4-FFF2-40B4-BE49-F238E27FC236}">
                <a16:creationId xmlns:a16="http://schemas.microsoft.com/office/drawing/2014/main" id="{C9255FDF-4E28-43FF-AF0C-ED9704CC0249}"/>
              </a:ext>
            </a:extLst>
          </p:cNvPr>
          <p:cNvSpPr>
            <a:spLocks noGrp="1"/>
          </p:cNvSpPr>
          <p:nvPr>
            <p:ph type="sldNum" sz="quarter" idx="18"/>
          </p:nvPr>
        </p:nvSpPr>
        <p:spPr/>
        <p:txBody>
          <a:bodyPr/>
          <a:lstStyle/>
          <a:p>
            <a:fld id="{D61AABEC-672F-4B68-B914-690DA978312C}" type="slidenum">
              <a:rPr lang="en-US" smtClean="0"/>
              <a:pPr/>
              <a:t>5</a:t>
            </a:fld>
            <a:r>
              <a:rPr lang="en-US" dirty="0"/>
              <a:t> </a:t>
            </a:r>
          </a:p>
        </p:txBody>
      </p:sp>
      <p:sp>
        <p:nvSpPr>
          <p:cNvPr id="5" name="TextBox 4">
            <a:extLst>
              <a:ext uri="{FF2B5EF4-FFF2-40B4-BE49-F238E27FC236}">
                <a16:creationId xmlns:a16="http://schemas.microsoft.com/office/drawing/2014/main" id="{AE9DE677-039E-4E38-8EC2-22E30AC135B4}"/>
              </a:ext>
            </a:extLst>
          </p:cNvPr>
          <p:cNvSpPr txBox="1"/>
          <p:nvPr/>
        </p:nvSpPr>
        <p:spPr>
          <a:xfrm>
            <a:off x="508607" y="5575657"/>
            <a:ext cx="4786976" cy="553998"/>
          </a:xfrm>
          <a:prstGeom prst="rect">
            <a:avLst/>
          </a:prstGeom>
        </p:spPr>
        <p:txBody>
          <a:bodyPr vert="horz" wrap="square" lIns="0" tIns="0" rIns="0" bIns="0" rtlCol="0">
            <a:spAutoFit/>
          </a:bodyPr>
          <a:lstStyle/>
          <a:p>
            <a:pPr algn="l"/>
            <a:r>
              <a:rPr lang="nl-BE" sz="1200" dirty="0"/>
              <a:t>*Quota gebaseerd op </a:t>
            </a:r>
            <a:r>
              <a:rPr lang="nl-BE" sz="1200" dirty="0" err="1"/>
              <a:t>Ipsos</a:t>
            </a:r>
            <a:r>
              <a:rPr lang="nl-BE" sz="1200" dirty="0"/>
              <a:t> Sprint – apart onderzoek uitgevoerd om de quota van de populatie van huishoudens met minstens 1 kat te bepalen</a:t>
            </a:r>
          </a:p>
        </p:txBody>
      </p:sp>
    </p:spTree>
    <p:extLst>
      <p:ext uri="{BB962C8B-B14F-4D97-AF65-F5344CB8AC3E}">
        <p14:creationId xmlns:p14="http://schemas.microsoft.com/office/powerpoint/2010/main" val="419303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3425BF-2A95-4E72-935F-67CBC9595789}"/>
              </a:ext>
            </a:extLst>
          </p:cNvPr>
          <p:cNvSpPr>
            <a:spLocks noGrp="1"/>
          </p:cNvSpPr>
          <p:nvPr>
            <p:ph type="body" sz="quarter" idx="19"/>
          </p:nvPr>
        </p:nvSpPr>
        <p:spPr/>
        <p:txBody>
          <a:bodyPr/>
          <a:lstStyle/>
          <a:p>
            <a:r>
              <a:rPr lang="nl-BE" dirty="0"/>
              <a:t>Alle gerapporteerde slides zijn </a:t>
            </a:r>
            <a:r>
              <a:rPr lang="nl-BE" b="1" dirty="0"/>
              <a:t>percentages (%)</a:t>
            </a:r>
            <a:r>
              <a:rPr lang="nl-BE" dirty="0"/>
              <a:t>, tenzij anders aangeduid.</a:t>
            </a:r>
          </a:p>
          <a:p>
            <a:r>
              <a:rPr lang="nl-BE" b="1" dirty="0"/>
              <a:t>Kleine steekproefgroottes</a:t>
            </a:r>
            <a:r>
              <a:rPr lang="nl-BE" dirty="0"/>
              <a:t>, i.e. n &lt; 30, worden aangeduid met een asterisk (</a:t>
            </a:r>
            <a:r>
              <a:rPr lang="nl-BE" dirty="0">
                <a:solidFill>
                  <a:schemeClr val="accent5"/>
                </a:solidFill>
              </a:rPr>
              <a:t>*</a:t>
            </a:r>
            <a:r>
              <a:rPr lang="nl-BE" dirty="0"/>
              <a:t>).</a:t>
            </a:r>
          </a:p>
          <a:p>
            <a:r>
              <a:rPr lang="nl-BE" dirty="0"/>
              <a:t>Significante verschillen worden altijd getest met </a:t>
            </a:r>
            <a:r>
              <a:rPr lang="nl-BE"/>
              <a:t>een betrouwbaarheidsinterval van 95%. </a:t>
            </a:r>
            <a:endParaRPr lang="nl-BE" dirty="0"/>
          </a:p>
          <a:p>
            <a:pPr lvl="1"/>
            <a:endParaRPr lang="nl-BE" dirty="0"/>
          </a:p>
          <a:p>
            <a:pPr lvl="1"/>
            <a:r>
              <a:rPr lang="nl-BE" dirty="0"/>
              <a:t>Significante verschillen tussen groepen worden aangeduid met A, B, C, …</a:t>
            </a:r>
          </a:p>
          <a:p>
            <a:pPr lvl="2"/>
            <a:r>
              <a:rPr lang="nl-BE" dirty="0"/>
              <a:t>Verschillen worden altijd aangeduid bij het </a:t>
            </a:r>
            <a:r>
              <a:rPr lang="nl-BE" b="1" dirty="0"/>
              <a:t>hoogste % </a:t>
            </a:r>
            <a:r>
              <a:rPr lang="nl-BE" dirty="0"/>
              <a:t>in de vergelijking. </a:t>
            </a:r>
          </a:p>
          <a:p>
            <a:pPr lvl="2"/>
            <a:r>
              <a:rPr lang="nl-BE" dirty="0"/>
              <a:t>E.g. de aanduiding AC bij groep 2 duidt op een significant verschil tussen 70% (B) en 54% (A) en tussen 70% (B) en 58% (C).</a:t>
            </a:r>
          </a:p>
          <a:p>
            <a:endParaRPr lang="nl-BE" dirty="0"/>
          </a:p>
        </p:txBody>
      </p:sp>
      <p:sp>
        <p:nvSpPr>
          <p:cNvPr id="2" name="Title 1">
            <a:extLst>
              <a:ext uri="{FF2B5EF4-FFF2-40B4-BE49-F238E27FC236}">
                <a16:creationId xmlns:a16="http://schemas.microsoft.com/office/drawing/2014/main" id="{9948D4D4-77E7-4CF1-9479-7BFB5DAA85F1}"/>
              </a:ext>
            </a:extLst>
          </p:cNvPr>
          <p:cNvSpPr>
            <a:spLocks noGrp="1"/>
          </p:cNvSpPr>
          <p:nvPr>
            <p:ph type="title"/>
          </p:nvPr>
        </p:nvSpPr>
        <p:spPr/>
        <p:txBody>
          <a:bodyPr/>
          <a:lstStyle/>
          <a:p>
            <a:r>
              <a:rPr lang="nl-BE" dirty="0"/>
              <a:t>Hoe de resultaten lezen?</a:t>
            </a:r>
          </a:p>
        </p:txBody>
      </p:sp>
      <p:graphicFrame>
        <p:nvGraphicFramePr>
          <p:cNvPr id="115" name="Chart 114">
            <a:extLst>
              <a:ext uri="{FF2B5EF4-FFF2-40B4-BE49-F238E27FC236}">
                <a16:creationId xmlns:a16="http://schemas.microsoft.com/office/drawing/2014/main" id="{46270869-9BD1-4DD7-A5D8-46A1A54BD6E5}"/>
              </a:ext>
            </a:extLst>
          </p:cNvPr>
          <p:cNvGraphicFramePr/>
          <p:nvPr/>
        </p:nvGraphicFramePr>
        <p:xfrm>
          <a:off x="3863975" y="3512241"/>
          <a:ext cx="4464050" cy="2617097"/>
        </p:xfrm>
        <a:graphic>
          <a:graphicData uri="http://schemas.openxmlformats.org/drawingml/2006/chart">
            <c:chart xmlns:c="http://schemas.openxmlformats.org/drawingml/2006/chart" xmlns:r="http://schemas.openxmlformats.org/officeDocument/2006/relationships" r:id="rId2"/>
          </a:graphicData>
        </a:graphic>
      </p:graphicFrame>
      <p:sp>
        <p:nvSpPr>
          <p:cNvPr id="116" name="TextBox 115">
            <a:extLst>
              <a:ext uri="{FF2B5EF4-FFF2-40B4-BE49-F238E27FC236}">
                <a16:creationId xmlns:a16="http://schemas.microsoft.com/office/drawing/2014/main" id="{5296589B-5099-4672-B891-606C816BD477}"/>
              </a:ext>
            </a:extLst>
          </p:cNvPr>
          <p:cNvSpPr txBox="1"/>
          <p:nvPr/>
        </p:nvSpPr>
        <p:spPr>
          <a:xfrm>
            <a:off x="6261769" y="3962612"/>
            <a:ext cx="250068" cy="215444"/>
          </a:xfrm>
          <a:prstGeom prst="rect">
            <a:avLst/>
          </a:prstGeom>
          <a:noFill/>
        </p:spPr>
        <p:txBody>
          <a:bodyPr wrap="none" lIns="0" tIns="0" rIns="0" bIns="0" rtlCol="0">
            <a:spAutoFit/>
          </a:bodyPr>
          <a:lstStyle/>
          <a:p>
            <a:pPr algn="l"/>
            <a:r>
              <a:rPr lang="nl-BE" sz="1400">
                <a:solidFill>
                  <a:schemeClr val="bg2"/>
                </a:solidFill>
              </a:rPr>
              <a:t>AC</a:t>
            </a:r>
            <a:endParaRPr lang="nl-BE" sz="1400" dirty="0">
              <a:solidFill>
                <a:schemeClr val="bg2"/>
              </a:solidFill>
            </a:endParaRPr>
          </a:p>
        </p:txBody>
      </p:sp>
      <p:grpSp>
        <p:nvGrpSpPr>
          <p:cNvPr id="117" name="Group 116">
            <a:extLst>
              <a:ext uri="{FF2B5EF4-FFF2-40B4-BE49-F238E27FC236}">
                <a16:creationId xmlns:a16="http://schemas.microsoft.com/office/drawing/2014/main" id="{833C3251-1E28-4A8E-B23C-2883AA5AF25C}"/>
              </a:ext>
            </a:extLst>
          </p:cNvPr>
          <p:cNvGrpSpPr/>
          <p:nvPr/>
        </p:nvGrpSpPr>
        <p:grpSpPr>
          <a:xfrm rot="20215358">
            <a:off x="1889999" y="4393665"/>
            <a:ext cx="1277739" cy="1059327"/>
            <a:chOff x="8367820" y="708454"/>
            <a:chExt cx="1033378" cy="856735"/>
          </a:xfrm>
        </p:grpSpPr>
        <p:sp>
          <p:nvSpPr>
            <p:cNvPr id="118" name="Circle: Hollow 117">
              <a:extLst>
                <a:ext uri="{FF2B5EF4-FFF2-40B4-BE49-F238E27FC236}">
                  <a16:creationId xmlns:a16="http://schemas.microsoft.com/office/drawing/2014/main" id="{93479832-38EA-42F1-A944-D5567363078B}"/>
                </a:ext>
              </a:extLst>
            </p:cNvPr>
            <p:cNvSpPr/>
            <p:nvPr/>
          </p:nvSpPr>
          <p:spPr>
            <a:xfrm>
              <a:off x="8456141" y="708454"/>
              <a:ext cx="856735" cy="856735"/>
            </a:xfrm>
            <a:prstGeom prst="donut">
              <a:avLst>
                <a:gd name="adj" fmla="val 16333"/>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400" dirty="0">
                <a:solidFill>
                  <a:schemeClr val="tx1"/>
                </a:solidFill>
              </a:endParaRPr>
            </a:p>
          </p:txBody>
        </p:sp>
        <p:sp>
          <p:nvSpPr>
            <p:cNvPr id="119" name="Rectangle 118">
              <a:extLst>
                <a:ext uri="{FF2B5EF4-FFF2-40B4-BE49-F238E27FC236}">
                  <a16:creationId xmlns:a16="http://schemas.microsoft.com/office/drawing/2014/main" id="{1CF16B53-281E-4DCB-98A4-8C3FAA746D21}"/>
                </a:ext>
              </a:extLst>
            </p:cNvPr>
            <p:cNvSpPr/>
            <p:nvPr/>
          </p:nvSpPr>
          <p:spPr>
            <a:xfrm>
              <a:off x="8367820" y="1024809"/>
              <a:ext cx="1033378" cy="22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nl-BE" sz="1200" b="1" spc="120" dirty="0">
                  <a:solidFill>
                    <a:schemeClr val="tx2"/>
                  </a:solidFill>
                  <a:latin typeface="+mj-lt"/>
                </a:rPr>
                <a:t>VOORBEELD</a:t>
              </a:r>
              <a:endParaRPr lang="nl-BE" b="1" spc="120" dirty="0">
                <a:solidFill>
                  <a:schemeClr val="tx2"/>
                </a:solidFill>
                <a:latin typeface="+mj-lt"/>
              </a:endParaRPr>
            </a:p>
          </p:txBody>
        </p:sp>
        <p:cxnSp>
          <p:nvCxnSpPr>
            <p:cNvPr id="120" name="Straight Connector 119">
              <a:extLst>
                <a:ext uri="{FF2B5EF4-FFF2-40B4-BE49-F238E27FC236}">
                  <a16:creationId xmlns:a16="http://schemas.microsoft.com/office/drawing/2014/main" id="{046DFA0A-7927-4174-9AB9-86994609D701}"/>
                </a:ext>
              </a:extLst>
            </p:cNvPr>
            <p:cNvCxnSpPr/>
            <p:nvPr/>
          </p:nvCxnSpPr>
          <p:spPr>
            <a:xfrm>
              <a:off x="8390238" y="1018292"/>
              <a:ext cx="98854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9676638-6E55-43F0-8064-60AA1E99BC61}"/>
                </a:ext>
              </a:extLst>
            </p:cNvPr>
            <p:cNvCxnSpPr/>
            <p:nvPr/>
          </p:nvCxnSpPr>
          <p:spPr>
            <a:xfrm>
              <a:off x="8387627" y="1250560"/>
              <a:ext cx="98854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14D23F6D-1597-45D1-8CF1-9FAC2EB3DBC5}"/>
              </a:ext>
            </a:extLst>
          </p:cNvPr>
          <p:cNvSpPr>
            <a:spLocks noGrp="1"/>
          </p:cNvSpPr>
          <p:nvPr>
            <p:ph type="sldNum" sz="quarter" idx="18"/>
          </p:nvPr>
        </p:nvSpPr>
        <p:spPr/>
        <p:txBody>
          <a:bodyPr/>
          <a:lstStyle/>
          <a:p>
            <a:fld id="{D61AABEC-672F-4B68-B914-690DA978312C}" type="slidenum">
              <a:rPr lang="nl-BE" smtClean="0"/>
              <a:pPr/>
              <a:t>6</a:t>
            </a:fld>
            <a:r>
              <a:rPr lang="nl-BE"/>
              <a:t> </a:t>
            </a:r>
            <a:endParaRPr lang="nl-BE" dirty="0"/>
          </a:p>
        </p:txBody>
      </p:sp>
    </p:spTree>
    <p:extLst>
      <p:ext uri="{BB962C8B-B14F-4D97-AF65-F5344CB8AC3E}">
        <p14:creationId xmlns:p14="http://schemas.microsoft.com/office/powerpoint/2010/main" val="266264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nl-BE" dirty="0"/>
              <a:t>Basis:	Kattenbaasjes Sprint panel Vlaanderen (n=349) | * Kattenbaasjes Online panel (n= 527)</a:t>
            </a:r>
          </a:p>
          <a:p>
            <a:r>
              <a:rPr lang="nl-BE" dirty="0"/>
              <a:t>Vraag:	Geslacht / Leeftijd / Regio / HHCMP10. Hoeveel personen wonen of verblijven er op uw huidige adres? / BE01INC. NETTO MAANDELIJKSE gezinsinkomen / </a:t>
            </a:r>
          </a:p>
          <a:p>
            <a:r>
              <a:rPr lang="nl-BE" dirty="0"/>
              <a:t>	S2. Hoeveel katten heeft u als huisdier?</a:t>
            </a:r>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7</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680545"/>
            <a:ext cx="11376023" cy="387798"/>
          </a:xfrm>
        </p:spPr>
        <p:txBody>
          <a:bodyPr/>
          <a:lstStyle/>
          <a:p>
            <a:r>
              <a:rPr lang="nl-BE" dirty="0"/>
              <a:t>Profiel van de steekproef: de baasjes</a:t>
            </a:r>
          </a:p>
        </p:txBody>
      </p:sp>
      <p:sp>
        <p:nvSpPr>
          <p:cNvPr id="21" name="Rectangle 20">
            <a:extLst>
              <a:ext uri="{FF2B5EF4-FFF2-40B4-BE49-F238E27FC236}">
                <a16:creationId xmlns:a16="http://schemas.microsoft.com/office/drawing/2014/main" id="{E9F7197A-3CDD-4983-80DF-F69A9F4AA045}"/>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a:t>
            </a:r>
          </a:p>
        </p:txBody>
      </p:sp>
      <p:sp>
        <p:nvSpPr>
          <p:cNvPr id="22" name="Rectangle 21">
            <a:extLst>
              <a:ext uri="{FF2B5EF4-FFF2-40B4-BE49-F238E27FC236}">
                <a16:creationId xmlns:a16="http://schemas.microsoft.com/office/drawing/2014/main" id="{246D07F9-00CC-44D1-A7F9-540176883396}"/>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56%</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a:t>
            </a:r>
          </a:p>
        </p:txBody>
      </p:sp>
      <p:sp>
        <p:nvSpPr>
          <p:cNvPr id="24" name="Rectangle 23">
            <a:extLst>
              <a:ext uri="{FF2B5EF4-FFF2-40B4-BE49-F238E27FC236}">
                <a16:creationId xmlns:a16="http://schemas.microsoft.com/office/drawing/2014/main" id="{8269CE19-1051-403A-8CF9-E5A43BCC73DE}"/>
              </a:ext>
            </a:extLst>
          </p:cNvPr>
          <p:cNvSpPr/>
          <p:nvPr/>
        </p:nvSpPr>
        <p:spPr>
          <a:xfrm>
            <a:off x="8054719" y="1493390"/>
            <a:ext cx="3729291"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REGIO</a:t>
            </a:r>
          </a:p>
        </p:txBody>
      </p:sp>
      <p:grpSp>
        <p:nvGrpSpPr>
          <p:cNvPr id="158" name="Group 157">
            <a:extLst>
              <a:ext uri="{FF2B5EF4-FFF2-40B4-BE49-F238E27FC236}">
                <a16:creationId xmlns:a16="http://schemas.microsoft.com/office/drawing/2014/main" id="{22E46971-1A36-42E1-B7DB-9906AC846B17}"/>
              </a:ext>
            </a:extLst>
          </p:cNvPr>
          <p:cNvGrpSpPr/>
          <p:nvPr/>
        </p:nvGrpSpPr>
        <p:grpSpPr>
          <a:xfrm>
            <a:off x="8165153" y="3277241"/>
            <a:ext cx="1757551" cy="409094"/>
            <a:chOff x="8165153" y="3277241"/>
            <a:chExt cx="1757551" cy="409094"/>
          </a:xfrm>
        </p:grpSpPr>
        <p:sp>
          <p:nvSpPr>
            <p:cNvPr id="25" name="Rounded Rectangle 79">
              <a:extLst>
                <a:ext uri="{FF2B5EF4-FFF2-40B4-BE49-F238E27FC236}">
                  <a16:creationId xmlns:a16="http://schemas.microsoft.com/office/drawing/2014/main" id="{6381D662-C0F6-4CB0-81D4-95EE62560499}"/>
                </a:ext>
              </a:extLst>
            </p:cNvPr>
            <p:cNvSpPr/>
            <p:nvPr/>
          </p:nvSpPr>
          <p:spPr bwMode="auto">
            <a:xfrm>
              <a:off x="8165153" y="3277241"/>
              <a:ext cx="175755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nl-BE" sz="1400" dirty="0">
                  <a:solidFill>
                    <a:schemeClr val="bg2"/>
                  </a:solidFill>
                  <a:latin typeface="+mj-lt"/>
                </a:rPr>
                <a:t>Vlaanderen</a:t>
              </a:r>
              <a:endParaRPr lang="en-US" dirty="0">
                <a:solidFill>
                  <a:schemeClr val="bg2"/>
                </a:solidFill>
                <a:latin typeface="+mj-lt"/>
              </a:endParaRPr>
            </a:p>
          </p:txBody>
        </p:sp>
        <p:sp>
          <p:nvSpPr>
            <p:cNvPr id="26" name="Freeform 9">
              <a:extLst>
                <a:ext uri="{FF2B5EF4-FFF2-40B4-BE49-F238E27FC236}">
                  <a16:creationId xmlns:a16="http://schemas.microsoft.com/office/drawing/2014/main" id="{D155BD86-2F89-4F73-9A97-9E19F5F09CA2}"/>
                </a:ext>
              </a:extLst>
            </p:cNvPr>
            <p:cNvSpPr>
              <a:spLocks noChangeAspect="1" noEditPoints="1"/>
            </p:cNvSpPr>
            <p:nvPr/>
          </p:nvSpPr>
          <p:spPr bwMode="auto">
            <a:xfrm>
              <a:off x="8264608" y="3327001"/>
              <a:ext cx="294199" cy="344535"/>
            </a:xfrm>
            <a:custGeom>
              <a:avLst/>
              <a:gdLst>
                <a:gd name="T0" fmla="*/ 2147483647 w 814"/>
                <a:gd name="T1" fmla="*/ 2147483647 h 959"/>
                <a:gd name="T2" fmla="*/ 2147483647 w 814"/>
                <a:gd name="T3" fmla="*/ 2147483647 h 959"/>
                <a:gd name="T4" fmla="*/ 2147483647 w 814"/>
                <a:gd name="T5" fmla="*/ 2147483647 h 959"/>
                <a:gd name="T6" fmla="*/ 2147483647 w 814"/>
                <a:gd name="T7" fmla="*/ 2147483647 h 959"/>
                <a:gd name="T8" fmla="*/ 2147483647 w 814"/>
                <a:gd name="T9" fmla="*/ 2147483647 h 959"/>
                <a:gd name="T10" fmla="*/ 2147483647 w 814"/>
                <a:gd name="T11" fmla="*/ 2147483647 h 959"/>
                <a:gd name="T12" fmla="*/ 2147483647 w 814"/>
                <a:gd name="T13" fmla="*/ 2147483647 h 959"/>
                <a:gd name="T14" fmla="*/ 2147483647 w 814"/>
                <a:gd name="T15" fmla="*/ 2147483647 h 959"/>
                <a:gd name="T16" fmla="*/ 2147483647 w 814"/>
                <a:gd name="T17" fmla="*/ 2147483647 h 959"/>
                <a:gd name="T18" fmla="*/ 2147483647 w 814"/>
                <a:gd name="T19" fmla="*/ 2147483647 h 959"/>
                <a:gd name="T20" fmla="*/ 2147483647 w 814"/>
                <a:gd name="T21" fmla="*/ 2147483647 h 959"/>
                <a:gd name="T22" fmla="*/ 2147483647 w 814"/>
                <a:gd name="T23" fmla="*/ 2147483647 h 959"/>
                <a:gd name="T24" fmla="*/ 2147483647 w 814"/>
                <a:gd name="T25" fmla="*/ 2147483647 h 959"/>
                <a:gd name="T26" fmla="*/ 2147483647 w 814"/>
                <a:gd name="T27" fmla="*/ 2147483647 h 959"/>
                <a:gd name="T28" fmla="*/ 2147483647 w 814"/>
                <a:gd name="T29" fmla="*/ 2147483647 h 959"/>
                <a:gd name="T30" fmla="*/ 2147483647 w 814"/>
                <a:gd name="T31" fmla="*/ 2147483647 h 959"/>
                <a:gd name="T32" fmla="*/ 2147483647 w 814"/>
                <a:gd name="T33" fmla="*/ 2147483647 h 959"/>
                <a:gd name="T34" fmla="*/ 2147483647 w 814"/>
                <a:gd name="T35" fmla="*/ 2147483647 h 959"/>
                <a:gd name="T36" fmla="*/ 2147483647 w 814"/>
                <a:gd name="T37" fmla="*/ 2147483647 h 959"/>
                <a:gd name="T38" fmla="*/ 2147483647 w 814"/>
                <a:gd name="T39" fmla="*/ 2147483647 h 959"/>
                <a:gd name="T40" fmla="*/ 2147483647 w 814"/>
                <a:gd name="T41" fmla="*/ 2147483647 h 959"/>
                <a:gd name="T42" fmla="*/ 2147483647 w 814"/>
                <a:gd name="T43" fmla="*/ 2147483647 h 959"/>
                <a:gd name="T44" fmla="*/ 2147483647 w 814"/>
                <a:gd name="T45" fmla="*/ 2147483647 h 959"/>
                <a:gd name="T46" fmla="*/ 2147483647 w 814"/>
                <a:gd name="T47" fmla="*/ 2147483647 h 959"/>
                <a:gd name="T48" fmla="*/ 2147483647 w 814"/>
                <a:gd name="T49" fmla="*/ 2147483647 h 959"/>
                <a:gd name="T50" fmla="*/ 2147483647 w 814"/>
                <a:gd name="T51" fmla="*/ 2147483647 h 959"/>
                <a:gd name="T52" fmla="*/ 2147483647 w 814"/>
                <a:gd name="T53" fmla="*/ 2147483647 h 959"/>
                <a:gd name="T54" fmla="*/ 2147483647 w 814"/>
                <a:gd name="T55" fmla="*/ 2147483647 h 959"/>
                <a:gd name="T56" fmla="*/ 2147483647 w 814"/>
                <a:gd name="T57" fmla="*/ 2147483647 h 959"/>
                <a:gd name="T58" fmla="*/ 2147483647 w 814"/>
                <a:gd name="T59" fmla="*/ 2147483647 h 959"/>
                <a:gd name="T60" fmla="*/ 2147483647 w 814"/>
                <a:gd name="T61" fmla="*/ 2147483647 h 959"/>
                <a:gd name="T62" fmla="*/ 2147483647 w 814"/>
                <a:gd name="T63" fmla="*/ 2147483647 h 959"/>
                <a:gd name="T64" fmla="*/ 2147483647 w 814"/>
                <a:gd name="T65" fmla="*/ 2147483647 h 959"/>
                <a:gd name="T66" fmla="*/ 2147483647 w 814"/>
                <a:gd name="T67" fmla="*/ 2147483647 h 959"/>
                <a:gd name="T68" fmla="*/ 2147483647 w 814"/>
                <a:gd name="T69" fmla="*/ 2147483647 h 959"/>
                <a:gd name="T70" fmla="*/ 2147483647 w 814"/>
                <a:gd name="T71" fmla="*/ 2147483647 h 959"/>
                <a:gd name="T72" fmla="*/ 2147483647 w 814"/>
                <a:gd name="T73" fmla="*/ 2147483647 h 959"/>
                <a:gd name="T74" fmla="*/ 2147483647 w 814"/>
                <a:gd name="T75" fmla="*/ 2147483647 h 959"/>
                <a:gd name="T76" fmla="*/ 2147483647 w 814"/>
                <a:gd name="T77" fmla="*/ 2147483647 h 959"/>
                <a:gd name="T78" fmla="*/ 2147483647 w 814"/>
                <a:gd name="T79" fmla="*/ 2147483647 h 959"/>
                <a:gd name="T80" fmla="*/ 2147483647 w 814"/>
                <a:gd name="T81" fmla="*/ 2147483647 h 959"/>
                <a:gd name="T82" fmla="*/ 2147483647 w 814"/>
                <a:gd name="T83" fmla="*/ 2147483647 h 959"/>
                <a:gd name="T84" fmla="*/ 2147483647 w 814"/>
                <a:gd name="T85" fmla="*/ 2147483647 h 959"/>
                <a:gd name="T86" fmla="*/ 2147483647 w 814"/>
                <a:gd name="T87" fmla="*/ 2147483647 h 959"/>
                <a:gd name="T88" fmla="*/ 2147483647 w 814"/>
                <a:gd name="T89" fmla="*/ 2147483647 h 959"/>
                <a:gd name="T90" fmla="*/ 2147483647 w 814"/>
                <a:gd name="T91" fmla="*/ 2147483647 h 959"/>
                <a:gd name="T92" fmla="*/ 2147483647 w 814"/>
                <a:gd name="T93" fmla="*/ 2147483647 h 959"/>
                <a:gd name="T94" fmla="*/ 2147483647 w 814"/>
                <a:gd name="T95" fmla="*/ 2147483647 h 959"/>
                <a:gd name="T96" fmla="*/ 2147483647 w 814"/>
                <a:gd name="T97" fmla="*/ 2147483647 h 959"/>
                <a:gd name="T98" fmla="*/ 2147483647 w 814"/>
                <a:gd name="T99" fmla="*/ 2147483647 h 959"/>
                <a:gd name="T100" fmla="*/ 2147483647 w 814"/>
                <a:gd name="T101" fmla="*/ 2147483647 h 959"/>
                <a:gd name="T102" fmla="*/ 2147483647 w 814"/>
                <a:gd name="T103" fmla="*/ 2147483647 h 959"/>
                <a:gd name="T104" fmla="*/ 2147483647 w 814"/>
                <a:gd name="T105" fmla="*/ 2147483647 h 959"/>
                <a:gd name="T106" fmla="*/ 2147483647 w 814"/>
                <a:gd name="T107" fmla="*/ 2147483647 h 959"/>
                <a:gd name="T108" fmla="*/ 2147483647 w 814"/>
                <a:gd name="T109" fmla="*/ 2147483647 h 959"/>
                <a:gd name="T110" fmla="*/ 2147483647 w 814"/>
                <a:gd name="T111" fmla="*/ 2147483647 h 959"/>
                <a:gd name="T112" fmla="*/ 2147483647 w 814"/>
                <a:gd name="T113" fmla="*/ 2147483647 h 9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4"/>
                <a:gd name="T172" fmla="*/ 0 h 959"/>
                <a:gd name="T173" fmla="*/ 814 w 814"/>
                <a:gd name="T174" fmla="*/ 959 h 9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4" h="959">
                  <a:moveTo>
                    <a:pt x="720" y="0"/>
                  </a:moveTo>
                  <a:cubicBezTo>
                    <a:pt x="726" y="1"/>
                    <a:pt x="726" y="9"/>
                    <a:pt x="732" y="10"/>
                  </a:cubicBezTo>
                  <a:cubicBezTo>
                    <a:pt x="734" y="24"/>
                    <a:pt x="732" y="34"/>
                    <a:pt x="726" y="42"/>
                  </a:cubicBezTo>
                  <a:cubicBezTo>
                    <a:pt x="724" y="49"/>
                    <a:pt x="733" y="51"/>
                    <a:pt x="736" y="54"/>
                  </a:cubicBezTo>
                  <a:cubicBezTo>
                    <a:pt x="739" y="59"/>
                    <a:pt x="740" y="63"/>
                    <a:pt x="745" y="67"/>
                  </a:cubicBezTo>
                  <a:cubicBezTo>
                    <a:pt x="749" y="77"/>
                    <a:pt x="756" y="84"/>
                    <a:pt x="761" y="92"/>
                  </a:cubicBezTo>
                  <a:cubicBezTo>
                    <a:pt x="782" y="94"/>
                    <a:pt x="801" y="92"/>
                    <a:pt x="805" y="77"/>
                  </a:cubicBezTo>
                  <a:cubicBezTo>
                    <a:pt x="814" y="77"/>
                    <a:pt x="806" y="89"/>
                    <a:pt x="805" y="92"/>
                  </a:cubicBezTo>
                  <a:cubicBezTo>
                    <a:pt x="804" y="99"/>
                    <a:pt x="800" y="103"/>
                    <a:pt x="796" y="111"/>
                  </a:cubicBezTo>
                  <a:cubicBezTo>
                    <a:pt x="788" y="110"/>
                    <a:pt x="789" y="117"/>
                    <a:pt x="780" y="115"/>
                  </a:cubicBezTo>
                  <a:cubicBezTo>
                    <a:pt x="778" y="122"/>
                    <a:pt x="779" y="126"/>
                    <a:pt x="777" y="140"/>
                  </a:cubicBezTo>
                  <a:cubicBezTo>
                    <a:pt x="761" y="151"/>
                    <a:pt x="776" y="175"/>
                    <a:pt x="796" y="175"/>
                  </a:cubicBezTo>
                  <a:cubicBezTo>
                    <a:pt x="787" y="192"/>
                    <a:pt x="754" y="190"/>
                    <a:pt x="751" y="169"/>
                  </a:cubicBezTo>
                  <a:cubicBezTo>
                    <a:pt x="731" y="171"/>
                    <a:pt x="726" y="214"/>
                    <a:pt x="739" y="229"/>
                  </a:cubicBezTo>
                  <a:cubicBezTo>
                    <a:pt x="740" y="234"/>
                    <a:pt x="721" y="234"/>
                    <a:pt x="723" y="229"/>
                  </a:cubicBezTo>
                  <a:cubicBezTo>
                    <a:pt x="713" y="232"/>
                    <a:pt x="716" y="221"/>
                    <a:pt x="710" y="219"/>
                  </a:cubicBezTo>
                  <a:cubicBezTo>
                    <a:pt x="705" y="221"/>
                    <a:pt x="711" y="223"/>
                    <a:pt x="710" y="229"/>
                  </a:cubicBezTo>
                  <a:cubicBezTo>
                    <a:pt x="702" y="226"/>
                    <a:pt x="695" y="221"/>
                    <a:pt x="688" y="213"/>
                  </a:cubicBezTo>
                  <a:cubicBezTo>
                    <a:pt x="687" y="211"/>
                    <a:pt x="682" y="208"/>
                    <a:pt x="682" y="207"/>
                  </a:cubicBezTo>
                  <a:cubicBezTo>
                    <a:pt x="680" y="204"/>
                    <a:pt x="683" y="200"/>
                    <a:pt x="682" y="197"/>
                  </a:cubicBezTo>
                  <a:cubicBezTo>
                    <a:pt x="681" y="196"/>
                    <a:pt x="679" y="197"/>
                    <a:pt x="678" y="194"/>
                  </a:cubicBezTo>
                  <a:cubicBezTo>
                    <a:pt x="677" y="183"/>
                    <a:pt x="681" y="168"/>
                    <a:pt x="688" y="159"/>
                  </a:cubicBezTo>
                  <a:cubicBezTo>
                    <a:pt x="685" y="156"/>
                    <a:pt x="682" y="153"/>
                    <a:pt x="678" y="149"/>
                  </a:cubicBezTo>
                  <a:cubicBezTo>
                    <a:pt x="677" y="120"/>
                    <a:pt x="680" y="96"/>
                    <a:pt x="691" y="80"/>
                  </a:cubicBezTo>
                  <a:cubicBezTo>
                    <a:pt x="688" y="65"/>
                    <a:pt x="683" y="62"/>
                    <a:pt x="672" y="61"/>
                  </a:cubicBezTo>
                  <a:cubicBezTo>
                    <a:pt x="660" y="59"/>
                    <a:pt x="653" y="70"/>
                    <a:pt x="644" y="80"/>
                  </a:cubicBezTo>
                  <a:cubicBezTo>
                    <a:pt x="640" y="83"/>
                    <a:pt x="634" y="86"/>
                    <a:pt x="631" y="89"/>
                  </a:cubicBezTo>
                  <a:cubicBezTo>
                    <a:pt x="630" y="90"/>
                    <a:pt x="632" y="95"/>
                    <a:pt x="631" y="96"/>
                  </a:cubicBezTo>
                  <a:cubicBezTo>
                    <a:pt x="626" y="99"/>
                    <a:pt x="626" y="101"/>
                    <a:pt x="621" y="108"/>
                  </a:cubicBezTo>
                  <a:cubicBezTo>
                    <a:pt x="615" y="118"/>
                    <a:pt x="609" y="152"/>
                    <a:pt x="612" y="175"/>
                  </a:cubicBezTo>
                  <a:cubicBezTo>
                    <a:pt x="614" y="197"/>
                    <a:pt x="625" y="216"/>
                    <a:pt x="637" y="232"/>
                  </a:cubicBezTo>
                  <a:cubicBezTo>
                    <a:pt x="647" y="245"/>
                    <a:pt x="663" y="257"/>
                    <a:pt x="675" y="273"/>
                  </a:cubicBezTo>
                  <a:cubicBezTo>
                    <a:pt x="677" y="275"/>
                    <a:pt x="678" y="273"/>
                    <a:pt x="678" y="276"/>
                  </a:cubicBezTo>
                  <a:cubicBezTo>
                    <a:pt x="679" y="281"/>
                    <a:pt x="693" y="294"/>
                    <a:pt x="698" y="299"/>
                  </a:cubicBezTo>
                  <a:cubicBezTo>
                    <a:pt x="703" y="304"/>
                    <a:pt x="708" y="309"/>
                    <a:pt x="713" y="314"/>
                  </a:cubicBezTo>
                  <a:cubicBezTo>
                    <a:pt x="718" y="320"/>
                    <a:pt x="725" y="325"/>
                    <a:pt x="729" y="330"/>
                  </a:cubicBezTo>
                  <a:cubicBezTo>
                    <a:pt x="734" y="336"/>
                    <a:pt x="738" y="343"/>
                    <a:pt x="742" y="349"/>
                  </a:cubicBezTo>
                  <a:cubicBezTo>
                    <a:pt x="743" y="351"/>
                    <a:pt x="745" y="349"/>
                    <a:pt x="745" y="353"/>
                  </a:cubicBezTo>
                  <a:cubicBezTo>
                    <a:pt x="745" y="354"/>
                    <a:pt x="748" y="358"/>
                    <a:pt x="748" y="359"/>
                  </a:cubicBezTo>
                  <a:cubicBezTo>
                    <a:pt x="752" y="365"/>
                    <a:pt x="757" y="375"/>
                    <a:pt x="761" y="387"/>
                  </a:cubicBezTo>
                  <a:cubicBezTo>
                    <a:pt x="762" y="393"/>
                    <a:pt x="763" y="395"/>
                    <a:pt x="764" y="400"/>
                  </a:cubicBezTo>
                  <a:cubicBezTo>
                    <a:pt x="777" y="443"/>
                    <a:pt x="761" y="509"/>
                    <a:pt x="742" y="540"/>
                  </a:cubicBezTo>
                  <a:cubicBezTo>
                    <a:pt x="741" y="541"/>
                    <a:pt x="739" y="542"/>
                    <a:pt x="739" y="543"/>
                  </a:cubicBezTo>
                  <a:cubicBezTo>
                    <a:pt x="735" y="549"/>
                    <a:pt x="733" y="555"/>
                    <a:pt x="726" y="562"/>
                  </a:cubicBezTo>
                  <a:cubicBezTo>
                    <a:pt x="723" y="565"/>
                    <a:pt x="718" y="570"/>
                    <a:pt x="717" y="571"/>
                  </a:cubicBezTo>
                  <a:cubicBezTo>
                    <a:pt x="715" y="572"/>
                    <a:pt x="711" y="570"/>
                    <a:pt x="710" y="571"/>
                  </a:cubicBezTo>
                  <a:cubicBezTo>
                    <a:pt x="707" y="576"/>
                    <a:pt x="705" y="578"/>
                    <a:pt x="698" y="581"/>
                  </a:cubicBezTo>
                  <a:cubicBezTo>
                    <a:pt x="696" y="581"/>
                    <a:pt x="692" y="580"/>
                    <a:pt x="691" y="581"/>
                  </a:cubicBezTo>
                  <a:cubicBezTo>
                    <a:pt x="690" y="583"/>
                    <a:pt x="683" y="585"/>
                    <a:pt x="675" y="587"/>
                  </a:cubicBezTo>
                  <a:cubicBezTo>
                    <a:pt x="646" y="594"/>
                    <a:pt x="605" y="590"/>
                    <a:pt x="577" y="578"/>
                  </a:cubicBezTo>
                  <a:cubicBezTo>
                    <a:pt x="570" y="580"/>
                    <a:pt x="576" y="596"/>
                    <a:pt x="574" y="603"/>
                  </a:cubicBezTo>
                  <a:cubicBezTo>
                    <a:pt x="574" y="612"/>
                    <a:pt x="574" y="620"/>
                    <a:pt x="574" y="629"/>
                  </a:cubicBezTo>
                  <a:cubicBezTo>
                    <a:pt x="589" y="655"/>
                    <a:pt x="622" y="645"/>
                    <a:pt x="640" y="632"/>
                  </a:cubicBezTo>
                  <a:cubicBezTo>
                    <a:pt x="648" y="626"/>
                    <a:pt x="652" y="620"/>
                    <a:pt x="659" y="613"/>
                  </a:cubicBezTo>
                  <a:cubicBezTo>
                    <a:pt x="661" y="611"/>
                    <a:pt x="662" y="609"/>
                    <a:pt x="666" y="610"/>
                  </a:cubicBezTo>
                  <a:cubicBezTo>
                    <a:pt x="664" y="632"/>
                    <a:pt x="665" y="652"/>
                    <a:pt x="691" y="648"/>
                  </a:cubicBezTo>
                  <a:cubicBezTo>
                    <a:pt x="688" y="655"/>
                    <a:pt x="678" y="656"/>
                    <a:pt x="682" y="670"/>
                  </a:cubicBezTo>
                  <a:cubicBezTo>
                    <a:pt x="685" y="683"/>
                    <a:pt x="695" y="690"/>
                    <a:pt x="713" y="689"/>
                  </a:cubicBezTo>
                  <a:cubicBezTo>
                    <a:pt x="711" y="705"/>
                    <a:pt x="695" y="707"/>
                    <a:pt x="678" y="708"/>
                  </a:cubicBezTo>
                  <a:cubicBezTo>
                    <a:pt x="682" y="716"/>
                    <a:pt x="691" y="718"/>
                    <a:pt x="704" y="717"/>
                  </a:cubicBezTo>
                  <a:cubicBezTo>
                    <a:pt x="700" y="731"/>
                    <a:pt x="686" y="735"/>
                    <a:pt x="672" y="740"/>
                  </a:cubicBezTo>
                  <a:cubicBezTo>
                    <a:pt x="678" y="748"/>
                    <a:pt x="684" y="756"/>
                    <a:pt x="698" y="755"/>
                  </a:cubicBezTo>
                  <a:cubicBezTo>
                    <a:pt x="696" y="771"/>
                    <a:pt x="678" y="769"/>
                    <a:pt x="666" y="775"/>
                  </a:cubicBezTo>
                  <a:cubicBezTo>
                    <a:pt x="669" y="782"/>
                    <a:pt x="679" y="783"/>
                    <a:pt x="688" y="784"/>
                  </a:cubicBezTo>
                  <a:cubicBezTo>
                    <a:pt x="684" y="802"/>
                    <a:pt x="659" y="799"/>
                    <a:pt x="644" y="806"/>
                  </a:cubicBezTo>
                  <a:cubicBezTo>
                    <a:pt x="651" y="814"/>
                    <a:pt x="662" y="820"/>
                    <a:pt x="675" y="822"/>
                  </a:cubicBezTo>
                  <a:cubicBezTo>
                    <a:pt x="666" y="830"/>
                    <a:pt x="654" y="837"/>
                    <a:pt x="634" y="835"/>
                  </a:cubicBezTo>
                  <a:cubicBezTo>
                    <a:pt x="625" y="835"/>
                    <a:pt x="628" y="848"/>
                    <a:pt x="628" y="857"/>
                  </a:cubicBezTo>
                  <a:cubicBezTo>
                    <a:pt x="628" y="864"/>
                    <a:pt x="636" y="863"/>
                    <a:pt x="640" y="867"/>
                  </a:cubicBezTo>
                  <a:cubicBezTo>
                    <a:pt x="644" y="870"/>
                    <a:pt x="646" y="871"/>
                    <a:pt x="650" y="876"/>
                  </a:cubicBezTo>
                  <a:cubicBezTo>
                    <a:pt x="653" y="886"/>
                    <a:pt x="645" y="886"/>
                    <a:pt x="644" y="892"/>
                  </a:cubicBezTo>
                  <a:cubicBezTo>
                    <a:pt x="646" y="915"/>
                    <a:pt x="638" y="928"/>
                    <a:pt x="621" y="933"/>
                  </a:cubicBezTo>
                  <a:cubicBezTo>
                    <a:pt x="621" y="923"/>
                    <a:pt x="629" y="915"/>
                    <a:pt x="621" y="908"/>
                  </a:cubicBezTo>
                  <a:cubicBezTo>
                    <a:pt x="622" y="898"/>
                    <a:pt x="612" y="916"/>
                    <a:pt x="612" y="905"/>
                  </a:cubicBezTo>
                  <a:cubicBezTo>
                    <a:pt x="608" y="903"/>
                    <a:pt x="607" y="899"/>
                    <a:pt x="602" y="898"/>
                  </a:cubicBezTo>
                  <a:cubicBezTo>
                    <a:pt x="601" y="887"/>
                    <a:pt x="605" y="873"/>
                    <a:pt x="599" y="867"/>
                  </a:cubicBezTo>
                  <a:cubicBezTo>
                    <a:pt x="579" y="872"/>
                    <a:pt x="575" y="893"/>
                    <a:pt x="577" y="920"/>
                  </a:cubicBezTo>
                  <a:cubicBezTo>
                    <a:pt x="573" y="923"/>
                    <a:pt x="568" y="925"/>
                    <a:pt x="561" y="924"/>
                  </a:cubicBezTo>
                  <a:cubicBezTo>
                    <a:pt x="559" y="935"/>
                    <a:pt x="556" y="948"/>
                    <a:pt x="561" y="959"/>
                  </a:cubicBezTo>
                  <a:cubicBezTo>
                    <a:pt x="544" y="954"/>
                    <a:pt x="536" y="939"/>
                    <a:pt x="539" y="914"/>
                  </a:cubicBezTo>
                  <a:cubicBezTo>
                    <a:pt x="525" y="913"/>
                    <a:pt x="523" y="924"/>
                    <a:pt x="523" y="936"/>
                  </a:cubicBezTo>
                  <a:cubicBezTo>
                    <a:pt x="513" y="934"/>
                    <a:pt x="513" y="921"/>
                    <a:pt x="507" y="914"/>
                  </a:cubicBezTo>
                  <a:cubicBezTo>
                    <a:pt x="513" y="905"/>
                    <a:pt x="512" y="893"/>
                    <a:pt x="517" y="882"/>
                  </a:cubicBezTo>
                  <a:cubicBezTo>
                    <a:pt x="517" y="881"/>
                    <a:pt x="519" y="882"/>
                    <a:pt x="520" y="879"/>
                  </a:cubicBezTo>
                  <a:cubicBezTo>
                    <a:pt x="520" y="877"/>
                    <a:pt x="519" y="875"/>
                    <a:pt x="520" y="873"/>
                  </a:cubicBezTo>
                  <a:cubicBezTo>
                    <a:pt x="520" y="871"/>
                    <a:pt x="514" y="871"/>
                    <a:pt x="510" y="873"/>
                  </a:cubicBezTo>
                  <a:cubicBezTo>
                    <a:pt x="506" y="875"/>
                    <a:pt x="494" y="891"/>
                    <a:pt x="491" y="886"/>
                  </a:cubicBezTo>
                  <a:cubicBezTo>
                    <a:pt x="489" y="860"/>
                    <a:pt x="502" y="850"/>
                    <a:pt x="520" y="844"/>
                  </a:cubicBezTo>
                  <a:cubicBezTo>
                    <a:pt x="520" y="840"/>
                    <a:pt x="520" y="836"/>
                    <a:pt x="520" y="832"/>
                  </a:cubicBezTo>
                  <a:cubicBezTo>
                    <a:pt x="536" y="829"/>
                    <a:pt x="543" y="836"/>
                    <a:pt x="558" y="835"/>
                  </a:cubicBezTo>
                  <a:cubicBezTo>
                    <a:pt x="560" y="834"/>
                    <a:pt x="561" y="832"/>
                    <a:pt x="564" y="832"/>
                  </a:cubicBezTo>
                  <a:cubicBezTo>
                    <a:pt x="573" y="828"/>
                    <a:pt x="574" y="816"/>
                    <a:pt x="577" y="806"/>
                  </a:cubicBezTo>
                  <a:cubicBezTo>
                    <a:pt x="587" y="803"/>
                    <a:pt x="589" y="791"/>
                    <a:pt x="596" y="784"/>
                  </a:cubicBezTo>
                  <a:cubicBezTo>
                    <a:pt x="599" y="762"/>
                    <a:pt x="589" y="753"/>
                    <a:pt x="586" y="736"/>
                  </a:cubicBezTo>
                  <a:cubicBezTo>
                    <a:pt x="578" y="738"/>
                    <a:pt x="574" y="748"/>
                    <a:pt x="567" y="755"/>
                  </a:cubicBezTo>
                  <a:cubicBezTo>
                    <a:pt x="558" y="759"/>
                    <a:pt x="550" y="763"/>
                    <a:pt x="539" y="762"/>
                  </a:cubicBezTo>
                  <a:cubicBezTo>
                    <a:pt x="528" y="761"/>
                    <a:pt x="521" y="753"/>
                    <a:pt x="513" y="749"/>
                  </a:cubicBezTo>
                  <a:cubicBezTo>
                    <a:pt x="504" y="767"/>
                    <a:pt x="523" y="781"/>
                    <a:pt x="536" y="787"/>
                  </a:cubicBezTo>
                  <a:cubicBezTo>
                    <a:pt x="526" y="803"/>
                    <a:pt x="500" y="789"/>
                    <a:pt x="494" y="781"/>
                  </a:cubicBezTo>
                  <a:cubicBezTo>
                    <a:pt x="491" y="794"/>
                    <a:pt x="491" y="800"/>
                    <a:pt x="494" y="813"/>
                  </a:cubicBezTo>
                  <a:cubicBezTo>
                    <a:pt x="477" y="810"/>
                    <a:pt x="477" y="790"/>
                    <a:pt x="472" y="775"/>
                  </a:cubicBezTo>
                  <a:cubicBezTo>
                    <a:pt x="460" y="776"/>
                    <a:pt x="469" y="799"/>
                    <a:pt x="456" y="800"/>
                  </a:cubicBezTo>
                  <a:cubicBezTo>
                    <a:pt x="446" y="765"/>
                    <a:pt x="465" y="738"/>
                    <a:pt x="491" y="730"/>
                  </a:cubicBezTo>
                  <a:cubicBezTo>
                    <a:pt x="489" y="696"/>
                    <a:pt x="471" y="678"/>
                    <a:pt x="463" y="651"/>
                  </a:cubicBezTo>
                  <a:cubicBezTo>
                    <a:pt x="444" y="650"/>
                    <a:pt x="430" y="650"/>
                    <a:pt x="418" y="657"/>
                  </a:cubicBezTo>
                  <a:cubicBezTo>
                    <a:pt x="386" y="678"/>
                    <a:pt x="375" y="736"/>
                    <a:pt x="421" y="746"/>
                  </a:cubicBezTo>
                  <a:cubicBezTo>
                    <a:pt x="432" y="745"/>
                    <a:pt x="439" y="740"/>
                    <a:pt x="450" y="740"/>
                  </a:cubicBezTo>
                  <a:cubicBezTo>
                    <a:pt x="446" y="758"/>
                    <a:pt x="427" y="774"/>
                    <a:pt x="406" y="765"/>
                  </a:cubicBezTo>
                  <a:cubicBezTo>
                    <a:pt x="392" y="768"/>
                    <a:pt x="390" y="783"/>
                    <a:pt x="380" y="790"/>
                  </a:cubicBezTo>
                  <a:cubicBezTo>
                    <a:pt x="374" y="784"/>
                    <a:pt x="370" y="775"/>
                    <a:pt x="368" y="765"/>
                  </a:cubicBezTo>
                  <a:cubicBezTo>
                    <a:pt x="358" y="772"/>
                    <a:pt x="354" y="785"/>
                    <a:pt x="352" y="800"/>
                  </a:cubicBezTo>
                  <a:cubicBezTo>
                    <a:pt x="334" y="796"/>
                    <a:pt x="334" y="773"/>
                    <a:pt x="320" y="765"/>
                  </a:cubicBezTo>
                  <a:cubicBezTo>
                    <a:pt x="314" y="769"/>
                    <a:pt x="313" y="779"/>
                    <a:pt x="310" y="787"/>
                  </a:cubicBezTo>
                  <a:cubicBezTo>
                    <a:pt x="294" y="782"/>
                    <a:pt x="287" y="766"/>
                    <a:pt x="279" y="752"/>
                  </a:cubicBezTo>
                  <a:cubicBezTo>
                    <a:pt x="270" y="755"/>
                    <a:pt x="268" y="765"/>
                    <a:pt x="266" y="775"/>
                  </a:cubicBezTo>
                  <a:cubicBezTo>
                    <a:pt x="247" y="769"/>
                    <a:pt x="252" y="740"/>
                    <a:pt x="234" y="733"/>
                  </a:cubicBezTo>
                  <a:cubicBezTo>
                    <a:pt x="223" y="741"/>
                    <a:pt x="224" y="761"/>
                    <a:pt x="215" y="771"/>
                  </a:cubicBezTo>
                  <a:cubicBezTo>
                    <a:pt x="211" y="775"/>
                    <a:pt x="207" y="775"/>
                    <a:pt x="203" y="771"/>
                  </a:cubicBezTo>
                  <a:cubicBezTo>
                    <a:pt x="201" y="776"/>
                    <a:pt x="198" y="779"/>
                    <a:pt x="193" y="781"/>
                  </a:cubicBezTo>
                  <a:cubicBezTo>
                    <a:pt x="194" y="791"/>
                    <a:pt x="187" y="794"/>
                    <a:pt x="190" y="806"/>
                  </a:cubicBezTo>
                  <a:cubicBezTo>
                    <a:pt x="177" y="800"/>
                    <a:pt x="168" y="774"/>
                    <a:pt x="180" y="762"/>
                  </a:cubicBezTo>
                  <a:cubicBezTo>
                    <a:pt x="184" y="752"/>
                    <a:pt x="170" y="759"/>
                    <a:pt x="174" y="749"/>
                  </a:cubicBezTo>
                  <a:cubicBezTo>
                    <a:pt x="180" y="746"/>
                    <a:pt x="183" y="740"/>
                    <a:pt x="190" y="736"/>
                  </a:cubicBezTo>
                  <a:cubicBezTo>
                    <a:pt x="196" y="733"/>
                    <a:pt x="208" y="737"/>
                    <a:pt x="209" y="727"/>
                  </a:cubicBezTo>
                  <a:cubicBezTo>
                    <a:pt x="205" y="719"/>
                    <a:pt x="192" y="727"/>
                    <a:pt x="187" y="727"/>
                  </a:cubicBezTo>
                  <a:cubicBezTo>
                    <a:pt x="178" y="727"/>
                    <a:pt x="167" y="734"/>
                    <a:pt x="158" y="736"/>
                  </a:cubicBezTo>
                  <a:cubicBezTo>
                    <a:pt x="146" y="740"/>
                    <a:pt x="152" y="726"/>
                    <a:pt x="145" y="724"/>
                  </a:cubicBezTo>
                  <a:cubicBezTo>
                    <a:pt x="132" y="724"/>
                    <a:pt x="128" y="734"/>
                    <a:pt x="117" y="736"/>
                  </a:cubicBezTo>
                  <a:cubicBezTo>
                    <a:pt x="115" y="726"/>
                    <a:pt x="119" y="722"/>
                    <a:pt x="120" y="714"/>
                  </a:cubicBezTo>
                  <a:cubicBezTo>
                    <a:pt x="127" y="714"/>
                    <a:pt x="127" y="705"/>
                    <a:pt x="133" y="702"/>
                  </a:cubicBezTo>
                  <a:cubicBezTo>
                    <a:pt x="137" y="698"/>
                    <a:pt x="150" y="702"/>
                    <a:pt x="149" y="692"/>
                  </a:cubicBezTo>
                  <a:cubicBezTo>
                    <a:pt x="144" y="684"/>
                    <a:pt x="135" y="697"/>
                    <a:pt x="126" y="695"/>
                  </a:cubicBezTo>
                  <a:cubicBezTo>
                    <a:pt x="126" y="683"/>
                    <a:pt x="131" y="677"/>
                    <a:pt x="139" y="673"/>
                  </a:cubicBezTo>
                  <a:cubicBezTo>
                    <a:pt x="141" y="664"/>
                    <a:pt x="157" y="668"/>
                    <a:pt x="158" y="657"/>
                  </a:cubicBezTo>
                  <a:cubicBezTo>
                    <a:pt x="157" y="650"/>
                    <a:pt x="142" y="656"/>
                    <a:pt x="136" y="654"/>
                  </a:cubicBezTo>
                  <a:cubicBezTo>
                    <a:pt x="146" y="633"/>
                    <a:pt x="176" y="640"/>
                    <a:pt x="203" y="641"/>
                  </a:cubicBezTo>
                  <a:cubicBezTo>
                    <a:pt x="202" y="653"/>
                    <a:pt x="208" y="657"/>
                    <a:pt x="209" y="667"/>
                  </a:cubicBezTo>
                  <a:cubicBezTo>
                    <a:pt x="212" y="674"/>
                    <a:pt x="220" y="680"/>
                    <a:pt x="228" y="686"/>
                  </a:cubicBezTo>
                  <a:cubicBezTo>
                    <a:pt x="233" y="689"/>
                    <a:pt x="232" y="690"/>
                    <a:pt x="241" y="692"/>
                  </a:cubicBezTo>
                  <a:cubicBezTo>
                    <a:pt x="243" y="693"/>
                    <a:pt x="243" y="695"/>
                    <a:pt x="244" y="695"/>
                  </a:cubicBezTo>
                  <a:cubicBezTo>
                    <a:pt x="261" y="700"/>
                    <a:pt x="289" y="694"/>
                    <a:pt x="310" y="695"/>
                  </a:cubicBezTo>
                  <a:cubicBezTo>
                    <a:pt x="319" y="696"/>
                    <a:pt x="327" y="700"/>
                    <a:pt x="336" y="698"/>
                  </a:cubicBezTo>
                  <a:cubicBezTo>
                    <a:pt x="337" y="671"/>
                    <a:pt x="319" y="662"/>
                    <a:pt x="320" y="635"/>
                  </a:cubicBezTo>
                  <a:cubicBezTo>
                    <a:pt x="308" y="634"/>
                    <a:pt x="299" y="635"/>
                    <a:pt x="291" y="638"/>
                  </a:cubicBezTo>
                  <a:cubicBezTo>
                    <a:pt x="277" y="639"/>
                    <a:pt x="294" y="630"/>
                    <a:pt x="291" y="622"/>
                  </a:cubicBezTo>
                  <a:cubicBezTo>
                    <a:pt x="280" y="625"/>
                    <a:pt x="275" y="635"/>
                    <a:pt x="263" y="638"/>
                  </a:cubicBezTo>
                  <a:cubicBezTo>
                    <a:pt x="247" y="641"/>
                    <a:pt x="245" y="631"/>
                    <a:pt x="231" y="632"/>
                  </a:cubicBezTo>
                  <a:cubicBezTo>
                    <a:pt x="233" y="621"/>
                    <a:pt x="243" y="628"/>
                    <a:pt x="250" y="625"/>
                  </a:cubicBezTo>
                  <a:cubicBezTo>
                    <a:pt x="261" y="621"/>
                    <a:pt x="269" y="612"/>
                    <a:pt x="276" y="603"/>
                  </a:cubicBezTo>
                  <a:cubicBezTo>
                    <a:pt x="270" y="598"/>
                    <a:pt x="259" y="599"/>
                    <a:pt x="250" y="597"/>
                  </a:cubicBezTo>
                  <a:cubicBezTo>
                    <a:pt x="250" y="590"/>
                    <a:pt x="242" y="592"/>
                    <a:pt x="237" y="587"/>
                  </a:cubicBezTo>
                  <a:cubicBezTo>
                    <a:pt x="233" y="582"/>
                    <a:pt x="230" y="573"/>
                    <a:pt x="228" y="565"/>
                  </a:cubicBezTo>
                  <a:cubicBezTo>
                    <a:pt x="225" y="558"/>
                    <a:pt x="221" y="552"/>
                    <a:pt x="225" y="546"/>
                  </a:cubicBezTo>
                  <a:cubicBezTo>
                    <a:pt x="237" y="558"/>
                    <a:pt x="247" y="572"/>
                    <a:pt x="269" y="575"/>
                  </a:cubicBezTo>
                  <a:cubicBezTo>
                    <a:pt x="276" y="571"/>
                    <a:pt x="265" y="558"/>
                    <a:pt x="269" y="546"/>
                  </a:cubicBezTo>
                  <a:cubicBezTo>
                    <a:pt x="279" y="537"/>
                    <a:pt x="283" y="524"/>
                    <a:pt x="298" y="521"/>
                  </a:cubicBezTo>
                  <a:cubicBezTo>
                    <a:pt x="298" y="535"/>
                    <a:pt x="288" y="538"/>
                    <a:pt x="291" y="556"/>
                  </a:cubicBezTo>
                  <a:cubicBezTo>
                    <a:pt x="294" y="564"/>
                    <a:pt x="303" y="565"/>
                    <a:pt x="310" y="568"/>
                  </a:cubicBezTo>
                  <a:cubicBezTo>
                    <a:pt x="322" y="573"/>
                    <a:pt x="335" y="566"/>
                    <a:pt x="349" y="556"/>
                  </a:cubicBezTo>
                  <a:cubicBezTo>
                    <a:pt x="350" y="554"/>
                    <a:pt x="353" y="550"/>
                    <a:pt x="355" y="549"/>
                  </a:cubicBezTo>
                  <a:cubicBezTo>
                    <a:pt x="369" y="541"/>
                    <a:pt x="381" y="533"/>
                    <a:pt x="396" y="533"/>
                  </a:cubicBezTo>
                  <a:cubicBezTo>
                    <a:pt x="402" y="534"/>
                    <a:pt x="410" y="539"/>
                    <a:pt x="415" y="540"/>
                  </a:cubicBezTo>
                  <a:cubicBezTo>
                    <a:pt x="419" y="540"/>
                    <a:pt x="419" y="545"/>
                    <a:pt x="421" y="546"/>
                  </a:cubicBezTo>
                  <a:cubicBezTo>
                    <a:pt x="425" y="548"/>
                    <a:pt x="431" y="544"/>
                    <a:pt x="431" y="549"/>
                  </a:cubicBezTo>
                  <a:cubicBezTo>
                    <a:pt x="445" y="549"/>
                    <a:pt x="458" y="549"/>
                    <a:pt x="472" y="549"/>
                  </a:cubicBezTo>
                  <a:cubicBezTo>
                    <a:pt x="473" y="535"/>
                    <a:pt x="464" y="530"/>
                    <a:pt x="463" y="518"/>
                  </a:cubicBezTo>
                  <a:cubicBezTo>
                    <a:pt x="455" y="514"/>
                    <a:pt x="442" y="516"/>
                    <a:pt x="428" y="514"/>
                  </a:cubicBezTo>
                  <a:cubicBezTo>
                    <a:pt x="421" y="514"/>
                    <a:pt x="407" y="511"/>
                    <a:pt x="402" y="508"/>
                  </a:cubicBezTo>
                  <a:cubicBezTo>
                    <a:pt x="401" y="507"/>
                    <a:pt x="400" y="502"/>
                    <a:pt x="399" y="502"/>
                  </a:cubicBezTo>
                  <a:cubicBezTo>
                    <a:pt x="398" y="501"/>
                    <a:pt x="394" y="503"/>
                    <a:pt x="393" y="502"/>
                  </a:cubicBezTo>
                  <a:cubicBezTo>
                    <a:pt x="387" y="497"/>
                    <a:pt x="382" y="489"/>
                    <a:pt x="377" y="483"/>
                  </a:cubicBezTo>
                  <a:cubicBezTo>
                    <a:pt x="371" y="476"/>
                    <a:pt x="364" y="471"/>
                    <a:pt x="361" y="464"/>
                  </a:cubicBezTo>
                  <a:cubicBezTo>
                    <a:pt x="350" y="472"/>
                    <a:pt x="341" y="481"/>
                    <a:pt x="333" y="492"/>
                  </a:cubicBezTo>
                  <a:cubicBezTo>
                    <a:pt x="325" y="486"/>
                    <a:pt x="337" y="478"/>
                    <a:pt x="329" y="470"/>
                  </a:cubicBezTo>
                  <a:cubicBezTo>
                    <a:pt x="320" y="468"/>
                    <a:pt x="319" y="477"/>
                    <a:pt x="320" y="486"/>
                  </a:cubicBezTo>
                  <a:cubicBezTo>
                    <a:pt x="307" y="486"/>
                    <a:pt x="300" y="480"/>
                    <a:pt x="291" y="476"/>
                  </a:cubicBezTo>
                  <a:cubicBezTo>
                    <a:pt x="283" y="480"/>
                    <a:pt x="301" y="483"/>
                    <a:pt x="298" y="492"/>
                  </a:cubicBezTo>
                  <a:cubicBezTo>
                    <a:pt x="285" y="490"/>
                    <a:pt x="274" y="487"/>
                    <a:pt x="266" y="479"/>
                  </a:cubicBezTo>
                  <a:cubicBezTo>
                    <a:pt x="261" y="479"/>
                    <a:pt x="261" y="499"/>
                    <a:pt x="266" y="498"/>
                  </a:cubicBezTo>
                  <a:cubicBezTo>
                    <a:pt x="259" y="508"/>
                    <a:pt x="253" y="491"/>
                    <a:pt x="244" y="492"/>
                  </a:cubicBezTo>
                  <a:cubicBezTo>
                    <a:pt x="238" y="504"/>
                    <a:pt x="259" y="507"/>
                    <a:pt x="250" y="511"/>
                  </a:cubicBezTo>
                  <a:cubicBezTo>
                    <a:pt x="232" y="512"/>
                    <a:pt x="230" y="498"/>
                    <a:pt x="218" y="492"/>
                  </a:cubicBezTo>
                  <a:cubicBezTo>
                    <a:pt x="211" y="493"/>
                    <a:pt x="217" y="506"/>
                    <a:pt x="215" y="511"/>
                  </a:cubicBezTo>
                  <a:cubicBezTo>
                    <a:pt x="207" y="510"/>
                    <a:pt x="204" y="503"/>
                    <a:pt x="199" y="498"/>
                  </a:cubicBezTo>
                  <a:cubicBezTo>
                    <a:pt x="192" y="500"/>
                    <a:pt x="199" y="515"/>
                    <a:pt x="193" y="518"/>
                  </a:cubicBezTo>
                  <a:cubicBezTo>
                    <a:pt x="187" y="517"/>
                    <a:pt x="186" y="512"/>
                    <a:pt x="187" y="505"/>
                  </a:cubicBezTo>
                  <a:cubicBezTo>
                    <a:pt x="180" y="509"/>
                    <a:pt x="180" y="519"/>
                    <a:pt x="177" y="527"/>
                  </a:cubicBezTo>
                  <a:cubicBezTo>
                    <a:pt x="173" y="526"/>
                    <a:pt x="171" y="523"/>
                    <a:pt x="171" y="518"/>
                  </a:cubicBezTo>
                  <a:cubicBezTo>
                    <a:pt x="165" y="516"/>
                    <a:pt x="167" y="525"/>
                    <a:pt x="164" y="527"/>
                  </a:cubicBezTo>
                  <a:cubicBezTo>
                    <a:pt x="164" y="527"/>
                    <a:pt x="162" y="527"/>
                    <a:pt x="161" y="527"/>
                  </a:cubicBezTo>
                  <a:cubicBezTo>
                    <a:pt x="161" y="528"/>
                    <a:pt x="162" y="533"/>
                    <a:pt x="161" y="533"/>
                  </a:cubicBezTo>
                  <a:cubicBezTo>
                    <a:pt x="155" y="538"/>
                    <a:pt x="148" y="546"/>
                    <a:pt x="142" y="556"/>
                  </a:cubicBezTo>
                  <a:cubicBezTo>
                    <a:pt x="128" y="542"/>
                    <a:pt x="144" y="519"/>
                    <a:pt x="136" y="502"/>
                  </a:cubicBezTo>
                  <a:cubicBezTo>
                    <a:pt x="108" y="503"/>
                    <a:pt x="116" y="541"/>
                    <a:pt x="111" y="565"/>
                  </a:cubicBezTo>
                  <a:cubicBezTo>
                    <a:pt x="104" y="572"/>
                    <a:pt x="100" y="562"/>
                    <a:pt x="95" y="568"/>
                  </a:cubicBezTo>
                  <a:cubicBezTo>
                    <a:pt x="91" y="577"/>
                    <a:pt x="91" y="588"/>
                    <a:pt x="91" y="600"/>
                  </a:cubicBezTo>
                  <a:cubicBezTo>
                    <a:pt x="70" y="596"/>
                    <a:pt x="72" y="569"/>
                    <a:pt x="72" y="543"/>
                  </a:cubicBezTo>
                  <a:cubicBezTo>
                    <a:pt x="77" y="538"/>
                    <a:pt x="81" y="533"/>
                    <a:pt x="85" y="527"/>
                  </a:cubicBezTo>
                  <a:cubicBezTo>
                    <a:pt x="88" y="523"/>
                    <a:pt x="96" y="520"/>
                    <a:pt x="95" y="511"/>
                  </a:cubicBezTo>
                  <a:cubicBezTo>
                    <a:pt x="84" y="501"/>
                    <a:pt x="76" y="516"/>
                    <a:pt x="69" y="521"/>
                  </a:cubicBezTo>
                  <a:cubicBezTo>
                    <a:pt x="62" y="527"/>
                    <a:pt x="54" y="533"/>
                    <a:pt x="50" y="540"/>
                  </a:cubicBezTo>
                  <a:cubicBezTo>
                    <a:pt x="46" y="540"/>
                    <a:pt x="42" y="540"/>
                    <a:pt x="38" y="540"/>
                  </a:cubicBezTo>
                  <a:cubicBezTo>
                    <a:pt x="27" y="544"/>
                    <a:pt x="23" y="555"/>
                    <a:pt x="19" y="565"/>
                  </a:cubicBezTo>
                  <a:cubicBezTo>
                    <a:pt x="0" y="549"/>
                    <a:pt x="19" y="531"/>
                    <a:pt x="19" y="508"/>
                  </a:cubicBezTo>
                  <a:cubicBezTo>
                    <a:pt x="29" y="497"/>
                    <a:pt x="52" y="499"/>
                    <a:pt x="63" y="489"/>
                  </a:cubicBezTo>
                  <a:cubicBezTo>
                    <a:pt x="63" y="482"/>
                    <a:pt x="49" y="488"/>
                    <a:pt x="44" y="486"/>
                  </a:cubicBezTo>
                  <a:cubicBezTo>
                    <a:pt x="41" y="483"/>
                    <a:pt x="42" y="477"/>
                    <a:pt x="38" y="476"/>
                  </a:cubicBezTo>
                  <a:cubicBezTo>
                    <a:pt x="27" y="476"/>
                    <a:pt x="15" y="475"/>
                    <a:pt x="12" y="483"/>
                  </a:cubicBezTo>
                  <a:cubicBezTo>
                    <a:pt x="5" y="483"/>
                    <a:pt x="10" y="473"/>
                    <a:pt x="12" y="470"/>
                  </a:cubicBezTo>
                  <a:cubicBezTo>
                    <a:pt x="16" y="464"/>
                    <a:pt x="26" y="449"/>
                    <a:pt x="41" y="451"/>
                  </a:cubicBezTo>
                  <a:cubicBezTo>
                    <a:pt x="44" y="448"/>
                    <a:pt x="47" y="445"/>
                    <a:pt x="50" y="441"/>
                  </a:cubicBezTo>
                  <a:cubicBezTo>
                    <a:pt x="63" y="446"/>
                    <a:pt x="68" y="449"/>
                    <a:pt x="79" y="457"/>
                  </a:cubicBezTo>
                  <a:cubicBezTo>
                    <a:pt x="81" y="459"/>
                    <a:pt x="83" y="463"/>
                    <a:pt x="85" y="464"/>
                  </a:cubicBezTo>
                  <a:cubicBezTo>
                    <a:pt x="88" y="465"/>
                    <a:pt x="92" y="462"/>
                    <a:pt x="95" y="464"/>
                  </a:cubicBezTo>
                  <a:cubicBezTo>
                    <a:pt x="96" y="464"/>
                    <a:pt x="95" y="466"/>
                    <a:pt x="98" y="467"/>
                  </a:cubicBezTo>
                  <a:cubicBezTo>
                    <a:pt x="103" y="467"/>
                    <a:pt x="103" y="464"/>
                    <a:pt x="107" y="464"/>
                  </a:cubicBezTo>
                  <a:cubicBezTo>
                    <a:pt x="115" y="462"/>
                    <a:pt x="119" y="463"/>
                    <a:pt x="126" y="460"/>
                  </a:cubicBezTo>
                  <a:cubicBezTo>
                    <a:pt x="137" y="457"/>
                    <a:pt x="149" y="447"/>
                    <a:pt x="161" y="438"/>
                  </a:cubicBezTo>
                  <a:cubicBezTo>
                    <a:pt x="172" y="431"/>
                    <a:pt x="183" y="423"/>
                    <a:pt x="193" y="416"/>
                  </a:cubicBezTo>
                  <a:cubicBezTo>
                    <a:pt x="195" y="415"/>
                    <a:pt x="193" y="413"/>
                    <a:pt x="196" y="413"/>
                  </a:cubicBezTo>
                  <a:cubicBezTo>
                    <a:pt x="197" y="413"/>
                    <a:pt x="201" y="410"/>
                    <a:pt x="203" y="410"/>
                  </a:cubicBezTo>
                  <a:cubicBezTo>
                    <a:pt x="205" y="408"/>
                    <a:pt x="207" y="405"/>
                    <a:pt x="209" y="403"/>
                  </a:cubicBezTo>
                  <a:cubicBezTo>
                    <a:pt x="211" y="402"/>
                    <a:pt x="213" y="402"/>
                    <a:pt x="215" y="400"/>
                  </a:cubicBezTo>
                  <a:cubicBezTo>
                    <a:pt x="217" y="399"/>
                    <a:pt x="218" y="397"/>
                    <a:pt x="218" y="397"/>
                  </a:cubicBezTo>
                  <a:cubicBezTo>
                    <a:pt x="221" y="396"/>
                    <a:pt x="225" y="396"/>
                    <a:pt x="228" y="394"/>
                  </a:cubicBezTo>
                  <a:cubicBezTo>
                    <a:pt x="229" y="393"/>
                    <a:pt x="230" y="388"/>
                    <a:pt x="231" y="387"/>
                  </a:cubicBezTo>
                  <a:cubicBezTo>
                    <a:pt x="235" y="385"/>
                    <a:pt x="238" y="385"/>
                    <a:pt x="244" y="381"/>
                  </a:cubicBezTo>
                  <a:cubicBezTo>
                    <a:pt x="249" y="377"/>
                    <a:pt x="253" y="371"/>
                    <a:pt x="260" y="372"/>
                  </a:cubicBezTo>
                  <a:cubicBezTo>
                    <a:pt x="250" y="356"/>
                    <a:pt x="238" y="343"/>
                    <a:pt x="234" y="321"/>
                  </a:cubicBezTo>
                  <a:cubicBezTo>
                    <a:pt x="228" y="325"/>
                    <a:pt x="227" y="335"/>
                    <a:pt x="225" y="343"/>
                  </a:cubicBezTo>
                  <a:cubicBezTo>
                    <a:pt x="215" y="338"/>
                    <a:pt x="217" y="311"/>
                    <a:pt x="222" y="302"/>
                  </a:cubicBezTo>
                  <a:cubicBezTo>
                    <a:pt x="212" y="301"/>
                    <a:pt x="211" y="310"/>
                    <a:pt x="209" y="318"/>
                  </a:cubicBezTo>
                  <a:cubicBezTo>
                    <a:pt x="204" y="313"/>
                    <a:pt x="205" y="301"/>
                    <a:pt x="206" y="292"/>
                  </a:cubicBezTo>
                  <a:cubicBezTo>
                    <a:pt x="207" y="284"/>
                    <a:pt x="210" y="275"/>
                    <a:pt x="212" y="270"/>
                  </a:cubicBezTo>
                  <a:cubicBezTo>
                    <a:pt x="200" y="270"/>
                    <a:pt x="202" y="283"/>
                    <a:pt x="196" y="289"/>
                  </a:cubicBezTo>
                  <a:cubicBezTo>
                    <a:pt x="189" y="282"/>
                    <a:pt x="193" y="255"/>
                    <a:pt x="196" y="245"/>
                  </a:cubicBezTo>
                  <a:cubicBezTo>
                    <a:pt x="191" y="243"/>
                    <a:pt x="190" y="247"/>
                    <a:pt x="190" y="251"/>
                  </a:cubicBezTo>
                  <a:cubicBezTo>
                    <a:pt x="175" y="244"/>
                    <a:pt x="189" y="221"/>
                    <a:pt x="187" y="207"/>
                  </a:cubicBezTo>
                  <a:cubicBezTo>
                    <a:pt x="177" y="203"/>
                    <a:pt x="181" y="214"/>
                    <a:pt x="180" y="219"/>
                  </a:cubicBezTo>
                  <a:cubicBezTo>
                    <a:pt x="173" y="212"/>
                    <a:pt x="172" y="203"/>
                    <a:pt x="168" y="191"/>
                  </a:cubicBezTo>
                  <a:cubicBezTo>
                    <a:pt x="166" y="186"/>
                    <a:pt x="166" y="177"/>
                    <a:pt x="164" y="172"/>
                  </a:cubicBezTo>
                  <a:cubicBezTo>
                    <a:pt x="164" y="170"/>
                    <a:pt x="161" y="172"/>
                    <a:pt x="161" y="169"/>
                  </a:cubicBezTo>
                  <a:cubicBezTo>
                    <a:pt x="161" y="159"/>
                    <a:pt x="150" y="155"/>
                    <a:pt x="139" y="149"/>
                  </a:cubicBezTo>
                  <a:cubicBezTo>
                    <a:pt x="126" y="151"/>
                    <a:pt x="124" y="164"/>
                    <a:pt x="114" y="169"/>
                  </a:cubicBezTo>
                  <a:cubicBezTo>
                    <a:pt x="102" y="163"/>
                    <a:pt x="87" y="168"/>
                    <a:pt x="79" y="162"/>
                  </a:cubicBezTo>
                  <a:cubicBezTo>
                    <a:pt x="77" y="161"/>
                    <a:pt x="76" y="160"/>
                    <a:pt x="76" y="159"/>
                  </a:cubicBezTo>
                  <a:cubicBezTo>
                    <a:pt x="74" y="158"/>
                    <a:pt x="67" y="157"/>
                    <a:pt x="66" y="156"/>
                  </a:cubicBezTo>
                  <a:cubicBezTo>
                    <a:pt x="64" y="154"/>
                    <a:pt x="64" y="148"/>
                    <a:pt x="63" y="146"/>
                  </a:cubicBezTo>
                  <a:cubicBezTo>
                    <a:pt x="62" y="145"/>
                    <a:pt x="59" y="143"/>
                    <a:pt x="60" y="140"/>
                  </a:cubicBezTo>
                  <a:cubicBezTo>
                    <a:pt x="71" y="141"/>
                    <a:pt x="78" y="145"/>
                    <a:pt x="91" y="143"/>
                  </a:cubicBezTo>
                  <a:cubicBezTo>
                    <a:pt x="96" y="141"/>
                    <a:pt x="97" y="136"/>
                    <a:pt x="98" y="130"/>
                  </a:cubicBezTo>
                  <a:cubicBezTo>
                    <a:pt x="110" y="127"/>
                    <a:pt x="121" y="124"/>
                    <a:pt x="130" y="118"/>
                  </a:cubicBezTo>
                  <a:cubicBezTo>
                    <a:pt x="123" y="106"/>
                    <a:pt x="114" y="98"/>
                    <a:pt x="98" y="105"/>
                  </a:cubicBezTo>
                  <a:cubicBezTo>
                    <a:pt x="89" y="106"/>
                    <a:pt x="90" y="98"/>
                    <a:pt x="88" y="92"/>
                  </a:cubicBezTo>
                  <a:cubicBezTo>
                    <a:pt x="75" y="93"/>
                    <a:pt x="58" y="89"/>
                    <a:pt x="53" y="99"/>
                  </a:cubicBezTo>
                  <a:cubicBezTo>
                    <a:pt x="46" y="92"/>
                    <a:pt x="60" y="80"/>
                    <a:pt x="63" y="73"/>
                  </a:cubicBezTo>
                  <a:cubicBezTo>
                    <a:pt x="66" y="71"/>
                    <a:pt x="74" y="73"/>
                    <a:pt x="76" y="70"/>
                  </a:cubicBezTo>
                  <a:cubicBezTo>
                    <a:pt x="79" y="66"/>
                    <a:pt x="82" y="69"/>
                    <a:pt x="88" y="67"/>
                  </a:cubicBezTo>
                  <a:cubicBezTo>
                    <a:pt x="93" y="65"/>
                    <a:pt x="97" y="58"/>
                    <a:pt x="104" y="61"/>
                  </a:cubicBezTo>
                  <a:cubicBezTo>
                    <a:pt x="102" y="50"/>
                    <a:pt x="91" y="48"/>
                    <a:pt x="79" y="48"/>
                  </a:cubicBezTo>
                  <a:cubicBezTo>
                    <a:pt x="92" y="22"/>
                    <a:pt x="131" y="35"/>
                    <a:pt x="145" y="51"/>
                  </a:cubicBezTo>
                  <a:cubicBezTo>
                    <a:pt x="152" y="45"/>
                    <a:pt x="147" y="33"/>
                    <a:pt x="145" y="26"/>
                  </a:cubicBezTo>
                  <a:cubicBezTo>
                    <a:pt x="142" y="24"/>
                    <a:pt x="129" y="15"/>
                    <a:pt x="136" y="13"/>
                  </a:cubicBezTo>
                  <a:cubicBezTo>
                    <a:pt x="166" y="14"/>
                    <a:pt x="174" y="37"/>
                    <a:pt x="183" y="57"/>
                  </a:cubicBezTo>
                  <a:cubicBezTo>
                    <a:pt x="181" y="76"/>
                    <a:pt x="172" y="97"/>
                    <a:pt x="187" y="111"/>
                  </a:cubicBezTo>
                  <a:cubicBezTo>
                    <a:pt x="188" y="112"/>
                    <a:pt x="192" y="110"/>
                    <a:pt x="193" y="111"/>
                  </a:cubicBezTo>
                  <a:cubicBezTo>
                    <a:pt x="194" y="112"/>
                    <a:pt x="195" y="117"/>
                    <a:pt x="196" y="118"/>
                  </a:cubicBezTo>
                  <a:cubicBezTo>
                    <a:pt x="198" y="119"/>
                    <a:pt x="204" y="119"/>
                    <a:pt x="206" y="121"/>
                  </a:cubicBezTo>
                  <a:cubicBezTo>
                    <a:pt x="212" y="126"/>
                    <a:pt x="218" y="136"/>
                    <a:pt x="225" y="143"/>
                  </a:cubicBezTo>
                  <a:cubicBezTo>
                    <a:pt x="233" y="151"/>
                    <a:pt x="243" y="157"/>
                    <a:pt x="247" y="162"/>
                  </a:cubicBezTo>
                  <a:cubicBezTo>
                    <a:pt x="248" y="163"/>
                    <a:pt x="246" y="168"/>
                    <a:pt x="247" y="169"/>
                  </a:cubicBezTo>
                  <a:cubicBezTo>
                    <a:pt x="252" y="173"/>
                    <a:pt x="256" y="179"/>
                    <a:pt x="260" y="188"/>
                  </a:cubicBezTo>
                  <a:cubicBezTo>
                    <a:pt x="264" y="197"/>
                    <a:pt x="265" y="205"/>
                    <a:pt x="269" y="213"/>
                  </a:cubicBezTo>
                  <a:cubicBezTo>
                    <a:pt x="270" y="215"/>
                    <a:pt x="272" y="213"/>
                    <a:pt x="272" y="216"/>
                  </a:cubicBezTo>
                  <a:cubicBezTo>
                    <a:pt x="273" y="221"/>
                    <a:pt x="278" y="223"/>
                    <a:pt x="279" y="229"/>
                  </a:cubicBezTo>
                  <a:cubicBezTo>
                    <a:pt x="279" y="233"/>
                    <a:pt x="283" y="233"/>
                    <a:pt x="285" y="235"/>
                  </a:cubicBezTo>
                  <a:cubicBezTo>
                    <a:pt x="286" y="236"/>
                    <a:pt x="284" y="241"/>
                    <a:pt x="285" y="241"/>
                  </a:cubicBezTo>
                  <a:cubicBezTo>
                    <a:pt x="288" y="244"/>
                    <a:pt x="289" y="245"/>
                    <a:pt x="291" y="248"/>
                  </a:cubicBezTo>
                  <a:cubicBezTo>
                    <a:pt x="292" y="249"/>
                    <a:pt x="297" y="250"/>
                    <a:pt x="298" y="251"/>
                  </a:cubicBezTo>
                  <a:cubicBezTo>
                    <a:pt x="298" y="252"/>
                    <a:pt x="297" y="256"/>
                    <a:pt x="298" y="257"/>
                  </a:cubicBezTo>
                  <a:cubicBezTo>
                    <a:pt x="300" y="260"/>
                    <a:pt x="306" y="260"/>
                    <a:pt x="310" y="264"/>
                  </a:cubicBezTo>
                  <a:cubicBezTo>
                    <a:pt x="313" y="266"/>
                    <a:pt x="314" y="271"/>
                    <a:pt x="317" y="273"/>
                  </a:cubicBezTo>
                  <a:cubicBezTo>
                    <a:pt x="318" y="274"/>
                    <a:pt x="322" y="272"/>
                    <a:pt x="323" y="273"/>
                  </a:cubicBezTo>
                  <a:cubicBezTo>
                    <a:pt x="327" y="278"/>
                    <a:pt x="333" y="281"/>
                    <a:pt x="339" y="286"/>
                  </a:cubicBezTo>
                  <a:cubicBezTo>
                    <a:pt x="363" y="278"/>
                    <a:pt x="381" y="264"/>
                    <a:pt x="415" y="267"/>
                  </a:cubicBezTo>
                  <a:cubicBezTo>
                    <a:pt x="422" y="263"/>
                    <a:pt x="433" y="254"/>
                    <a:pt x="425" y="245"/>
                  </a:cubicBezTo>
                  <a:cubicBezTo>
                    <a:pt x="425" y="239"/>
                    <a:pt x="409" y="247"/>
                    <a:pt x="402" y="248"/>
                  </a:cubicBezTo>
                  <a:cubicBezTo>
                    <a:pt x="384" y="250"/>
                    <a:pt x="360" y="246"/>
                    <a:pt x="345" y="251"/>
                  </a:cubicBezTo>
                  <a:cubicBezTo>
                    <a:pt x="345" y="242"/>
                    <a:pt x="354" y="240"/>
                    <a:pt x="355" y="232"/>
                  </a:cubicBezTo>
                  <a:cubicBezTo>
                    <a:pt x="357" y="222"/>
                    <a:pt x="349" y="223"/>
                    <a:pt x="352" y="213"/>
                  </a:cubicBezTo>
                  <a:cubicBezTo>
                    <a:pt x="359" y="220"/>
                    <a:pt x="363" y="219"/>
                    <a:pt x="364" y="207"/>
                  </a:cubicBezTo>
                  <a:cubicBezTo>
                    <a:pt x="358" y="199"/>
                    <a:pt x="343" y="206"/>
                    <a:pt x="329" y="203"/>
                  </a:cubicBezTo>
                  <a:cubicBezTo>
                    <a:pt x="330" y="203"/>
                    <a:pt x="328" y="201"/>
                    <a:pt x="326" y="200"/>
                  </a:cubicBezTo>
                  <a:cubicBezTo>
                    <a:pt x="323" y="199"/>
                    <a:pt x="317" y="199"/>
                    <a:pt x="314" y="197"/>
                  </a:cubicBezTo>
                  <a:cubicBezTo>
                    <a:pt x="303" y="189"/>
                    <a:pt x="296" y="162"/>
                    <a:pt x="301" y="146"/>
                  </a:cubicBezTo>
                  <a:cubicBezTo>
                    <a:pt x="301" y="145"/>
                    <a:pt x="304" y="146"/>
                    <a:pt x="304" y="143"/>
                  </a:cubicBezTo>
                  <a:cubicBezTo>
                    <a:pt x="304" y="137"/>
                    <a:pt x="310" y="131"/>
                    <a:pt x="320" y="130"/>
                  </a:cubicBezTo>
                  <a:cubicBezTo>
                    <a:pt x="314" y="167"/>
                    <a:pt x="335" y="177"/>
                    <a:pt x="361" y="181"/>
                  </a:cubicBezTo>
                  <a:cubicBezTo>
                    <a:pt x="363" y="167"/>
                    <a:pt x="354" y="165"/>
                    <a:pt x="345" y="162"/>
                  </a:cubicBezTo>
                  <a:cubicBezTo>
                    <a:pt x="345" y="153"/>
                    <a:pt x="345" y="143"/>
                    <a:pt x="345" y="134"/>
                  </a:cubicBezTo>
                  <a:cubicBezTo>
                    <a:pt x="347" y="122"/>
                    <a:pt x="336" y="115"/>
                    <a:pt x="342" y="108"/>
                  </a:cubicBezTo>
                  <a:cubicBezTo>
                    <a:pt x="347" y="103"/>
                    <a:pt x="361" y="106"/>
                    <a:pt x="371" y="105"/>
                  </a:cubicBezTo>
                  <a:cubicBezTo>
                    <a:pt x="374" y="102"/>
                    <a:pt x="381" y="102"/>
                    <a:pt x="387" y="99"/>
                  </a:cubicBezTo>
                  <a:cubicBezTo>
                    <a:pt x="390" y="96"/>
                    <a:pt x="393" y="95"/>
                    <a:pt x="396" y="92"/>
                  </a:cubicBezTo>
                  <a:cubicBezTo>
                    <a:pt x="399" y="90"/>
                    <a:pt x="401" y="90"/>
                    <a:pt x="406" y="89"/>
                  </a:cubicBezTo>
                  <a:cubicBezTo>
                    <a:pt x="408" y="88"/>
                    <a:pt x="411" y="87"/>
                    <a:pt x="415" y="86"/>
                  </a:cubicBezTo>
                  <a:cubicBezTo>
                    <a:pt x="417" y="85"/>
                    <a:pt x="418" y="83"/>
                    <a:pt x="418" y="83"/>
                  </a:cubicBezTo>
                  <a:cubicBezTo>
                    <a:pt x="424" y="82"/>
                    <a:pt x="432" y="85"/>
                    <a:pt x="437" y="83"/>
                  </a:cubicBezTo>
                  <a:cubicBezTo>
                    <a:pt x="450" y="77"/>
                    <a:pt x="454" y="66"/>
                    <a:pt x="463" y="57"/>
                  </a:cubicBezTo>
                  <a:cubicBezTo>
                    <a:pt x="475" y="58"/>
                    <a:pt x="476" y="70"/>
                    <a:pt x="472" y="80"/>
                  </a:cubicBezTo>
                  <a:cubicBezTo>
                    <a:pt x="473" y="85"/>
                    <a:pt x="478" y="84"/>
                    <a:pt x="482" y="86"/>
                  </a:cubicBezTo>
                  <a:cubicBezTo>
                    <a:pt x="484" y="87"/>
                    <a:pt x="486" y="91"/>
                    <a:pt x="488" y="92"/>
                  </a:cubicBezTo>
                  <a:cubicBezTo>
                    <a:pt x="493" y="96"/>
                    <a:pt x="498" y="101"/>
                    <a:pt x="504" y="105"/>
                  </a:cubicBezTo>
                  <a:cubicBezTo>
                    <a:pt x="502" y="115"/>
                    <a:pt x="509" y="114"/>
                    <a:pt x="507" y="124"/>
                  </a:cubicBezTo>
                  <a:cubicBezTo>
                    <a:pt x="517" y="120"/>
                    <a:pt x="532" y="122"/>
                    <a:pt x="536" y="111"/>
                  </a:cubicBezTo>
                  <a:cubicBezTo>
                    <a:pt x="545" y="120"/>
                    <a:pt x="534" y="135"/>
                    <a:pt x="526" y="137"/>
                  </a:cubicBezTo>
                  <a:cubicBezTo>
                    <a:pt x="535" y="150"/>
                    <a:pt x="538" y="169"/>
                    <a:pt x="542" y="188"/>
                  </a:cubicBezTo>
                  <a:cubicBezTo>
                    <a:pt x="544" y="196"/>
                    <a:pt x="552" y="199"/>
                    <a:pt x="564" y="197"/>
                  </a:cubicBezTo>
                  <a:cubicBezTo>
                    <a:pt x="561" y="208"/>
                    <a:pt x="555" y="216"/>
                    <a:pt x="542" y="216"/>
                  </a:cubicBezTo>
                  <a:cubicBezTo>
                    <a:pt x="540" y="237"/>
                    <a:pt x="546" y="250"/>
                    <a:pt x="555" y="261"/>
                  </a:cubicBezTo>
                  <a:cubicBezTo>
                    <a:pt x="567" y="262"/>
                    <a:pt x="564" y="262"/>
                    <a:pt x="577" y="261"/>
                  </a:cubicBezTo>
                  <a:cubicBezTo>
                    <a:pt x="571" y="274"/>
                    <a:pt x="554" y="278"/>
                    <a:pt x="539" y="283"/>
                  </a:cubicBezTo>
                  <a:cubicBezTo>
                    <a:pt x="540" y="295"/>
                    <a:pt x="536" y="313"/>
                    <a:pt x="542" y="321"/>
                  </a:cubicBezTo>
                  <a:cubicBezTo>
                    <a:pt x="545" y="327"/>
                    <a:pt x="554" y="328"/>
                    <a:pt x="564" y="327"/>
                  </a:cubicBezTo>
                  <a:cubicBezTo>
                    <a:pt x="561" y="341"/>
                    <a:pt x="541" y="337"/>
                    <a:pt x="529" y="343"/>
                  </a:cubicBezTo>
                  <a:cubicBezTo>
                    <a:pt x="532" y="357"/>
                    <a:pt x="539" y="367"/>
                    <a:pt x="552" y="372"/>
                  </a:cubicBezTo>
                  <a:cubicBezTo>
                    <a:pt x="546" y="379"/>
                    <a:pt x="538" y="384"/>
                    <a:pt x="529" y="384"/>
                  </a:cubicBezTo>
                  <a:cubicBezTo>
                    <a:pt x="517" y="384"/>
                    <a:pt x="510" y="370"/>
                    <a:pt x="501" y="365"/>
                  </a:cubicBezTo>
                  <a:cubicBezTo>
                    <a:pt x="501" y="378"/>
                    <a:pt x="506" y="387"/>
                    <a:pt x="513" y="397"/>
                  </a:cubicBezTo>
                  <a:cubicBezTo>
                    <a:pt x="515" y="399"/>
                    <a:pt x="519" y="402"/>
                    <a:pt x="520" y="403"/>
                  </a:cubicBezTo>
                  <a:cubicBezTo>
                    <a:pt x="521" y="404"/>
                    <a:pt x="519" y="409"/>
                    <a:pt x="520" y="410"/>
                  </a:cubicBezTo>
                  <a:cubicBezTo>
                    <a:pt x="524" y="413"/>
                    <a:pt x="525" y="415"/>
                    <a:pt x="529" y="422"/>
                  </a:cubicBezTo>
                  <a:cubicBezTo>
                    <a:pt x="530" y="424"/>
                    <a:pt x="532" y="422"/>
                    <a:pt x="533" y="426"/>
                  </a:cubicBezTo>
                  <a:cubicBezTo>
                    <a:pt x="533" y="427"/>
                    <a:pt x="535" y="430"/>
                    <a:pt x="536" y="432"/>
                  </a:cubicBezTo>
                  <a:cubicBezTo>
                    <a:pt x="537" y="434"/>
                    <a:pt x="537" y="438"/>
                    <a:pt x="539" y="441"/>
                  </a:cubicBezTo>
                  <a:cubicBezTo>
                    <a:pt x="540" y="443"/>
                    <a:pt x="545" y="443"/>
                    <a:pt x="545" y="445"/>
                  </a:cubicBezTo>
                  <a:cubicBezTo>
                    <a:pt x="546" y="446"/>
                    <a:pt x="544" y="449"/>
                    <a:pt x="545" y="451"/>
                  </a:cubicBezTo>
                  <a:cubicBezTo>
                    <a:pt x="546" y="453"/>
                    <a:pt x="551" y="455"/>
                    <a:pt x="552" y="457"/>
                  </a:cubicBezTo>
                  <a:cubicBezTo>
                    <a:pt x="554" y="462"/>
                    <a:pt x="552" y="465"/>
                    <a:pt x="555" y="470"/>
                  </a:cubicBezTo>
                  <a:cubicBezTo>
                    <a:pt x="556" y="472"/>
                    <a:pt x="560" y="475"/>
                    <a:pt x="561" y="476"/>
                  </a:cubicBezTo>
                  <a:cubicBezTo>
                    <a:pt x="563" y="481"/>
                    <a:pt x="562" y="485"/>
                    <a:pt x="564" y="489"/>
                  </a:cubicBezTo>
                  <a:cubicBezTo>
                    <a:pt x="565" y="491"/>
                    <a:pt x="570" y="494"/>
                    <a:pt x="571" y="495"/>
                  </a:cubicBezTo>
                  <a:cubicBezTo>
                    <a:pt x="571" y="496"/>
                    <a:pt x="570" y="501"/>
                    <a:pt x="571" y="502"/>
                  </a:cubicBezTo>
                  <a:cubicBezTo>
                    <a:pt x="572" y="502"/>
                    <a:pt x="576" y="504"/>
                    <a:pt x="577" y="505"/>
                  </a:cubicBezTo>
                  <a:cubicBezTo>
                    <a:pt x="579" y="508"/>
                    <a:pt x="578" y="511"/>
                    <a:pt x="580" y="514"/>
                  </a:cubicBezTo>
                  <a:cubicBezTo>
                    <a:pt x="583" y="518"/>
                    <a:pt x="587" y="525"/>
                    <a:pt x="593" y="530"/>
                  </a:cubicBezTo>
                  <a:cubicBezTo>
                    <a:pt x="600" y="537"/>
                    <a:pt x="606" y="540"/>
                    <a:pt x="615" y="546"/>
                  </a:cubicBezTo>
                  <a:cubicBezTo>
                    <a:pt x="617" y="547"/>
                    <a:pt x="620" y="552"/>
                    <a:pt x="621" y="552"/>
                  </a:cubicBezTo>
                  <a:cubicBezTo>
                    <a:pt x="623" y="553"/>
                    <a:pt x="626" y="552"/>
                    <a:pt x="628" y="552"/>
                  </a:cubicBezTo>
                  <a:cubicBezTo>
                    <a:pt x="636" y="554"/>
                    <a:pt x="658" y="557"/>
                    <a:pt x="672" y="552"/>
                  </a:cubicBezTo>
                  <a:cubicBezTo>
                    <a:pt x="684" y="548"/>
                    <a:pt x="690" y="540"/>
                    <a:pt x="701" y="530"/>
                  </a:cubicBezTo>
                  <a:cubicBezTo>
                    <a:pt x="705" y="526"/>
                    <a:pt x="710" y="525"/>
                    <a:pt x="713" y="521"/>
                  </a:cubicBezTo>
                  <a:cubicBezTo>
                    <a:pt x="715" y="518"/>
                    <a:pt x="715" y="514"/>
                    <a:pt x="717" y="511"/>
                  </a:cubicBezTo>
                  <a:cubicBezTo>
                    <a:pt x="718" y="509"/>
                    <a:pt x="722" y="506"/>
                    <a:pt x="723" y="505"/>
                  </a:cubicBezTo>
                  <a:cubicBezTo>
                    <a:pt x="724" y="503"/>
                    <a:pt x="722" y="500"/>
                    <a:pt x="723" y="498"/>
                  </a:cubicBezTo>
                  <a:cubicBezTo>
                    <a:pt x="725" y="491"/>
                    <a:pt x="728" y="469"/>
                    <a:pt x="723" y="457"/>
                  </a:cubicBezTo>
                  <a:cubicBezTo>
                    <a:pt x="713" y="435"/>
                    <a:pt x="675" y="411"/>
                    <a:pt x="656" y="435"/>
                  </a:cubicBezTo>
                  <a:cubicBezTo>
                    <a:pt x="655" y="452"/>
                    <a:pt x="664" y="459"/>
                    <a:pt x="675" y="464"/>
                  </a:cubicBezTo>
                  <a:cubicBezTo>
                    <a:pt x="672" y="475"/>
                    <a:pt x="655" y="473"/>
                    <a:pt x="640" y="473"/>
                  </a:cubicBezTo>
                  <a:cubicBezTo>
                    <a:pt x="639" y="469"/>
                    <a:pt x="633" y="469"/>
                    <a:pt x="631" y="467"/>
                  </a:cubicBezTo>
                  <a:cubicBezTo>
                    <a:pt x="628" y="464"/>
                    <a:pt x="631" y="457"/>
                    <a:pt x="625" y="457"/>
                  </a:cubicBezTo>
                  <a:cubicBezTo>
                    <a:pt x="605" y="466"/>
                    <a:pt x="615" y="495"/>
                    <a:pt x="618" y="514"/>
                  </a:cubicBezTo>
                  <a:cubicBezTo>
                    <a:pt x="605" y="507"/>
                    <a:pt x="590" y="492"/>
                    <a:pt x="590" y="473"/>
                  </a:cubicBezTo>
                  <a:cubicBezTo>
                    <a:pt x="589" y="457"/>
                    <a:pt x="599" y="447"/>
                    <a:pt x="605" y="435"/>
                  </a:cubicBezTo>
                  <a:cubicBezTo>
                    <a:pt x="602" y="430"/>
                    <a:pt x="597" y="429"/>
                    <a:pt x="593" y="426"/>
                  </a:cubicBezTo>
                  <a:cubicBezTo>
                    <a:pt x="589" y="422"/>
                    <a:pt x="589" y="417"/>
                    <a:pt x="583" y="416"/>
                  </a:cubicBezTo>
                  <a:cubicBezTo>
                    <a:pt x="583" y="406"/>
                    <a:pt x="583" y="397"/>
                    <a:pt x="583" y="387"/>
                  </a:cubicBezTo>
                  <a:cubicBezTo>
                    <a:pt x="592" y="399"/>
                    <a:pt x="601" y="410"/>
                    <a:pt x="618" y="413"/>
                  </a:cubicBezTo>
                  <a:cubicBezTo>
                    <a:pt x="627" y="414"/>
                    <a:pt x="626" y="406"/>
                    <a:pt x="628" y="400"/>
                  </a:cubicBezTo>
                  <a:cubicBezTo>
                    <a:pt x="636" y="401"/>
                    <a:pt x="638" y="395"/>
                    <a:pt x="640" y="391"/>
                  </a:cubicBezTo>
                  <a:cubicBezTo>
                    <a:pt x="629" y="366"/>
                    <a:pt x="637" y="335"/>
                    <a:pt x="666" y="333"/>
                  </a:cubicBezTo>
                  <a:cubicBezTo>
                    <a:pt x="658" y="351"/>
                    <a:pt x="654" y="371"/>
                    <a:pt x="669" y="384"/>
                  </a:cubicBezTo>
                  <a:cubicBezTo>
                    <a:pt x="693" y="387"/>
                    <a:pt x="708" y="398"/>
                    <a:pt x="723" y="410"/>
                  </a:cubicBezTo>
                  <a:cubicBezTo>
                    <a:pt x="718" y="379"/>
                    <a:pt x="707" y="358"/>
                    <a:pt x="691" y="337"/>
                  </a:cubicBezTo>
                  <a:cubicBezTo>
                    <a:pt x="687" y="331"/>
                    <a:pt x="681" y="323"/>
                    <a:pt x="675" y="318"/>
                  </a:cubicBezTo>
                  <a:cubicBezTo>
                    <a:pt x="670" y="312"/>
                    <a:pt x="665" y="306"/>
                    <a:pt x="659" y="302"/>
                  </a:cubicBezTo>
                  <a:cubicBezTo>
                    <a:pt x="656" y="298"/>
                    <a:pt x="651" y="299"/>
                    <a:pt x="647" y="295"/>
                  </a:cubicBezTo>
                  <a:cubicBezTo>
                    <a:pt x="644" y="293"/>
                    <a:pt x="643" y="288"/>
                    <a:pt x="640" y="286"/>
                  </a:cubicBezTo>
                  <a:cubicBezTo>
                    <a:pt x="639" y="285"/>
                    <a:pt x="635" y="287"/>
                    <a:pt x="634" y="286"/>
                  </a:cubicBezTo>
                  <a:cubicBezTo>
                    <a:pt x="626" y="276"/>
                    <a:pt x="612" y="260"/>
                    <a:pt x="602" y="245"/>
                  </a:cubicBezTo>
                  <a:cubicBezTo>
                    <a:pt x="601" y="243"/>
                    <a:pt x="601" y="241"/>
                    <a:pt x="599" y="238"/>
                  </a:cubicBezTo>
                  <a:cubicBezTo>
                    <a:pt x="597" y="235"/>
                    <a:pt x="593" y="224"/>
                    <a:pt x="590" y="216"/>
                  </a:cubicBezTo>
                  <a:cubicBezTo>
                    <a:pt x="588" y="212"/>
                    <a:pt x="582" y="197"/>
                    <a:pt x="580" y="188"/>
                  </a:cubicBezTo>
                  <a:cubicBezTo>
                    <a:pt x="576" y="163"/>
                    <a:pt x="578" y="141"/>
                    <a:pt x="583" y="121"/>
                  </a:cubicBezTo>
                  <a:cubicBezTo>
                    <a:pt x="584" y="116"/>
                    <a:pt x="587" y="108"/>
                    <a:pt x="590" y="102"/>
                  </a:cubicBezTo>
                  <a:cubicBezTo>
                    <a:pt x="591" y="100"/>
                    <a:pt x="592" y="100"/>
                    <a:pt x="593" y="99"/>
                  </a:cubicBezTo>
                  <a:cubicBezTo>
                    <a:pt x="597" y="88"/>
                    <a:pt x="602" y="78"/>
                    <a:pt x="612" y="67"/>
                  </a:cubicBezTo>
                  <a:cubicBezTo>
                    <a:pt x="613" y="65"/>
                    <a:pt x="615" y="67"/>
                    <a:pt x="615" y="64"/>
                  </a:cubicBezTo>
                  <a:cubicBezTo>
                    <a:pt x="615" y="60"/>
                    <a:pt x="619" y="63"/>
                    <a:pt x="621" y="61"/>
                  </a:cubicBezTo>
                  <a:cubicBezTo>
                    <a:pt x="624" y="59"/>
                    <a:pt x="625" y="53"/>
                    <a:pt x="628" y="51"/>
                  </a:cubicBezTo>
                  <a:cubicBezTo>
                    <a:pt x="629" y="50"/>
                    <a:pt x="633" y="52"/>
                    <a:pt x="634" y="51"/>
                  </a:cubicBezTo>
                  <a:cubicBezTo>
                    <a:pt x="636" y="49"/>
                    <a:pt x="636" y="49"/>
                    <a:pt x="640" y="48"/>
                  </a:cubicBezTo>
                  <a:cubicBezTo>
                    <a:pt x="643" y="47"/>
                    <a:pt x="646" y="46"/>
                    <a:pt x="650" y="45"/>
                  </a:cubicBezTo>
                  <a:cubicBezTo>
                    <a:pt x="661" y="42"/>
                    <a:pt x="687" y="40"/>
                    <a:pt x="701" y="32"/>
                  </a:cubicBezTo>
                  <a:cubicBezTo>
                    <a:pt x="706" y="29"/>
                    <a:pt x="710" y="23"/>
                    <a:pt x="717" y="19"/>
                  </a:cubicBezTo>
                  <a:cubicBezTo>
                    <a:pt x="716" y="14"/>
                    <a:pt x="720" y="14"/>
                    <a:pt x="720" y="10"/>
                  </a:cubicBezTo>
                  <a:cubicBezTo>
                    <a:pt x="720" y="7"/>
                    <a:pt x="720" y="4"/>
                    <a:pt x="720" y="0"/>
                  </a:cubicBezTo>
                  <a:close/>
                  <a:moveTo>
                    <a:pt x="374" y="181"/>
                  </a:moveTo>
                  <a:cubicBezTo>
                    <a:pt x="387" y="181"/>
                    <a:pt x="399" y="181"/>
                    <a:pt x="412" y="181"/>
                  </a:cubicBezTo>
                  <a:cubicBezTo>
                    <a:pt x="412" y="176"/>
                    <a:pt x="412" y="171"/>
                    <a:pt x="412" y="165"/>
                  </a:cubicBezTo>
                  <a:cubicBezTo>
                    <a:pt x="395" y="166"/>
                    <a:pt x="372" y="161"/>
                    <a:pt x="374" y="181"/>
                  </a:cubicBezTo>
                  <a:close/>
                  <a:moveTo>
                    <a:pt x="377" y="222"/>
                  </a:moveTo>
                  <a:cubicBezTo>
                    <a:pt x="396" y="223"/>
                    <a:pt x="415" y="222"/>
                    <a:pt x="415" y="203"/>
                  </a:cubicBezTo>
                  <a:cubicBezTo>
                    <a:pt x="401" y="203"/>
                    <a:pt x="388" y="203"/>
                    <a:pt x="374" y="203"/>
                  </a:cubicBezTo>
                  <a:cubicBezTo>
                    <a:pt x="372" y="213"/>
                    <a:pt x="379" y="213"/>
                    <a:pt x="377" y="222"/>
                  </a:cubicBezTo>
                  <a:close/>
                </a:path>
              </a:pathLst>
            </a:custGeom>
            <a:solidFill>
              <a:schemeClr val="bg2"/>
            </a:solidFill>
            <a:ln w="3175">
              <a:noFill/>
              <a:round/>
              <a:headEnd/>
              <a:tailEnd/>
            </a:ln>
          </p:spPr>
          <p:txBody>
            <a:bodyPr/>
            <a:lstStyle/>
            <a:p>
              <a:endParaRPr lang="en-US" sz="1200" dirty="0">
                <a:solidFill>
                  <a:srgbClr val="1F497D"/>
                </a:solidFill>
              </a:endParaRPr>
            </a:p>
          </p:txBody>
        </p:sp>
      </p:grpSp>
      <p:sp>
        <p:nvSpPr>
          <p:cNvPr id="27" name="Rectangle 26">
            <a:extLst>
              <a:ext uri="{FF2B5EF4-FFF2-40B4-BE49-F238E27FC236}">
                <a16:creationId xmlns:a16="http://schemas.microsoft.com/office/drawing/2014/main" id="{C6570993-A6DA-4BFE-93DA-85874922A530}"/>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44%</a:t>
            </a:r>
          </a:p>
        </p:txBody>
      </p:sp>
      <p:grpSp>
        <p:nvGrpSpPr>
          <p:cNvPr id="28" name="Group 51">
            <a:extLst>
              <a:ext uri="{FF2B5EF4-FFF2-40B4-BE49-F238E27FC236}">
                <a16:creationId xmlns:a16="http://schemas.microsoft.com/office/drawing/2014/main" id="{2D210597-8D16-41BE-A49A-7940FE67E081}"/>
              </a:ext>
            </a:extLst>
          </p:cNvPr>
          <p:cNvGrpSpPr>
            <a:grpSpLocks/>
          </p:cNvGrpSpPr>
          <p:nvPr/>
        </p:nvGrpSpPr>
        <p:grpSpPr bwMode="auto">
          <a:xfrm>
            <a:off x="519729" y="1796750"/>
            <a:ext cx="742867" cy="863836"/>
            <a:chOff x="2123" y="1662"/>
            <a:chExt cx="871" cy="1014"/>
          </a:xfrm>
          <a:solidFill>
            <a:schemeClr val="bg1"/>
          </a:solidFill>
        </p:grpSpPr>
        <p:sp>
          <p:nvSpPr>
            <p:cNvPr id="32" name="Freeform 53">
              <a:extLst>
                <a:ext uri="{FF2B5EF4-FFF2-40B4-BE49-F238E27FC236}">
                  <a16:creationId xmlns:a16="http://schemas.microsoft.com/office/drawing/2014/main" id="{2C98671E-9086-47D3-AECE-7EF962E4295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3" name="Freeform 54">
              <a:extLst>
                <a:ext uri="{FF2B5EF4-FFF2-40B4-BE49-F238E27FC236}">
                  <a16:creationId xmlns:a16="http://schemas.microsoft.com/office/drawing/2014/main" id="{379D6E9A-B6FE-4FDA-B69E-6E94711C9756}"/>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4" name="Freeform 55">
              <a:extLst>
                <a:ext uri="{FF2B5EF4-FFF2-40B4-BE49-F238E27FC236}">
                  <a16:creationId xmlns:a16="http://schemas.microsoft.com/office/drawing/2014/main" id="{DACD19E2-E400-42A7-ABCB-DCADD69AF4A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6" name="Freeform 56">
              <a:extLst>
                <a:ext uri="{FF2B5EF4-FFF2-40B4-BE49-F238E27FC236}">
                  <a16:creationId xmlns:a16="http://schemas.microsoft.com/office/drawing/2014/main" id="{9788F615-1B84-4EA6-9596-AE946D4EA425}"/>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7" name="Line 57">
              <a:extLst>
                <a:ext uri="{FF2B5EF4-FFF2-40B4-BE49-F238E27FC236}">
                  <a16:creationId xmlns:a16="http://schemas.microsoft.com/office/drawing/2014/main" id="{5B789B38-90FE-43F3-813F-034ADFA88ABA}"/>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38" name="Freeform 52">
              <a:extLst>
                <a:ext uri="{FF2B5EF4-FFF2-40B4-BE49-F238E27FC236}">
                  <a16:creationId xmlns:a16="http://schemas.microsoft.com/office/drawing/2014/main" id="{9FB6CC03-43E4-472F-AE6A-B8425BCB8D17}"/>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39" name="Group 104">
            <a:extLst>
              <a:ext uri="{FF2B5EF4-FFF2-40B4-BE49-F238E27FC236}">
                <a16:creationId xmlns:a16="http://schemas.microsoft.com/office/drawing/2014/main" id="{AB5ECC05-EF63-4170-BB6E-F4771CAD6EAE}"/>
              </a:ext>
            </a:extLst>
          </p:cNvPr>
          <p:cNvGrpSpPr>
            <a:grpSpLocks/>
          </p:cNvGrpSpPr>
          <p:nvPr/>
        </p:nvGrpSpPr>
        <p:grpSpPr bwMode="auto">
          <a:xfrm>
            <a:off x="519729" y="2801964"/>
            <a:ext cx="742867" cy="863836"/>
            <a:chOff x="3403" y="1654"/>
            <a:chExt cx="872" cy="1014"/>
          </a:xfrm>
          <a:solidFill>
            <a:schemeClr val="bg1"/>
          </a:solidFill>
        </p:grpSpPr>
        <p:sp>
          <p:nvSpPr>
            <p:cNvPr id="40" name="Freeform 109">
              <a:extLst>
                <a:ext uri="{FF2B5EF4-FFF2-40B4-BE49-F238E27FC236}">
                  <a16:creationId xmlns:a16="http://schemas.microsoft.com/office/drawing/2014/main" id="{1AE13DC6-BD47-4FEC-B57B-82C0FCC7E44A}"/>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1" name="Freeform 110">
              <a:extLst>
                <a:ext uri="{FF2B5EF4-FFF2-40B4-BE49-F238E27FC236}">
                  <a16:creationId xmlns:a16="http://schemas.microsoft.com/office/drawing/2014/main" id="{E5E4F648-431A-4D34-8A64-175EC56FADBA}"/>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2" name="Freeform 105">
              <a:extLst>
                <a:ext uri="{FF2B5EF4-FFF2-40B4-BE49-F238E27FC236}">
                  <a16:creationId xmlns:a16="http://schemas.microsoft.com/office/drawing/2014/main" id="{CE3505B3-EBEA-4FAC-BA23-A1C36F29BAC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3" name="Freeform 107">
              <a:extLst>
                <a:ext uri="{FF2B5EF4-FFF2-40B4-BE49-F238E27FC236}">
                  <a16:creationId xmlns:a16="http://schemas.microsoft.com/office/drawing/2014/main" id="{BD2E16A2-B35A-4657-9ED2-853E9394997A}"/>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4" name="Freeform 108">
              <a:extLst>
                <a:ext uri="{FF2B5EF4-FFF2-40B4-BE49-F238E27FC236}">
                  <a16:creationId xmlns:a16="http://schemas.microsoft.com/office/drawing/2014/main" id="{0A3D46C5-60EA-486F-B7C6-7EA2417C3BB0}"/>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sp>
          <p:nvSpPr>
            <p:cNvPr id="45" name="Freeform 106">
              <a:extLst>
                <a:ext uri="{FF2B5EF4-FFF2-40B4-BE49-F238E27FC236}">
                  <a16:creationId xmlns:a16="http://schemas.microsoft.com/office/drawing/2014/main" id="{5C154911-E3D8-4DCF-BC47-4DC61D3C79CB}"/>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Arial"/>
                <a:ea typeface="+mn-ea"/>
                <a:cs typeface="+mn-cs"/>
              </a:endParaRPr>
            </a:p>
          </p:txBody>
        </p:sp>
      </p:gr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2684718744"/>
              </p:ext>
            </p:extLst>
          </p:nvPr>
        </p:nvGraphicFramePr>
        <p:xfrm>
          <a:off x="2412282" y="1493025"/>
          <a:ext cx="5502719" cy="18149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 name="Table 46">
            <a:extLst>
              <a:ext uri="{FF2B5EF4-FFF2-40B4-BE49-F238E27FC236}">
                <a16:creationId xmlns:a16="http://schemas.microsoft.com/office/drawing/2014/main" id="{E18A6AFB-5A9B-4750-8606-F3D11B31DF7B}"/>
              </a:ext>
            </a:extLst>
          </p:cNvPr>
          <p:cNvGraphicFramePr>
            <a:graphicFrameLocks noGrp="1"/>
          </p:cNvGraphicFramePr>
          <p:nvPr>
            <p:extLst>
              <p:ext uri="{D42A27DB-BD31-4B8C-83A1-F6EECF244321}">
                <p14:modId xmlns:p14="http://schemas.microsoft.com/office/powerpoint/2010/main" val="1432339600"/>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18-24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25-34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35-44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45-54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55-65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7B257EFB-830B-4353-BF44-C33722016B61}"/>
              </a:ext>
            </a:extLst>
          </p:cNvPr>
          <p:cNvPicPr>
            <a:picLocks noChangeAspect="1"/>
          </p:cNvPicPr>
          <p:nvPr/>
        </p:nvPicPr>
        <p:blipFill>
          <a:blip r:embed="rId4"/>
          <a:stretch>
            <a:fillRect/>
          </a:stretch>
        </p:blipFill>
        <p:spPr>
          <a:xfrm>
            <a:off x="10287972" y="6200775"/>
            <a:ext cx="953142" cy="573881"/>
          </a:xfrm>
          <a:prstGeom prst="rect">
            <a:avLst/>
          </a:prstGeom>
        </p:spPr>
      </p:pic>
      <p:sp>
        <p:nvSpPr>
          <p:cNvPr id="123" name="Rectangle 122">
            <a:extLst>
              <a:ext uri="{FF2B5EF4-FFF2-40B4-BE49-F238E27FC236}">
                <a16:creationId xmlns:a16="http://schemas.microsoft.com/office/drawing/2014/main" id="{85487211-1051-4E38-A4E9-505A12DA9247}"/>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GEZINSGROOTTE*</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MAANDELIJKSE GEZINSINKOMEN*</a:t>
            </a:r>
          </a:p>
        </p:txBody>
      </p:sp>
      <p:graphicFrame>
        <p:nvGraphicFramePr>
          <p:cNvPr id="133" name="Chart 132">
            <a:extLst>
              <a:ext uri="{FF2B5EF4-FFF2-40B4-BE49-F238E27FC236}">
                <a16:creationId xmlns:a16="http://schemas.microsoft.com/office/drawing/2014/main" id="{EA36DEC1-7767-48C3-9E91-16ED555F60DA}"/>
              </a:ext>
            </a:extLst>
          </p:cNvPr>
          <p:cNvGraphicFramePr/>
          <p:nvPr>
            <p:extLst>
              <p:ext uri="{D42A27DB-BD31-4B8C-83A1-F6EECF244321}">
                <p14:modId xmlns:p14="http://schemas.microsoft.com/office/powerpoint/2010/main" val="2129562125"/>
              </p:ext>
            </p:extLst>
          </p:nvPr>
        </p:nvGraphicFramePr>
        <p:xfrm>
          <a:off x="3812729" y="4223311"/>
          <a:ext cx="3515876" cy="1556236"/>
        </p:xfrm>
        <a:graphic>
          <a:graphicData uri="http://schemas.openxmlformats.org/drawingml/2006/chart">
            <c:chart xmlns:c="http://schemas.openxmlformats.org/drawingml/2006/chart" xmlns:r="http://schemas.openxmlformats.org/officeDocument/2006/relationships" r:id="rId5"/>
          </a:graphicData>
        </a:graphic>
      </p:graphicFrame>
      <p:grpSp>
        <p:nvGrpSpPr>
          <p:cNvPr id="159" name="Group 158">
            <a:extLst>
              <a:ext uri="{FF2B5EF4-FFF2-40B4-BE49-F238E27FC236}">
                <a16:creationId xmlns:a16="http://schemas.microsoft.com/office/drawing/2014/main" id="{989A447C-461C-4FC2-B296-9E3B5AD6988F}"/>
              </a:ext>
            </a:extLst>
          </p:cNvPr>
          <p:cNvGrpSpPr/>
          <p:nvPr/>
        </p:nvGrpSpPr>
        <p:grpSpPr>
          <a:xfrm>
            <a:off x="8115227" y="1842273"/>
            <a:ext cx="3668783" cy="1428660"/>
            <a:chOff x="8157986" y="7050426"/>
            <a:chExt cx="3291759" cy="1281843"/>
          </a:xfrm>
        </p:grpSpPr>
        <p:sp>
          <p:nvSpPr>
            <p:cNvPr id="160" name="Freeform 147">
              <a:extLst>
                <a:ext uri="{FF2B5EF4-FFF2-40B4-BE49-F238E27FC236}">
                  <a16:creationId xmlns:a16="http://schemas.microsoft.com/office/drawing/2014/main" id="{E828A375-1923-4119-89B5-C504A4233E29}"/>
                </a:ext>
              </a:extLst>
            </p:cNvPr>
            <p:cNvSpPr>
              <a:spLocks/>
            </p:cNvSpPr>
            <p:nvPr/>
          </p:nvSpPr>
          <p:spPr bwMode="auto">
            <a:xfrm>
              <a:off x="8157986" y="7050426"/>
              <a:ext cx="923968" cy="947318"/>
            </a:xfrm>
            <a:custGeom>
              <a:avLst/>
              <a:gdLst/>
              <a:ahLst/>
              <a:cxnLst>
                <a:cxn ang="0">
                  <a:pos x="649" y="85"/>
                </a:cxn>
                <a:cxn ang="0">
                  <a:pos x="536" y="165"/>
                </a:cxn>
                <a:cxn ang="0">
                  <a:pos x="463" y="201"/>
                </a:cxn>
                <a:cxn ang="0">
                  <a:pos x="392" y="231"/>
                </a:cxn>
                <a:cxn ang="0">
                  <a:pos x="264" y="241"/>
                </a:cxn>
                <a:cxn ang="0">
                  <a:pos x="148" y="309"/>
                </a:cxn>
                <a:cxn ang="0">
                  <a:pos x="66" y="331"/>
                </a:cxn>
                <a:cxn ang="0">
                  <a:pos x="30" y="413"/>
                </a:cxn>
                <a:cxn ang="0">
                  <a:pos x="42" y="532"/>
                </a:cxn>
                <a:cxn ang="0">
                  <a:pos x="78" y="588"/>
                </a:cxn>
                <a:cxn ang="0">
                  <a:pos x="30" y="692"/>
                </a:cxn>
                <a:cxn ang="0">
                  <a:pos x="21" y="699"/>
                </a:cxn>
                <a:cxn ang="0">
                  <a:pos x="9" y="716"/>
                </a:cxn>
                <a:cxn ang="0">
                  <a:pos x="4" y="822"/>
                </a:cxn>
                <a:cxn ang="0">
                  <a:pos x="12" y="867"/>
                </a:cxn>
                <a:cxn ang="0">
                  <a:pos x="12" y="902"/>
                </a:cxn>
                <a:cxn ang="0">
                  <a:pos x="59" y="921"/>
                </a:cxn>
                <a:cxn ang="0">
                  <a:pos x="89" y="938"/>
                </a:cxn>
                <a:cxn ang="0">
                  <a:pos x="111" y="969"/>
                </a:cxn>
                <a:cxn ang="0">
                  <a:pos x="132" y="1039"/>
                </a:cxn>
                <a:cxn ang="0">
                  <a:pos x="189" y="1153"/>
                </a:cxn>
                <a:cxn ang="0">
                  <a:pos x="260" y="1202"/>
                </a:cxn>
                <a:cxn ang="0">
                  <a:pos x="319" y="1228"/>
                </a:cxn>
                <a:cxn ang="0">
                  <a:pos x="359" y="1191"/>
                </a:cxn>
                <a:cxn ang="0">
                  <a:pos x="380" y="1158"/>
                </a:cxn>
                <a:cxn ang="0">
                  <a:pos x="420" y="1143"/>
                </a:cxn>
                <a:cxn ang="0">
                  <a:pos x="500" y="1115"/>
                </a:cxn>
                <a:cxn ang="0">
                  <a:pos x="602" y="1113"/>
                </a:cxn>
                <a:cxn ang="0">
                  <a:pos x="649" y="1155"/>
                </a:cxn>
                <a:cxn ang="0">
                  <a:pos x="682" y="1176"/>
                </a:cxn>
                <a:cxn ang="0">
                  <a:pos x="734" y="1179"/>
                </a:cxn>
                <a:cxn ang="0">
                  <a:pos x="763" y="1207"/>
                </a:cxn>
                <a:cxn ang="0">
                  <a:pos x="829" y="1224"/>
                </a:cxn>
                <a:cxn ang="0">
                  <a:pos x="876" y="1295"/>
                </a:cxn>
                <a:cxn ang="0">
                  <a:pos x="963" y="1238"/>
                </a:cxn>
                <a:cxn ang="0">
                  <a:pos x="1022" y="1245"/>
                </a:cxn>
                <a:cxn ang="0">
                  <a:pos x="1034" y="1236"/>
                </a:cxn>
                <a:cxn ang="0">
                  <a:pos x="1077" y="1212"/>
                </a:cxn>
                <a:cxn ang="0">
                  <a:pos x="1098" y="1167"/>
                </a:cxn>
                <a:cxn ang="0">
                  <a:pos x="1103" y="1115"/>
                </a:cxn>
                <a:cxn ang="0">
                  <a:pos x="1072" y="1037"/>
                </a:cxn>
                <a:cxn ang="0">
                  <a:pos x="1067" y="969"/>
                </a:cxn>
                <a:cxn ang="0">
                  <a:pos x="1084" y="867"/>
                </a:cxn>
                <a:cxn ang="0">
                  <a:pos x="1077" y="822"/>
                </a:cxn>
                <a:cxn ang="0">
                  <a:pos x="1072" y="782"/>
                </a:cxn>
                <a:cxn ang="0">
                  <a:pos x="1110" y="754"/>
                </a:cxn>
                <a:cxn ang="0">
                  <a:pos x="1084" y="680"/>
                </a:cxn>
                <a:cxn ang="0">
                  <a:pos x="1067" y="624"/>
                </a:cxn>
                <a:cxn ang="0">
                  <a:pos x="1020" y="574"/>
                </a:cxn>
                <a:cxn ang="0">
                  <a:pos x="1018" y="520"/>
                </a:cxn>
                <a:cxn ang="0">
                  <a:pos x="1098" y="451"/>
                </a:cxn>
                <a:cxn ang="0">
                  <a:pos x="1091" y="399"/>
                </a:cxn>
                <a:cxn ang="0">
                  <a:pos x="1072" y="350"/>
                </a:cxn>
                <a:cxn ang="0">
                  <a:pos x="1098" y="272"/>
                </a:cxn>
                <a:cxn ang="0">
                  <a:pos x="1122" y="274"/>
                </a:cxn>
                <a:cxn ang="0">
                  <a:pos x="1129" y="260"/>
                </a:cxn>
                <a:cxn ang="0">
                  <a:pos x="1119" y="177"/>
                </a:cxn>
                <a:cxn ang="0">
                  <a:pos x="1129" y="104"/>
                </a:cxn>
                <a:cxn ang="0">
                  <a:pos x="1171" y="35"/>
                </a:cxn>
                <a:cxn ang="0">
                  <a:pos x="1133" y="0"/>
                </a:cxn>
                <a:cxn ang="0">
                  <a:pos x="1051" y="21"/>
                </a:cxn>
                <a:cxn ang="0">
                  <a:pos x="911" y="38"/>
                </a:cxn>
              </a:cxnLst>
              <a:rect l="0" t="0" r="r" b="b"/>
              <a:pathLst>
                <a:path w="1171" h="1313">
                  <a:moveTo>
                    <a:pt x="784" y="54"/>
                  </a:moveTo>
                  <a:lnTo>
                    <a:pt x="741" y="57"/>
                  </a:lnTo>
                  <a:lnTo>
                    <a:pt x="720" y="59"/>
                  </a:lnTo>
                  <a:lnTo>
                    <a:pt x="699" y="64"/>
                  </a:lnTo>
                  <a:lnTo>
                    <a:pt x="692" y="64"/>
                  </a:lnTo>
                  <a:lnTo>
                    <a:pt x="682" y="68"/>
                  </a:lnTo>
                  <a:lnTo>
                    <a:pt x="675" y="73"/>
                  </a:lnTo>
                  <a:lnTo>
                    <a:pt x="668" y="78"/>
                  </a:lnTo>
                  <a:lnTo>
                    <a:pt x="663" y="80"/>
                  </a:lnTo>
                  <a:lnTo>
                    <a:pt x="661" y="80"/>
                  </a:lnTo>
                  <a:lnTo>
                    <a:pt x="659" y="83"/>
                  </a:lnTo>
                  <a:lnTo>
                    <a:pt x="649" y="85"/>
                  </a:lnTo>
                  <a:lnTo>
                    <a:pt x="640" y="87"/>
                  </a:lnTo>
                  <a:lnTo>
                    <a:pt x="626" y="97"/>
                  </a:lnTo>
                  <a:lnTo>
                    <a:pt x="611" y="106"/>
                  </a:lnTo>
                  <a:lnTo>
                    <a:pt x="602" y="116"/>
                  </a:lnTo>
                  <a:lnTo>
                    <a:pt x="590" y="128"/>
                  </a:lnTo>
                  <a:lnTo>
                    <a:pt x="578" y="139"/>
                  </a:lnTo>
                  <a:lnTo>
                    <a:pt x="564" y="149"/>
                  </a:lnTo>
                  <a:lnTo>
                    <a:pt x="550" y="158"/>
                  </a:lnTo>
                  <a:lnTo>
                    <a:pt x="543" y="161"/>
                  </a:lnTo>
                  <a:lnTo>
                    <a:pt x="541" y="163"/>
                  </a:lnTo>
                  <a:lnTo>
                    <a:pt x="538" y="163"/>
                  </a:lnTo>
                  <a:lnTo>
                    <a:pt x="536" y="165"/>
                  </a:lnTo>
                  <a:lnTo>
                    <a:pt x="536" y="165"/>
                  </a:lnTo>
                  <a:lnTo>
                    <a:pt x="529" y="168"/>
                  </a:lnTo>
                  <a:lnTo>
                    <a:pt x="522" y="172"/>
                  </a:lnTo>
                  <a:lnTo>
                    <a:pt x="515" y="175"/>
                  </a:lnTo>
                  <a:lnTo>
                    <a:pt x="505" y="180"/>
                  </a:lnTo>
                  <a:lnTo>
                    <a:pt x="503" y="180"/>
                  </a:lnTo>
                  <a:lnTo>
                    <a:pt x="498" y="182"/>
                  </a:lnTo>
                  <a:lnTo>
                    <a:pt x="491" y="184"/>
                  </a:lnTo>
                  <a:lnTo>
                    <a:pt x="482" y="187"/>
                  </a:lnTo>
                  <a:lnTo>
                    <a:pt x="474" y="191"/>
                  </a:lnTo>
                  <a:lnTo>
                    <a:pt x="467" y="196"/>
                  </a:lnTo>
                  <a:lnTo>
                    <a:pt x="463" y="201"/>
                  </a:lnTo>
                  <a:lnTo>
                    <a:pt x="456" y="206"/>
                  </a:lnTo>
                  <a:lnTo>
                    <a:pt x="448" y="210"/>
                  </a:lnTo>
                  <a:lnTo>
                    <a:pt x="441" y="215"/>
                  </a:lnTo>
                  <a:lnTo>
                    <a:pt x="434" y="217"/>
                  </a:lnTo>
                  <a:lnTo>
                    <a:pt x="432" y="217"/>
                  </a:lnTo>
                  <a:lnTo>
                    <a:pt x="432" y="220"/>
                  </a:lnTo>
                  <a:lnTo>
                    <a:pt x="430" y="220"/>
                  </a:lnTo>
                  <a:lnTo>
                    <a:pt x="425" y="222"/>
                  </a:lnTo>
                  <a:lnTo>
                    <a:pt x="418" y="224"/>
                  </a:lnTo>
                  <a:lnTo>
                    <a:pt x="411" y="227"/>
                  </a:lnTo>
                  <a:lnTo>
                    <a:pt x="406" y="229"/>
                  </a:lnTo>
                  <a:lnTo>
                    <a:pt x="392" y="231"/>
                  </a:lnTo>
                  <a:lnTo>
                    <a:pt x="385" y="231"/>
                  </a:lnTo>
                  <a:lnTo>
                    <a:pt x="378" y="234"/>
                  </a:lnTo>
                  <a:lnTo>
                    <a:pt x="371" y="234"/>
                  </a:lnTo>
                  <a:lnTo>
                    <a:pt x="366" y="234"/>
                  </a:lnTo>
                  <a:lnTo>
                    <a:pt x="363" y="234"/>
                  </a:lnTo>
                  <a:lnTo>
                    <a:pt x="363" y="234"/>
                  </a:lnTo>
                  <a:lnTo>
                    <a:pt x="363" y="234"/>
                  </a:lnTo>
                  <a:lnTo>
                    <a:pt x="363" y="234"/>
                  </a:lnTo>
                  <a:lnTo>
                    <a:pt x="319" y="236"/>
                  </a:lnTo>
                  <a:lnTo>
                    <a:pt x="271" y="239"/>
                  </a:lnTo>
                  <a:lnTo>
                    <a:pt x="269" y="239"/>
                  </a:lnTo>
                  <a:lnTo>
                    <a:pt x="264" y="241"/>
                  </a:lnTo>
                  <a:lnTo>
                    <a:pt x="241" y="260"/>
                  </a:lnTo>
                  <a:lnTo>
                    <a:pt x="229" y="267"/>
                  </a:lnTo>
                  <a:lnTo>
                    <a:pt x="217" y="276"/>
                  </a:lnTo>
                  <a:lnTo>
                    <a:pt x="205" y="283"/>
                  </a:lnTo>
                  <a:lnTo>
                    <a:pt x="191" y="291"/>
                  </a:lnTo>
                  <a:lnTo>
                    <a:pt x="167" y="305"/>
                  </a:lnTo>
                  <a:lnTo>
                    <a:pt x="156" y="309"/>
                  </a:lnTo>
                  <a:lnTo>
                    <a:pt x="153" y="309"/>
                  </a:lnTo>
                  <a:lnTo>
                    <a:pt x="153" y="309"/>
                  </a:lnTo>
                  <a:lnTo>
                    <a:pt x="151" y="309"/>
                  </a:lnTo>
                  <a:lnTo>
                    <a:pt x="151" y="309"/>
                  </a:lnTo>
                  <a:lnTo>
                    <a:pt x="148" y="309"/>
                  </a:lnTo>
                  <a:lnTo>
                    <a:pt x="144" y="312"/>
                  </a:lnTo>
                  <a:lnTo>
                    <a:pt x="137" y="312"/>
                  </a:lnTo>
                  <a:lnTo>
                    <a:pt x="130" y="314"/>
                  </a:lnTo>
                  <a:lnTo>
                    <a:pt x="125" y="314"/>
                  </a:lnTo>
                  <a:lnTo>
                    <a:pt x="118" y="314"/>
                  </a:lnTo>
                  <a:lnTo>
                    <a:pt x="113" y="314"/>
                  </a:lnTo>
                  <a:lnTo>
                    <a:pt x="111" y="317"/>
                  </a:lnTo>
                  <a:lnTo>
                    <a:pt x="104" y="319"/>
                  </a:lnTo>
                  <a:lnTo>
                    <a:pt x="99" y="321"/>
                  </a:lnTo>
                  <a:lnTo>
                    <a:pt x="92" y="324"/>
                  </a:lnTo>
                  <a:lnTo>
                    <a:pt x="80" y="328"/>
                  </a:lnTo>
                  <a:lnTo>
                    <a:pt x="66" y="331"/>
                  </a:lnTo>
                  <a:lnTo>
                    <a:pt x="59" y="333"/>
                  </a:lnTo>
                  <a:lnTo>
                    <a:pt x="52" y="335"/>
                  </a:lnTo>
                  <a:lnTo>
                    <a:pt x="54" y="343"/>
                  </a:lnTo>
                  <a:lnTo>
                    <a:pt x="47" y="347"/>
                  </a:lnTo>
                  <a:lnTo>
                    <a:pt x="40" y="354"/>
                  </a:lnTo>
                  <a:lnTo>
                    <a:pt x="35" y="364"/>
                  </a:lnTo>
                  <a:lnTo>
                    <a:pt x="33" y="371"/>
                  </a:lnTo>
                  <a:lnTo>
                    <a:pt x="30" y="380"/>
                  </a:lnTo>
                  <a:lnTo>
                    <a:pt x="28" y="390"/>
                  </a:lnTo>
                  <a:lnTo>
                    <a:pt x="28" y="399"/>
                  </a:lnTo>
                  <a:lnTo>
                    <a:pt x="30" y="411"/>
                  </a:lnTo>
                  <a:lnTo>
                    <a:pt x="30" y="413"/>
                  </a:lnTo>
                  <a:lnTo>
                    <a:pt x="28" y="418"/>
                  </a:lnTo>
                  <a:lnTo>
                    <a:pt x="23" y="435"/>
                  </a:lnTo>
                  <a:lnTo>
                    <a:pt x="21" y="451"/>
                  </a:lnTo>
                  <a:lnTo>
                    <a:pt x="19" y="468"/>
                  </a:lnTo>
                  <a:lnTo>
                    <a:pt x="21" y="487"/>
                  </a:lnTo>
                  <a:lnTo>
                    <a:pt x="21" y="491"/>
                  </a:lnTo>
                  <a:lnTo>
                    <a:pt x="21" y="498"/>
                  </a:lnTo>
                  <a:lnTo>
                    <a:pt x="23" y="508"/>
                  </a:lnTo>
                  <a:lnTo>
                    <a:pt x="26" y="513"/>
                  </a:lnTo>
                  <a:lnTo>
                    <a:pt x="28" y="517"/>
                  </a:lnTo>
                  <a:lnTo>
                    <a:pt x="35" y="527"/>
                  </a:lnTo>
                  <a:lnTo>
                    <a:pt x="42" y="532"/>
                  </a:lnTo>
                  <a:lnTo>
                    <a:pt x="47" y="536"/>
                  </a:lnTo>
                  <a:lnTo>
                    <a:pt x="52" y="541"/>
                  </a:lnTo>
                  <a:lnTo>
                    <a:pt x="56" y="546"/>
                  </a:lnTo>
                  <a:lnTo>
                    <a:pt x="56" y="550"/>
                  </a:lnTo>
                  <a:lnTo>
                    <a:pt x="59" y="558"/>
                  </a:lnTo>
                  <a:lnTo>
                    <a:pt x="59" y="558"/>
                  </a:lnTo>
                  <a:lnTo>
                    <a:pt x="59" y="560"/>
                  </a:lnTo>
                  <a:lnTo>
                    <a:pt x="63" y="565"/>
                  </a:lnTo>
                  <a:lnTo>
                    <a:pt x="68" y="569"/>
                  </a:lnTo>
                  <a:lnTo>
                    <a:pt x="73" y="574"/>
                  </a:lnTo>
                  <a:lnTo>
                    <a:pt x="75" y="581"/>
                  </a:lnTo>
                  <a:lnTo>
                    <a:pt x="78" y="588"/>
                  </a:lnTo>
                  <a:lnTo>
                    <a:pt x="78" y="595"/>
                  </a:lnTo>
                  <a:lnTo>
                    <a:pt x="78" y="605"/>
                  </a:lnTo>
                  <a:lnTo>
                    <a:pt x="75" y="612"/>
                  </a:lnTo>
                  <a:lnTo>
                    <a:pt x="73" y="621"/>
                  </a:lnTo>
                  <a:lnTo>
                    <a:pt x="68" y="628"/>
                  </a:lnTo>
                  <a:lnTo>
                    <a:pt x="66" y="633"/>
                  </a:lnTo>
                  <a:lnTo>
                    <a:pt x="61" y="645"/>
                  </a:lnTo>
                  <a:lnTo>
                    <a:pt x="54" y="654"/>
                  </a:lnTo>
                  <a:lnTo>
                    <a:pt x="49" y="664"/>
                  </a:lnTo>
                  <a:lnTo>
                    <a:pt x="37" y="676"/>
                  </a:lnTo>
                  <a:lnTo>
                    <a:pt x="30" y="690"/>
                  </a:lnTo>
                  <a:lnTo>
                    <a:pt x="30" y="692"/>
                  </a:lnTo>
                  <a:lnTo>
                    <a:pt x="28" y="692"/>
                  </a:lnTo>
                  <a:lnTo>
                    <a:pt x="28" y="692"/>
                  </a:lnTo>
                  <a:lnTo>
                    <a:pt x="28" y="692"/>
                  </a:lnTo>
                  <a:lnTo>
                    <a:pt x="28" y="695"/>
                  </a:lnTo>
                  <a:lnTo>
                    <a:pt x="26" y="697"/>
                  </a:lnTo>
                  <a:lnTo>
                    <a:pt x="26" y="697"/>
                  </a:lnTo>
                  <a:lnTo>
                    <a:pt x="26" y="697"/>
                  </a:lnTo>
                  <a:lnTo>
                    <a:pt x="26" y="697"/>
                  </a:lnTo>
                  <a:lnTo>
                    <a:pt x="26" y="699"/>
                  </a:lnTo>
                  <a:lnTo>
                    <a:pt x="21" y="699"/>
                  </a:lnTo>
                  <a:lnTo>
                    <a:pt x="21" y="699"/>
                  </a:lnTo>
                  <a:lnTo>
                    <a:pt x="21" y="699"/>
                  </a:lnTo>
                  <a:lnTo>
                    <a:pt x="21" y="699"/>
                  </a:lnTo>
                  <a:lnTo>
                    <a:pt x="19" y="702"/>
                  </a:lnTo>
                  <a:lnTo>
                    <a:pt x="16" y="702"/>
                  </a:lnTo>
                  <a:lnTo>
                    <a:pt x="16" y="702"/>
                  </a:lnTo>
                  <a:lnTo>
                    <a:pt x="16" y="702"/>
                  </a:lnTo>
                  <a:lnTo>
                    <a:pt x="16" y="702"/>
                  </a:lnTo>
                  <a:lnTo>
                    <a:pt x="14" y="704"/>
                  </a:lnTo>
                  <a:lnTo>
                    <a:pt x="12" y="704"/>
                  </a:lnTo>
                  <a:lnTo>
                    <a:pt x="12" y="706"/>
                  </a:lnTo>
                  <a:lnTo>
                    <a:pt x="9" y="709"/>
                  </a:lnTo>
                  <a:lnTo>
                    <a:pt x="9" y="711"/>
                  </a:lnTo>
                  <a:lnTo>
                    <a:pt x="9" y="716"/>
                  </a:lnTo>
                  <a:lnTo>
                    <a:pt x="12" y="718"/>
                  </a:lnTo>
                  <a:lnTo>
                    <a:pt x="19" y="725"/>
                  </a:lnTo>
                  <a:lnTo>
                    <a:pt x="21" y="732"/>
                  </a:lnTo>
                  <a:lnTo>
                    <a:pt x="26" y="742"/>
                  </a:lnTo>
                  <a:lnTo>
                    <a:pt x="26" y="749"/>
                  </a:lnTo>
                  <a:lnTo>
                    <a:pt x="26" y="756"/>
                  </a:lnTo>
                  <a:lnTo>
                    <a:pt x="26" y="765"/>
                  </a:lnTo>
                  <a:lnTo>
                    <a:pt x="23" y="772"/>
                  </a:lnTo>
                  <a:lnTo>
                    <a:pt x="21" y="782"/>
                  </a:lnTo>
                  <a:lnTo>
                    <a:pt x="16" y="791"/>
                  </a:lnTo>
                  <a:lnTo>
                    <a:pt x="12" y="801"/>
                  </a:lnTo>
                  <a:lnTo>
                    <a:pt x="4" y="822"/>
                  </a:lnTo>
                  <a:lnTo>
                    <a:pt x="4" y="824"/>
                  </a:lnTo>
                  <a:lnTo>
                    <a:pt x="2" y="827"/>
                  </a:lnTo>
                  <a:lnTo>
                    <a:pt x="2" y="829"/>
                  </a:lnTo>
                  <a:lnTo>
                    <a:pt x="0" y="839"/>
                  </a:lnTo>
                  <a:lnTo>
                    <a:pt x="0" y="841"/>
                  </a:lnTo>
                  <a:lnTo>
                    <a:pt x="0" y="846"/>
                  </a:lnTo>
                  <a:lnTo>
                    <a:pt x="0" y="850"/>
                  </a:lnTo>
                  <a:lnTo>
                    <a:pt x="2" y="855"/>
                  </a:lnTo>
                  <a:lnTo>
                    <a:pt x="4" y="858"/>
                  </a:lnTo>
                  <a:lnTo>
                    <a:pt x="9" y="862"/>
                  </a:lnTo>
                  <a:lnTo>
                    <a:pt x="12" y="865"/>
                  </a:lnTo>
                  <a:lnTo>
                    <a:pt x="12" y="867"/>
                  </a:lnTo>
                  <a:lnTo>
                    <a:pt x="14" y="869"/>
                  </a:lnTo>
                  <a:lnTo>
                    <a:pt x="14" y="872"/>
                  </a:lnTo>
                  <a:lnTo>
                    <a:pt x="14" y="879"/>
                  </a:lnTo>
                  <a:lnTo>
                    <a:pt x="14" y="881"/>
                  </a:lnTo>
                  <a:lnTo>
                    <a:pt x="14" y="884"/>
                  </a:lnTo>
                  <a:lnTo>
                    <a:pt x="14" y="884"/>
                  </a:lnTo>
                  <a:lnTo>
                    <a:pt x="14" y="886"/>
                  </a:lnTo>
                  <a:lnTo>
                    <a:pt x="14" y="886"/>
                  </a:lnTo>
                  <a:lnTo>
                    <a:pt x="14" y="891"/>
                  </a:lnTo>
                  <a:lnTo>
                    <a:pt x="14" y="895"/>
                  </a:lnTo>
                  <a:lnTo>
                    <a:pt x="14" y="900"/>
                  </a:lnTo>
                  <a:lnTo>
                    <a:pt x="12" y="902"/>
                  </a:lnTo>
                  <a:lnTo>
                    <a:pt x="12" y="907"/>
                  </a:lnTo>
                  <a:lnTo>
                    <a:pt x="9" y="907"/>
                  </a:lnTo>
                  <a:lnTo>
                    <a:pt x="9" y="910"/>
                  </a:lnTo>
                  <a:lnTo>
                    <a:pt x="7" y="914"/>
                  </a:lnTo>
                  <a:lnTo>
                    <a:pt x="7" y="921"/>
                  </a:lnTo>
                  <a:lnTo>
                    <a:pt x="19" y="926"/>
                  </a:lnTo>
                  <a:lnTo>
                    <a:pt x="23" y="926"/>
                  </a:lnTo>
                  <a:lnTo>
                    <a:pt x="30" y="926"/>
                  </a:lnTo>
                  <a:lnTo>
                    <a:pt x="42" y="926"/>
                  </a:lnTo>
                  <a:lnTo>
                    <a:pt x="49" y="924"/>
                  </a:lnTo>
                  <a:lnTo>
                    <a:pt x="56" y="921"/>
                  </a:lnTo>
                  <a:lnTo>
                    <a:pt x="59" y="921"/>
                  </a:lnTo>
                  <a:lnTo>
                    <a:pt x="61" y="921"/>
                  </a:lnTo>
                  <a:lnTo>
                    <a:pt x="63" y="919"/>
                  </a:lnTo>
                  <a:lnTo>
                    <a:pt x="68" y="921"/>
                  </a:lnTo>
                  <a:lnTo>
                    <a:pt x="71" y="921"/>
                  </a:lnTo>
                  <a:lnTo>
                    <a:pt x="73" y="924"/>
                  </a:lnTo>
                  <a:lnTo>
                    <a:pt x="75" y="926"/>
                  </a:lnTo>
                  <a:lnTo>
                    <a:pt x="75" y="926"/>
                  </a:lnTo>
                  <a:lnTo>
                    <a:pt x="78" y="928"/>
                  </a:lnTo>
                  <a:lnTo>
                    <a:pt x="82" y="931"/>
                  </a:lnTo>
                  <a:lnTo>
                    <a:pt x="85" y="931"/>
                  </a:lnTo>
                  <a:lnTo>
                    <a:pt x="87" y="933"/>
                  </a:lnTo>
                  <a:lnTo>
                    <a:pt x="89" y="938"/>
                  </a:lnTo>
                  <a:lnTo>
                    <a:pt x="92" y="943"/>
                  </a:lnTo>
                  <a:lnTo>
                    <a:pt x="92" y="945"/>
                  </a:lnTo>
                  <a:lnTo>
                    <a:pt x="92" y="950"/>
                  </a:lnTo>
                  <a:lnTo>
                    <a:pt x="92" y="954"/>
                  </a:lnTo>
                  <a:lnTo>
                    <a:pt x="92" y="957"/>
                  </a:lnTo>
                  <a:lnTo>
                    <a:pt x="92" y="959"/>
                  </a:lnTo>
                  <a:lnTo>
                    <a:pt x="94" y="961"/>
                  </a:lnTo>
                  <a:lnTo>
                    <a:pt x="97" y="964"/>
                  </a:lnTo>
                  <a:lnTo>
                    <a:pt x="101" y="966"/>
                  </a:lnTo>
                  <a:lnTo>
                    <a:pt x="106" y="966"/>
                  </a:lnTo>
                  <a:lnTo>
                    <a:pt x="108" y="966"/>
                  </a:lnTo>
                  <a:lnTo>
                    <a:pt x="111" y="969"/>
                  </a:lnTo>
                  <a:lnTo>
                    <a:pt x="118" y="969"/>
                  </a:lnTo>
                  <a:lnTo>
                    <a:pt x="120" y="966"/>
                  </a:lnTo>
                  <a:lnTo>
                    <a:pt x="125" y="969"/>
                  </a:lnTo>
                  <a:lnTo>
                    <a:pt x="127" y="971"/>
                  </a:lnTo>
                  <a:lnTo>
                    <a:pt x="130" y="973"/>
                  </a:lnTo>
                  <a:lnTo>
                    <a:pt x="130" y="978"/>
                  </a:lnTo>
                  <a:lnTo>
                    <a:pt x="132" y="980"/>
                  </a:lnTo>
                  <a:lnTo>
                    <a:pt x="132" y="985"/>
                  </a:lnTo>
                  <a:lnTo>
                    <a:pt x="130" y="1002"/>
                  </a:lnTo>
                  <a:lnTo>
                    <a:pt x="127" y="1021"/>
                  </a:lnTo>
                  <a:lnTo>
                    <a:pt x="130" y="1030"/>
                  </a:lnTo>
                  <a:lnTo>
                    <a:pt x="132" y="1039"/>
                  </a:lnTo>
                  <a:lnTo>
                    <a:pt x="148" y="1089"/>
                  </a:lnTo>
                  <a:lnTo>
                    <a:pt x="153" y="1098"/>
                  </a:lnTo>
                  <a:lnTo>
                    <a:pt x="158" y="1108"/>
                  </a:lnTo>
                  <a:lnTo>
                    <a:pt x="163" y="1117"/>
                  </a:lnTo>
                  <a:lnTo>
                    <a:pt x="170" y="1127"/>
                  </a:lnTo>
                  <a:lnTo>
                    <a:pt x="174" y="1132"/>
                  </a:lnTo>
                  <a:lnTo>
                    <a:pt x="177" y="1139"/>
                  </a:lnTo>
                  <a:lnTo>
                    <a:pt x="177" y="1141"/>
                  </a:lnTo>
                  <a:lnTo>
                    <a:pt x="179" y="1146"/>
                  </a:lnTo>
                  <a:lnTo>
                    <a:pt x="182" y="1148"/>
                  </a:lnTo>
                  <a:lnTo>
                    <a:pt x="184" y="1150"/>
                  </a:lnTo>
                  <a:lnTo>
                    <a:pt x="189" y="1153"/>
                  </a:lnTo>
                  <a:lnTo>
                    <a:pt x="191" y="1155"/>
                  </a:lnTo>
                  <a:lnTo>
                    <a:pt x="196" y="1158"/>
                  </a:lnTo>
                  <a:lnTo>
                    <a:pt x="203" y="1158"/>
                  </a:lnTo>
                  <a:lnTo>
                    <a:pt x="208" y="1160"/>
                  </a:lnTo>
                  <a:lnTo>
                    <a:pt x="210" y="1160"/>
                  </a:lnTo>
                  <a:lnTo>
                    <a:pt x="215" y="1162"/>
                  </a:lnTo>
                  <a:lnTo>
                    <a:pt x="219" y="1167"/>
                  </a:lnTo>
                  <a:lnTo>
                    <a:pt x="224" y="1172"/>
                  </a:lnTo>
                  <a:lnTo>
                    <a:pt x="236" y="1181"/>
                  </a:lnTo>
                  <a:lnTo>
                    <a:pt x="243" y="1188"/>
                  </a:lnTo>
                  <a:lnTo>
                    <a:pt x="252" y="1195"/>
                  </a:lnTo>
                  <a:lnTo>
                    <a:pt x="260" y="1202"/>
                  </a:lnTo>
                  <a:lnTo>
                    <a:pt x="269" y="1207"/>
                  </a:lnTo>
                  <a:lnTo>
                    <a:pt x="271" y="1210"/>
                  </a:lnTo>
                  <a:lnTo>
                    <a:pt x="274" y="1214"/>
                  </a:lnTo>
                  <a:lnTo>
                    <a:pt x="283" y="1231"/>
                  </a:lnTo>
                  <a:lnTo>
                    <a:pt x="288" y="1240"/>
                  </a:lnTo>
                  <a:lnTo>
                    <a:pt x="293" y="1250"/>
                  </a:lnTo>
                  <a:lnTo>
                    <a:pt x="300" y="1245"/>
                  </a:lnTo>
                  <a:lnTo>
                    <a:pt x="304" y="1243"/>
                  </a:lnTo>
                  <a:lnTo>
                    <a:pt x="307" y="1240"/>
                  </a:lnTo>
                  <a:lnTo>
                    <a:pt x="311" y="1238"/>
                  </a:lnTo>
                  <a:lnTo>
                    <a:pt x="314" y="1236"/>
                  </a:lnTo>
                  <a:lnTo>
                    <a:pt x="319" y="1228"/>
                  </a:lnTo>
                  <a:lnTo>
                    <a:pt x="323" y="1221"/>
                  </a:lnTo>
                  <a:lnTo>
                    <a:pt x="328" y="1214"/>
                  </a:lnTo>
                  <a:lnTo>
                    <a:pt x="333" y="1205"/>
                  </a:lnTo>
                  <a:lnTo>
                    <a:pt x="335" y="1195"/>
                  </a:lnTo>
                  <a:lnTo>
                    <a:pt x="335" y="1195"/>
                  </a:lnTo>
                  <a:lnTo>
                    <a:pt x="337" y="1195"/>
                  </a:lnTo>
                  <a:lnTo>
                    <a:pt x="340" y="1195"/>
                  </a:lnTo>
                  <a:lnTo>
                    <a:pt x="342" y="1195"/>
                  </a:lnTo>
                  <a:lnTo>
                    <a:pt x="347" y="1193"/>
                  </a:lnTo>
                  <a:lnTo>
                    <a:pt x="352" y="1193"/>
                  </a:lnTo>
                  <a:lnTo>
                    <a:pt x="356" y="1193"/>
                  </a:lnTo>
                  <a:lnTo>
                    <a:pt x="359" y="1191"/>
                  </a:lnTo>
                  <a:lnTo>
                    <a:pt x="363" y="1191"/>
                  </a:lnTo>
                  <a:lnTo>
                    <a:pt x="366" y="1188"/>
                  </a:lnTo>
                  <a:lnTo>
                    <a:pt x="368" y="1186"/>
                  </a:lnTo>
                  <a:lnTo>
                    <a:pt x="373" y="1184"/>
                  </a:lnTo>
                  <a:lnTo>
                    <a:pt x="373" y="1181"/>
                  </a:lnTo>
                  <a:lnTo>
                    <a:pt x="375" y="1176"/>
                  </a:lnTo>
                  <a:lnTo>
                    <a:pt x="378" y="1174"/>
                  </a:lnTo>
                  <a:lnTo>
                    <a:pt x="380" y="1169"/>
                  </a:lnTo>
                  <a:lnTo>
                    <a:pt x="380" y="1167"/>
                  </a:lnTo>
                  <a:lnTo>
                    <a:pt x="380" y="1167"/>
                  </a:lnTo>
                  <a:lnTo>
                    <a:pt x="380" y="1162"/>
                  </a:lnTo>
                  <a:lnTo>
                    <a:pt x="380" y="1158"/>
                  </a:lnTo>
                  <a:lnTo>
                    <a:pt x="380" y="1155"/>
                  </a:lnTo>
                  <a:lnTo>
                    <a:pt x="380" y="1153"/>
                  </a:lnTo>
                  <a:lnTo>
                    <a:pt x="382" y="1146"/>
                  </a:lnTo>
                  <a:lnTo>
                    <a:pt x="385" y="1139"/>
                  </a:lnTo>
                  <a:lnTo>
                    <a:pt x="387" y="1134"/>
                  </a:lnTo>
                  <a:lnTo>
                    <a:pt x="389" y="1132"/>
                  </a:lnTo>
                  <a:lnTo>
                    <a:pt x="394" y="1132"/>
                  </a:lnTo>
                  <a:lnTo>
                    <a:pt x="397" y="1132"/>
                  </a:lnTo>
                  <a:lnTo>
                    <a:pt x="404" y="1132"/>
                  </a:lnTo>
                  <a:lnTo>
                    <a:pt x="408" y="1134"/>
                  </a:lnTo>
                  <a:lnTo>
                    <a:pt x="413" y="1139"/>
                  </a:lnTo>
                  <a:lnTo>
                    <a:pt x="420" y="1143"/>
                  </a:lnTo>
                  <a:lnTo>
                    <a:pt x="427" y="1146"/>
                  </a:lnTo>
                  <a:lnTo>
                    <a:pt x="432" y="1148"/>
                  </a:lnTo>
                  <a:lnTo>
                    <a:pt x="439" y="1150"/>
                  </a:lnTo>
                  <a:lnTo>
                    <a:pt x="446" y="1148"/>
                  </a:lnTo>
                  <a:lnTo>
                    <a:pt x="453" y="1146"/>
                  </a:lnTo>
                  <a:lnTo>
                    <a:pt x="460" y="1143"/>
                  </a:lnTo>
                  <a:lnTo>
                    <a:pt x="470" y="1139"/>
                  </a:lnTo>
                  <a:lnTo>
                    <a:pt x="479" y="1132"/>
                  </a:lnTo>
                  <a:lnTo>
                    <a:pt x="486" y="1122"/>
                  </a:lnTo>
                  <a:lnTo>
                    <a:pt x="493" y="1117"/>
                  </a:lnTo>
                  <a:lnTo>
                    <a:pt x="496" y="1115"/>
                  </a:lnTo>
                  <a:lnTo>
                    <a:pt x="500" y="1115"/>
                  </a:lnTo>
                  <a:lnTo>
                    <a:pt x="512" y="1113"/>
                  </a:lnTo>
                  <a:lnTo>
                    <a:pt x="517" y="1113"/>
                  </a:lnTo>
                  <a:lnTo>
                    <a:pt x="524" y="1115"/>
                  </a:lnTo>
                  <a:lnTo>
                    <a:pt x="543" y="1115"/>
                  </a:lnTo>
                  <a:lnTo>
                    <a:pt x="552" y="1115"/>
                  </a:lnTo>
                  <a:lnTo>
                    <a:pt x="557" y="1115"/>
                  </a:lnTo>
                  <a:lnTo>
                    <a:pt x="559" y="1115"/>
                  </a:lnTo>
                  <a:lnTo>
                    <a:pt x="562" y="1115"/>
                  </a:lnTo>
                  <a:lnTo>
                    <a:pt x="581" y="1115"/>
                  </a:lnTo>
                  <a:lnTo>
                    <a:pt x="590" y="1113"/>
                  </a:lnTo>
                  <a:lnTo>
                    <a:pt x="595" y="1113"/>
                  </a:lnTo>
                  <a:lnTo>
                    <a:pt x="602" y="1113"/>
                  </a:lnTo>
                  <a:lnTo>
                    <a:pt x="604" y="1113"/>
                  </a:lnTo>
                  <a:lnTo>
                    <a:pt x="607" y="1113"/>
                  </a:lnTo>
                  <a:lnTo>
                    <a:pt x="609" y="1113"/>
                  </a:lnTo>
                  <a:lnTo>
                    <a:pt x="611" y="1115"/>
                  </a:lnTo>
                  <a:lnTo>
                    <a:pt x="616" y="1117"/>
                  </a:lnTo>
                  <a:lnTo>
                    <a:pt x="619" y="1122"/>
                  </a:lnTo>
                  <a:lnTo>
                    <a:pt x="621" y="1124"/>
                  </a:lnTo>
                  <a:lnTo>
                    <a:pt x="628" y="1136"/>
                  </a:lnTo>
                  <a:lnTo>
                    <a:pt x="633" y="1143"/>
                  </a:lnTo>
                  <a:lnTo>
                    <a:pt x="640" y="1150"/>
                  </a:lnTo>
                  <a:lnTo>
                    <a:pt x="645" y="1153"/>
                  </a:lnTo>
                  <a:lnTo>
                    <a:pt x="649" y="1155"/>
                  </a:lnTo>
                  <a:lnTo>
                    <a:pt x="654" y="1160"/>
                  </a:lnTo>
                  <a:lnTo>
                    <a:pt x="654" y="1162"/>
                  </a:lnTo>
                  <a:lnTo>
                    <a:pt x="656" y="1165"/>
                  </a:lnTo>
                  <a:lnTo>
                    <a:pt x="656" y="1167"/>
                  </a:lnTo>
                  <a:lnTo>
                    <a:pt x="659" y="1172"/>
                  </a:lnTo>
                  <a:lnTo>
                    <a:pt x="659" y="1176"/>
                  </a:lnTo>
                  <a:lnTo>
                    <a:pt x="659" y="1181"/>
                  </a:lnTo>
                  <a:lnTo>
                    <a:pt x="659" y="1186"/>
                  </a:lnTo>
                  <a:lnTo>
                    <a:pt x="666" y="1184"/>
                  </a:lnTo>
                  <a:lnTo>
                    <a:pt x="673" y="1184"/>
                  </a:lnTo>
                  <a:lnTo>
                    <a:pt x="678" y="1179"/>
                  </a:lnTo>
                  <a:lnTo>
                    <a:pt x="682" y="1176"/>
                  </a:lnTo>
                  <a:lnTo>
                    <a:pt x="689" y="1169"/>
                  </a:lnTo>
                  <a:lnTo>
                    <a:pt x="699" y="1167"/>
                  </a:lnTo>
                  <a:lnTo>
                    <a:pt x="708" y="1165"/>
                  </a:lnTo>
                  <a:lnTo>
                    <a:pt x="720" y="1165"/>
                  </a:lnTo>
                  <a:lnTo>
                    <a:pt x="722" y="1165"/>
                  </a:lnTo>
                  <a:lnTo>
                    <a:pt x="725" y="1167"/>
                  </a:lnTo>
                  <a:lnTo>
                    <a:pt x="727" y="1167"/>
                  </a:lnTo>
                  <a:lnTo>
                    <a:pt x="727" y="1167"/>
                  </a:lnTo>
                  <a:lnTo>
                    <a:pt x="730" y="1174"/>
                  </a:lnTo>
                  <a:lnTo>
                    <a:pt x="730" y="1176"/>
                  </a:lnTo>
                  <a:lnTo>
                    <a:pt x="732" y="1179"/>
                  </a:lnTo>
                  <a:lnTo>
                    <a:pt x="734" y="1179"/>
                  </a:lnTo>
                  <a:lnTo>
                    <a:pt x="737" y="1181"/>
                  </a:lnTo>
                  <a:lnTo>
                    <a:pt x="741" y="1184"/>
                  </a:lnTo>
                  <a:lnTo>
                    <a:pt x="744" y="1184"/>
                  </a:lnTo>
                  <a:lnTo>
                    <a:pt x="746" y="1184"/>
                  </a:lnTo>
                  <a:lnTo>
                    <a:pt x="748" y="1186"/>
                  </a:lnTo>
                  <a:lnTo>
                    <a:pt x="748" y="1188"/>
                  </a:lnTo>
                  <a:lnTo>
                    <a:pt x="751" y="1193"/>
                  </a:lnTo>
                  <a:lnTo>
                    <a:pt x="751" y="1195"/>
                  </a:lnTo>
                  <a:lnTo>
                    <a:pt x="753" y="1198"/>
                  </a:lnTo>
                  <a:lnTo>
                    <a:pt x="758" y="1202"/>
                  </a:lnTo>
                  <a:lnTo>
                    <a:pt x="760" y="1205"/>
                  </a:lnTo>
                  <a:lnTo>
                    <a:pt x="763" y="1207"/>
                  </a:lnTo>
                  <a:lnTo>
                    <a:pt x="777" y="1210"/>
                  </a:lnTo>
                  <a:lnTo>
                    <a:pt x="782" y="1212"/>
                  </a:lnTo>
                  <a:lnTo>
                    <a:pt x="789" y="1212"/>
                  </a:lnTo>
                  <a:lnTo>
                    <a:pt x="796" y="1214"/>
                  </a:lnTo>
                  <a:lnTo>
                    <a:pt x="803" y="1212"/>
                  </a:lnTo>
                  <a:lnTo>
                    <a:pt x="810" y="1212"/>
                  </a:lnTo>
                  <a:lnTo>
                    <a:pt x="815" y="1212"/>
                  </a:lnTo>
                  <a:lnTo>
                    <a:pt x="819" y="1212"/>
                  </a:lnTo>
                  <a:lnTo>
                    <a:pt x="822" y="1214"/>
                  </a:lnTo>
                  <a:lnTo>
                    <a:pt x="824" y="1217"/>
                  </a:lnTo>
                  <a:lnTo>
                    <a:pt x="826" y="1221"/>
                  </a:lnTo>
                  <a:lnTo>
                    <a:pt x="829" y="1224"/>
                  </a:lnTo>
                  <a:lnTo>
                    <a:pt x="829" y="1228"/>
                  </a:lnTo>
                  <a:lnTo>
                    <a:pt x="831" y="1261"/>
                  </a:lnTo>
                  <a:lnTo>
                    <a:pt x="836" y="1292"/>
                  </a:lnTo>
                  <a:lnTo>
                    <a:pt x="836" y="1299"/>
                  </a:lnTo>
                  <a:lnTo>
                    <a:pt x="838" y="1304"/>
                  </a:lnTo>
                  <a:lnTo>
                    <a:pt x="838" y="1309"/>
                  </a:lnTo>
                  <a:lnTo>
                    <a:pt x="841" y="1311"/>
                  </a:lnTo>
                  <a:lnTo>
                    <a:pt x="843" y="1313"/>
                  </a:lnTo>
                  <a:lnTo>
                    <a:pt x="845" y="1313"/>
                  </a:lnTo>
                  <a:lnTo>
                    <a:pt x="848" y="1313"/>
                  </a:lnTo>
                  <a:lnTo>
                    <a:pt x="852" y="1311"/>
                  </a:lnTo>
                  <a:lnTo>
                    <a:pt x="876" y="1295"/>
                  </a:lnTo>
                  <a:lnTo>
                    <a:pt x="902" y="1278"/>
                  </a:lnTo>
                  <a:lnTo>
                    <a:pt x="904" y="1276"/>
                  </a:lnTo>
                  <a:lnTo>
                    <a:pt x="909" y="1273"/>
                  </a:lnTo>
                  <a:lnTo>
                    <a:pt x="911" y="1271"/>
                  </a:lnTo>
                  <a:lnTo>
                    <a:pt x="914" y="1269"/>
                  </a:lnTo>
                  <a:lnTo>
                    <a:pt x="921" y="1261"/>
                  </a:lnTo>
                  <a:lnTo>
                    <a:pt x="928" y="1254"/>
                  </a:lnTo>
                  <a:lnTo>
                    <a:pt x="937" y="1250"/>
                  </a:lnTo>
                  <a:lnTo>
                    <a:pt x="944" y="1245"/>
                  </a:lnTo>
                  <a:lnTo>
                    <a:pt x="952" y="1243"/>
                  </a:lnTo>
                  <a:lnTo>
                    <a:pt x="956" y="1240"/>
                  </a:lnTo>
                  <a:lnTo>
                    <a:pt x="963" y="1238"/>
                  </a:lnTo>
                  <a:lnTo>
                    <a:pt x="973" y="1236"/>
                  </a:lnTo>
                  <a:lnTo>
                    <a:pt x="980" y="1236"/>
                  </a:lnTo>
                  <a:lnTo>
                    <a:pt x="989" y="1236"/>
                  </a:lnTo>
                  <a:lnTo>
                    <a:pt x="996" y="1236"/>
                  </a:lnTo>
                  <a:lnTo>
                    <a:pt x="1008" y="1236"/>
                  </a:lnTo>
                  <a:lnTo>
                    <a:pt x="1011" y="1236"/>
                  </a:lnTo>
                  <a:lnTo>
                    <a:pt x="1013" y="1238"/>
                  </a:lnTo>
                  <a:lnTo>
                    <a:pt x="1018" y="1240"/>
                  </a:lnTo>
                  <a:lnTo>
                    <a:pt x="1020" y="1240"/>
                  </a:lnTo>
                  <a:lnTo>
                    <a:pt x="1020" y="1243"/>
                  </a:lnTo>
                  <a:lnTo>
                    <a:pt x="1020" y="1243"/>
                  </a:lnTo>
                  <a:lnTo>
                    <a:pt x="1022" y="1245"/>
                  </a:lnTo>
                  <a:lnTo>
                    <a:pt x="1025" y="1245"/>
                  </a:lnTo>
                  <a:lnTo>
                    <a:pt x="1027" y="1247"/>
                  </a:lnTo>
                  <a:lnTo>
                    <a:pt x="1027" y="1245"/>
                  </a:lnTo>
                  <a:lnTo>
                    <a:pt x="1030" y="1245"/>
                  </a:lnTo>
                  <a:lnTo>
                    <a:pt x="1030" y="1243"/>
                  </a:lnTo>
                  <a:lnTo>
                    <a:pt x="1030" y="1243"/>
                  </a:lnTo>
                  <a:lnTo>
                    <a:pt x="1030" y="1240"/>
                  </a:lnTo>
                  <a:lnTo>
                    <a:pt x="1030" y="1240"/>
                  </a:lnTo>
                  <a:lnTo>
                    <a:pt x="1032" y="1238"/>
                  </a:lnTo>
                  <a:lnTo>
                    <a:pt x="1034" y="1236"/>
                  </a:lnTo>
                  <a:lnTo>
                    <a:pt x="1034" y="1236"/>
                  </a:lnTo>
                  <a:lnTo>
                    <a:pt x="1034" y="1236"/>
                  </a:lnTo>
                  <a:lnTo>
                    <a:pt x="1034" y="1236"/>
                  </a:lnTo>
                  <a:lnTo>
                    <a:pt x="1039" y="1233"/>
                  </a:lnTo>
                  <a:lnTo>
                    <a:pt x="1041" y="1228"/>
                  </a:lnTo>
                  <a:lnTo>
                    <a:pt x="1046" y="1226"/>
                  </a:lnTo>
                  <a:lnTo>
                    <a:pt x="1051" y="1224"/>
                  </a:lnTo>
                  <a:lnTo>
                    <a:pt x="1055" y="1224"/>
                  </a:lnTo>
                  <a:lnTo>
                    <a:pt x="1063" y="1221"/>
                  </a:lnTo>
                  <a:lnTo>
                    <a:pt x="1065" y="1221"/>
                  </a:lnTo>
                  <a:lnTo>
                    <a:pt x="1070" y="1219"/>
                  </a:lnTo>
                  <a:lnTo>
                    <a:pt x="1072" y="1217"/>
                  </a:lnTo>
                  <a:lnTo>
                    <a:pt x="1077" y="1214"/>
                  </a:lnTo>
                  <a:lnTo>
                    <a:pt x="1077" y="1212"/>
                  </a:lnTo>
                  <a:lnTo>
                    <a:pt x="1079" y="1210"/>
                  </a:lnTo>
                  <a:lnTo>
                    <a:pt x="1084" y="1207"/>
                  </a:lnTo>
                  <a:lnTo>
                    <a:pt x="1089" y="1202"/>
                  </a:lnTo>
                  <a:lnTo>
                    <a:pt x="1093" y="1198"/>
                  </a:lnTo>
                  <a:lnTo>
                    <a:pt x="1098" y="1193"/>
                  </a:lnTo>
                  <a:lnTo>
                    <a:pt x="1103" y="1188"/>
                  </a:lnTo>
                  <a:lnTo>
                    <a:pt x="1103" y="1184"/>
                  </a:lnTo>
                  <a:lnTo>
                    <a:pt x="1103" y="1181"/>
                  </a:lnTo>
                  <a:lnTo>
                    <a:pt x="1105" y="1181"/>
                  </a:lnTo>
                  <a:lnTo>
                    <a:pt x="1103" y="1176"/>
                  </a:lnTo>
                  <a:lnTo>
                    <a:pt x="1100" y="1172"/>
                  </a:lnTo>
                  <a:lnTo>
                    <a:pt x="1098" y="1167"/>
                  </a:lnTo>
                  <a:lnTo>
                    <a:pt x="1096" y="1165"/>
                  </a:lnTo>
                  <a:lnTo>
                    <a:pt x="1091" y="1160"/>
                  </a:lnTo>
                  <a:lnTo>
                    <a:pt x="1086" y="1155"/>
                  </a:lnTo>
                  <a:lnTo>
                    <a:pt x="1084" y="1153"/>
                  </a:lnTo>
                  <a:lnTo>
                    <a:pt x="1081" y="1146"/>
                  </a:lnTo>
                  <a:lnTo>
                    <a:pt x="1084" y="1141"/>
                  </a:lnTo>
                  <a:lnTo>
                    <a:pt x="1084" y="1136"/>
                  </a:lnTo>
                  <a:lnTo>
                    <a:pt x="1089" y="1132"/>
                  </a:lnTo>
                  <a:lnTo>
                    <a:pt x="1091" y="1127"/>
                  </a:lnTo>
                  <a:lnTo>
                    <a:pt x="1093" y="1124"/>
                  </a:lnTo>
                  <a:lnTo>
                    <a:pt x="1100" y="1120"/>
                  </a:lnTo>
                  <a:lnTo>
                    <a:pt x="1103" y="1115"/>
                  </a:lnTo>
                  <a:lnTo>
                    <a:pt x="1105" y="1115"/>
                  </a:lnTo>
                  <a:lnTo>
                    <a:pt x="1105" y="1110"/>
                  </a:lnTo>
                  <a:lnTo>
                    <a:pt x="1107" y="1098"/>
                  </a:lnTo>
                  <a:lnTo>
                    <a:pt x="1107" y="1087"/>
                  </a:lnTo>
                  <a:lnTo>
                    <a:pt x="1105" y="1077"/>
                  </a:lnTo>
                  <a:lnTo>
                    <a:pt x="1103" y="1068"/>
                  </a:lnTo>
                  <a:lnTo>
                    <a:pt x="1098" y="1061"/>
                  </a:lnTo>
                  <a:lnTo>
                    <a:pt x="1091" y="1054"/>
                  </a:lnTo>
                  <a:lnTo>
                    <a:pt x="1084" y="1047"/>
                  </a:lnTo>
                  <a:lnTo>
                    <a:pt x="1077" y="1042"/>
                  </a:lnTo>
                  <a:lnTo>
                    <a:pt x="1074" y="1039"/>
                  </a:lnTo>
                  <a:lnTo>
                    <a:pt x="1072" y="1037"/>
                  </a:lnTo>
                  <a:lnTo>
                    <a:pt x="1070" y="1035"/>
                  </a:lnTo>
                  <a:lnTo>
                    <a:pt x="1070" y="1025"/>
                  </a:lnTo>
                  <a:lnTo>
                    <a:pt x="1070" y="1016"/>
                  </a:lnTo>
                  <a:lnTo>
                    <a:pt x="1070" y="1009"/>
                  </a:lnTo>
                  <a:lnTo>
                    <a:pt x="1070" y="1004"/>
                  </a:lnTo>
                  <a:lnTo>
                    <a:pt x="1067" y="1002"/>
                  </a:lnTo>
                  <a:lnTo>
                    <a:pt x="1067" y="1002"/>
                  </a:lnTo>
                  <a:lnTo>
                    <a:pt x="1067" y="1002"/>
                  </a:lnTo>
                  <a:lnTo>
                    <a:pt x="1067" y="999"/>
                  </a:lnTo>
                  <a:lnTo>
                    <a:pt x="1067" y="985"/>
                  </a:lnTo>
                  <a:lnTo>
                    <a:pt x="1067" y="976"/>
                  </a:lnTo>
                  <a:lnTo>
                    <a:pt x="1067" y="969"/>
                  </a:lnTo>
                  <a:lnTo>
                    <a:pt x="1070" y="957"/>
                  </a:lnTo>
                  <a:lnTo>
                    <a:pt x="1074" y="943"/>
                  </a:lnTo>
                  <a:lnTo>
                    <a:pt x="1077" y="931"/>
                  </a:lnTo>
                  <a:lnTo>
                    <a:pt x="1081" y="919"/>
                  </a:lnTo>
                  <a:lnTo>
                    <a:pt x="1086" y="910"/>
                  </a:lnTo>
                  <a:lnTo>
                    <a:pt x="1093" y="898"/>
                  </a:lnTo>
                  <a:lnTo>
                    <a:pt x="1098" y="888"/>
                  </a:lnTo>
                  <a:lnTo>
                    <a:pt x="1105" y="879"/>
                  </a:lnTo>
                  <a:lnTo>
                    <a:pt x="1098" y="874"/>
                  </a:lnTo>
                  <a:lnTo>
                    <a:pt x="1091" y="869"/>
                  </a:lnTo>
                  <a:lnTo>
                    <a:pt x="1086" y="867"/>
                  </a:lnTo>
                  <a:lnTo>
                    <a:pt x="1084" y="867"/>
                  </a:lnTo>
                  <a:lnTo>
                    <a:pt x="1079" y="865"/>
                  </a:lnTo>
                  <a:lnTo>
                    <a:pt x="1074" y="865"/>
                  </a:lnTo>
                  <a:lnTo>
                    <a:pt x="1070" y="862"/>
                  </a:lnTo>
                  <a:lnTo>
                    <a:pt x="1067" y="860"/>
                  </a:lnTo>
                  <a:lnTo>
                    <a:pt x="1060" y="853"/>
                  </a:lnTo>
                  <a:lnTo>
                    <a:pt x="1055" y="843"/>
                  </a:lnTo>
                  <a:lnTo>
                    <a:pt x="1060" y="843"/>
                  </a:lnTo>
                  <a:lnTo>
                    <a:pt x="1063" y="841"/>
                  </a:lnTo>
                  <a:lnTo>
                    <a:pt x="1070" y="836"/>
                  </a:lnTo>
                  <a:lnTo>
                    <a:pt x="1072" y="832"/>
                  </a:lnTo>
                  <a:lnTo>
                    <a:pt x="1077" y="827"/>
                  </a:lnTo>
                  <a:lnTo>
                    <a:pt x="1077" y="822"/>
                  </a:lnTo>
                  <a:lnTo>
                    <a:pt x="1077" y="820"/>
                  </a:lnTo>
                  <a:lnTo>
                    <a:pt x="1077" y="820"/>
                  </a:lnTo>
                  <a:lnTo>
                    <a:pt x="1077" y="815"/>
                  </a:lnTo>
                  <a:lnTo>
                    <a:pt x="1074" y="810"/>
                  </a:lnTo>
                  <a:lnTo>
                    <a:pt x="1072" y="806"/>
                  </a:lnTo>
                  <a:lnTo>
                    <a:pt x="1072" y="803"/>
                  </a:lnTo>
                  <a:lnTo>
                    <a:pt x="1072" y="803"/>
                  </a:lnTo>
                  <a:lnTo>
                    <a:pt x="1072" y="803"/>
                  </a:lnTo>
                  <a:lnTo>
                    <a:pt x="1067" y="796"/>
                  </a:lnTo>
                  <a:lnTo>
                    <a:pt x="1070" y="789"/>
                  </a:lnTo>
                  <a:lnTo>
                    <a:pt x="1070" y="784"/>
                  </a:lnTo>
                  <a:lnTo>
                    <a:pt x="1072" y="782"/>
                  </a:lnTo>
                  <a:lnTo>
                    <a:pt x="1074" y="777"/>
                  </a:lnTo>
                  <a:lnTo>
                    <a:pt x="1079" y="775"/>
                  </a:lnTo>
                  <a:lnTo>
                    <a:pt x="1086" y="770"/>
                  </a:lnTo>
                  <a:lnTo>
                    <a:pt x="1091" y="768"/>
                  </a:lnTo>
                  <a:lnTo>
                    <a:pt x="1098" y="765"/>
                  </a:lnTo>
                  <a:lnTo>
                    <a:pt x="1100" y="763"/>
                  </a:lnTo>
                  <a:lnTo>
                    <a:pt x="1103" y="763"/>
                  </a:lnTo>
                  <a:lnTo>
                    <a:pt x="1105" y="761"/>
                  </a:lnTo>
                  <a:lnTo>
                    <a:pt x="1107" y="761"/>
                  </a:lnTo>
                  <a:lnTo>
                    <a:pt x="1107" y="758"/>
                  </a:lnTo>
                  <a:lnTo>
                    <a:pt x="1110" y="758"/>
                  </a:lnTo>
                  <a:lnTo>
                    <a:pt x="1110" y="754"/>
                  </a:lnTo>
                  <a:lnTo>
                    <a:pt x="1107" y="739"/>
                  </a:lnTo>
                  <a:lnTo>
                    <a:pt x="1105" y="732"/>
                  </a:lnTo>
                  <a:lnTo>
                    <a:pt x="1103" y="725"/>
                  </a:lnTo>
                  <a:lnTo>
                    <a:pt x="1098" y="718"/>
                  </a:lnTo>
                  <a:lnTo>
                    <a:pt x="1096" y="709"/>
                  </a:lnTo>
                  <a:lnTo>
                    <a:pt x="1093" y="704"/>
                  </a:lnTo>
                  <a:lnTo>
                    <a:pt x="1091" y="699"/>
                  </a:lnTo>
                  <a:lnTo>
                    <a:pt x="1089" y="697"/>
                  </a:lnTo>
                  <a:lnTo>
                    <a:pt x="1086" y="692"/>
                  </a:lnTo>
                  <a:lnTo>
                    <a:pt x="1081" y="687"/>
                  </a:lnTo>
                  <a:lnTo>
                    <a:pt x="1077" y="683"/>
                  </a:lnTo>
                  <a:lnTo>
                    <a:pt x="1084" y="680"/>
                  </a:lnTo>
                  <a:lnTo>
                    <a:pt x="1091" y="678"/>
                  </a:lnTo>
                  <a:lnTo>
                    <a:pt x="1103" y="676"/>
                  </a:lnTo>
                  <a:lnTo>
                    <a:pt x="1112" y="676"/>
                  </a:lnTo>
                  <a:lnTo>
                    <a:pt x="1112" y="669"/>
                  </a:lnTo>
                  <a:lnTo>
                    <a:pt x="1110" y="664"/>
                  </a:lnTo>
                  <a:lnTo>
                    <a:pt x="1105" y="657"/>
                  </a:lnTo>
                  <a:lnTo>
                    <a:pt x="1100" y="652"/>
                  </a:lnTo>
                  <a:lnTo>
                    <a:pt x="1093" y="643"/>
                  </a:lnTo>
                  <a:lnTo>
                    <a:pt x="1081" y="633"/>
                  </a:lnTo>
                  <a:lnTo>
                    <a:pt x="1077" y="628"/>
                  </a:lnTo>
                  <a:lnTo>
                    <a:pt x="1072" y="626"/>
                  </a:lnTo>
                  <a:lnTo>
                    <a:pt x="1067" y="624"/>
                  </a:lnTo>
                  <a:lnTo>
                    <a:pt x="1067" y="621"/>
                  </a:lnTo>
                  <a:lnTo>
                    <a:pt x="1067" y="619"/>
                  </a:lnTo>
                  <a:lnTo>
                    <a:pt x="1067" y="612"/>
                  </a:lnTo>
                  <a:lnTo>
                    <a:pt x="1065" y="607"/>
                  </a:lnTo>
                  <a:lnTo>
                    <a:pt x="1060" y="602"/>
                  </a:lnTo>
                  <a:lnTo>
                    <a:pt x="1055" y="600"/>
                  </a:lnTo>
                  <a:lnTo>
                    <a:pt x="1046" y="593"/>
                  </a:lnTo>
                  <a:lnTo>
                    <a:pt x="1041" y="588"/>
                  </a:lnTo>
                  <a:lnTo>
                    <a:pt x="1039" y="586"/>
                  </a:lnTo>
                  <a:lnTo>
                    <a:pt x="1030" y="579"/>
                  </a:lnTo>
                  <a:lnTo>
                    <a:pt x="1025" y="576"/>
                  </a:lnTo>
                  <a:lnTo>
                    <a:pt x="1020" y="574"/>
                  </a:lnTo>
                  <a:lnTo>
                    <a:pt x="1011" y="567"/>
                  </a:lnTo>
                  <a:lnTo>
                    <a:pt x="1008" y="562"/>
                  </a:lnTo>
                  <a:lnTo>
                    <a:pt x="1006" y="560"/>
                  </a:lnTo>
                  <a:lnTo>
                    <a:pt x="1004" y="555"/>
                  </a:lnTo>
                  <a:lnTo>
                    <a:pt x="1001" y="550"/>
                  </a:lnTo>
                  <a:lnTo>
                    <a:pt x="1001" y="546"/>
                  </a:lnTo>
                  <a:lnTo>
                    <a:pt x="1001" y="543"/>
                  </a:lnTo>
                  <a:lnTo>
                    <a:pt x="1001" y="536"/>
                  </a:lnTo>
                  <a:lnTo>
                    <a:pt x="1001" y="534"/>
                  </a:lnTo>
                  <a:lnTo>
                    <a:pt x="1004" y="532"/>
                  </a:lnTo>
                  <a:lnTo>
                    <a:pt x="1011" y="524"/>
                  </a:lnTo>
                  <a:lnTo>
                    <a:pt x="1018" y="520"/>
                  </a:lnTo>
                  <a:lnTo>
                    <a:pt x="1037" y="508"/>
                  </a:lnTo>
                  <a:lnTo>
                    <a:pt x="1039" y="506"/>
                  </a:lnTo>
                  <a:lnTo>
                    <a:pt x="1041" y="503"/>
                  </a:lnTo>
                  <a:lnTo>
                    <a:pt x="1048" y="498"/>
                  </a:lnTo>
                  <a:lnTo>
                    <a:pt x="1060" y="489"/>
                  </a:lnTo>
                  <a:lnTo>
                    <a:pt x="1072" y="480"/>
                  </a:lnTo>
                  <a:lnTo>
                    <a:pt x="1081" y="470"/>
                  </a:lnTo>
                  <a:lnTo>
                    <a:pt x="1093" y="461"/>
                  </a:lnTo>
                  <a:lnTo>
                    <a:pt x="1096" y="458"/>
                  </a:lnTo>
                  <a:lnTo>
                    <a:pt x="1096" y="456"/>
                  </a:lnTo>
                  <a:lnTo>
                    <a:pt x="1098" y="454"/>
                  </a:lnTo>
                  <a:lnTo>
                    <a:pt x="1098" y="451"/>
                  </a:lnTo>
                  <a:lnTo>
                    <a:pt x="1100" y="449"/>
                  </a:lnTo>
                  <a:lnTo>
                    <a:pt x="1100" y="446"/>
                  </a:lnTo>
                  <a:lnTo>
                    <a:pt x="1100" y="444"/>
                  </a:lnTo>
                  <a:lnTo>
                    <a:pt x="1100" y="439"/>
                  </a:lnTo>
                  <a:lnTo>
                    <a:pt x="1103" y="435"/>
                  </a:lnTo>
                  <a:lnTo>
                    <a:pt x="1103" y="430"/>
                  </a:lnTo>
                  <a:lnTo>
                    <a:pt x="1100" y="423"/>
                  </a:lnTo>
                  <a:lnTo>
                    <a:pt x="1100" y="418"/>
                  </a:lnTo>
                  <a:lnTo>
                    <a:pt x="1098" y="411"/>
                  </a:lnTo>
                  <a:lnTo>
                    <a:pt x="1098" y="409"/>
                  </a:lnTo>
                  <a:lnTo>
                    <a:pt x="1093" y="404"/>
                  </a:lnTo>
                  <a:lnTo>
                    <a:pt x="1091" y="399"/>
                  </a:lnTo>
                  <a:lnTo>
                    <a:pt x="1089" y="397"/>
                  </a:lnTo>
                  <a:lnTo>
                    <a:pt x="1084" y="394"/>
                  </a:lnTo>
                  <a:lnTo>
                    <a:pt x="1079" y="392"/>
                  </a:lnTo>
                  <a:lnTo>
                    <a:pt x="1074" y="387"/>
                  </a:lnTo>
                  <a:lnTo>
                    <a:pt x="1067" y="378"/>
                  </a:lnTo>
                  <a:lnTo>
                    <a:pt x="1065" y="371"/>
                  </a:lnTo>
                  <a:lnTo>
                    <a:pt x="1063" y="366"/>
                  </a:lnTo>
                  <a:lnTo>
                    <a:pt x="1063" y="361"/>
                  </a:lnTo>
                  <a:lnTo>
                    <a:pt x="1063" y="359"/>
                  </a:lnTo>
                  <a:lnTo>
                    <a:pt x="1065" y="354"/>
                  </a:lnTo>
                  <a:lnTo>
                    <a:pt x="1067" y="352"/>
                  </a:lnTo>
                  <a:lnTo>
                    <a:pt x="1072" y="350"/>
                  </a:lnTo>
                  <a:lnTo>
                    <a:pt x="1077" y="347"/>
                  </a:lnTo>
                  <a:lnTo>
                    <a:pt x="1079" y="345"/>
                  </a:lnTo>
                  <a:lnTo>
                    <a:pt x="1081" y="343"/>
                  </a:lnTo>
                  <a:lnTo>
                    <a:pt x="1081" y="343"/>
                  </a:lnTo>
                  <a:lnTo>
                    <a:pt x="1081" y="343"/>
                  </a:lnTo>
                  <a:lnTo>
                    <a:pt x="1081" y="343"/>
                  </a:lnTo>
                  <a:lnTo>
                    <a:pt x="1081" y="343"/>
                  </a:lnTo>
                  <a:lnTo>
                    <a:pt x="1081" y="343"/>
                  </a:lnTo>
                  <a:lnTo>
                    <a:pt x="1084" y="343"/>
                  </a:lnTo>
                  <a:lnTo>
                    <a:pt x="1084" y="340"/>
                  </a:lnTo>
                  <a:lnTo>
                    <a:pt x="1086" y="338"/>
                  </a:lnTo>
                  <a:lnTo>
                    <a:pt x="1098" y="272"/>
                  </a:lnTo>
                  <a:lnTo>
                    <a:pt x="1098" y="272"/>
                  </a:lnTo>
                  <a:lnTo>
                    <a:pt x="1098" y="272"/>
                  </a:lnTo>
                  <a:lnTo>
                    <a:pt x="1100" y="272"/>
                  </a:lnTo>
                  <a:lnTo>
                    <a:pt x="1105" y="274"/>
                  </a:lnTo>
                  <a:lnTo>
                    <a:pt x="1107" y="276"/>
                  </a:lnTo>
                  <a:lnTo>
                    <a:pt x="1112" y="276"/>
                  </a:lnTo>
                  <a:lnTo>
                    <a:pt x="1115" y="276"/>
                  </a:lnTo>
                  <a:lnTo>
                    <a:pt x="1117" y="276"/>
                  </a:lnTo>
                  <a:lnTo>
                    <a:pt x="1119" y="276"/>
                  </a:lnTo>
                  <a:lnTo>
                    <a:pt x="1119" y="274"/>
                  </a:lnTo>
                  <a:lnTo>
                    <a:pt x="1122" y="274"/>
                  </a:lnTo>
                  <a:lnTo>
                    <a:pt x="1122" y="274"/>
                  </a:lnTo>
                  <a:lnTo>
                    <a:pt x="1124" y="272"/>
                  </a:lnTo>
                  <a:lnTo>
                    <a:pt x="1124" y="272"/>
                  </a:lnTo>
                  <a:lnTo>
                    <a:pt x="1124" y="269"/>
                  </a:lnTo>
                  <a:lnTo>
                    <a:pt x="1124" y="269"/>
                  </a:lnTo>
                  <a:lnTo>
                    <a:pt x="1124" y="267"/>
                  </a:lnTo>
                  <a:lnTo>
                    <a:pt x="1126" y="267"/>
                  </a:lnTo>
                  <a:lnTo>
                    <a:pt x="1126" y="267"/>
                  </a:lnTo>
                  <a:lnTo>
                    <a:pt x="1126" y="265"/>
                  </a:lnTo>
                  <a:lnTo>
                    <a:pt x="1126" y="265"/>
                  </a:lnTo>
                  <a:lnTo>
                    <a:pt x="1126" y="265"/>
                  </a:lnTo>
                  <a:lnTo>
                    <a:pt x="1126" y="265"/>
                  </a:lnTo>
                  <a:lnTo>
                    <a:pt x="1129" y="260"/>
                  </a:lnTo>
                  <a:lnTo>
                    <a:pt x="1129" y="255"/>
                  </a:lnTo>
                  <a:lnTo>
                    <a:pt x="1129" y="253"/>
                  </a:lnTo>
                  <a:lnTo>
                    <a:pt x="1124" y="243"/>
                  </a:lnTo>
                  <a:lnTo>
                    <a:pt x="1124" y="234"/>
                  </a:lnTo>
                  <a:lnTo>
                    <a:pt x="1124" y="229"/>
                  </a:lnTo>
                  <a:lnTo>
                    <a:pt x="1124" y="224"/>
                  </a:lnTo>
                  <a:lnTo>
                    <a:pt x="1126" y="215"/>
                  </a:lnTo>
                  <a:lnTo>
                    <a:pt x="1126" y="203"/>
                  </a:lnTo>
                  <a:lnTo>
                    <a:pt x="1126" y="191"/>
                  </a:lnTo>
                  <a:lnTo>
                    <a:pt x="1124" y="187"/>
                  </a:lnTo>
                  <a:lnTo>
                    <a:pt x="1122" y="182"/>
                  </a:lnTo>
                  <a:lnTo>
                    <a:pt x="1119" y="177"/>
                  </a:lnTo>
                  <a:lnTo>
                    <a:pt x="1117" y="175"/>
                  </a:lnTo>
                  <a:lnTo>
                    <a:pt x="1112" y="165"/>
                  </a:lnTo>
                  <a:lnTo>
                    <a:pt x="1110" y="161"/>
                  </a:lnTo>
                  <a:lnTo>
                    <a:pt x="1107" y="158"/>
                  </a:lnTo>
                  <a:lnTo>
                    <a:pt x="1105" y="149"/>
                  </a:lnTo>
                  <a:lnTo>
                    <a:pt x="1105" y="142"/>
                  </a:lnTo>
                  <a:lnTo>
                    <a:pt x="1107" y="132"/>
                  </a:lnTo>
                  <a:lnTo>
                    <a:pt x="1110" y="128"/>
                  </a:lnTo>
                  <a:lnTo>
                    <a:pt x="1112" y="125"/>
                  </a:lnTo>
                  <a:lnTo>
                    <a:pt x="1117" y="116"/>
                  </a:lnTo>
                  <a:lnTo>
                    <a:pt x="1126" y="109"/>
                  </a:lnTo>
                  <a:lnTo>
                    <a:pt x="1129" y="104"/>
                  </a:lnTo>
                  <a:lnTo>
                    <a:pt x="1131" y="102"/>
                  </a:lnTo>
                  <a:lnTo>
                    <a:pt x="1131" y="102"/>
                  </a:lnTo>
                  <a:lnTo>
                    <a:pt x="1138" y="87"/>
                  </a:lnTo>
                  <a:lnTo>
                    <a:pt x="1145" y="73"/>
                  </a:lnTo>
                  <a:lnTo>
                    <a:pt x="1155" y="59"/>
                  </a:lnTo>
                  <a:lnTo>
                    <a:pt x="1167" y="45"/>
                  </a:lnTo>
                  <a:lnTo>
                    <a:pt x="1169" y="40"/>
                  </a:lnTo>
                  <a:lnTo>
                    <a:pt x="1171" y="38"/>
                  </a:lnTo>
                  <a:lnTo>
                    <a:pt x="1171" y="35"/>
                  </a:lnTo>
                  <a:lnTo>
                    <a:pt x="1171" y="35"/>
                  </a:lnTo>
                  <a:lnTo>
                    <a:pt x="1171" y="35"/>
                  </a:lnTo>
                  <a:lnTo>
                    <a:pt x="1171" y="35"/>
                  </a:lnTo>
                  <a:lnTo>
                    <a:pt x="1171" y="33"/>
                  </a:lnTo>
                  <a:lnTo>
                    <a:pt x="1169" y="24"/>
                  </a:lnTo>
                  <a:lnTo>
                    <a:pt x="1167" y="19"/>
                  </a:lnTo>
                  <a:lnTo>
                    <a:pt x="1164" y="14"/>
                  </a:lnTo>
                  <a:lnTo>
                    <a:pt x="1164" y="12"/>
                  </a:lnTo>
                  <a:lnTo>
                    <a:pt x="1159" y="7"/>
                  </a:lnTo>
                  <a:lnTo>
                    <a:pt x="1157" y="5"/>
                  </a:lnTo>
                  <a:lnTo>
                    <a:pt x="1155" y="5"/>
                  </a:lnTo>
                  <a:lnTo>
                    <a:pt x="1148" y="2"/>
                  </a:lnTo>
                  <a:lnTo>
                    <a:pt x="1143" y="0"/>
                  </a:lnTo>
                  <a:lnTo>
                    <a:pt x="1136" y="0"/>
                  </a:lnTo>
                  <a:lnTo>
                    <a:pt x="1133" y="0"/>
                  </a:lnTo>
                  <a:lnTo>
                    <a:pt x="1131" y="0"/>
                  </a:lnTo>
                  <a:lnTo>
                    <a:pt x="1126" y="2"/>
                  </a:lnTo>
                  <a:lnTo>
                    <a:pt x="1117" y="2"/>
                  </a:lnTo>
                  <a:lnTo>
                    <a:pt x="1107" y="5"/>
                  </a:lnTo>
                  <a:lnTo>
                    <a:pt x="1098" y="7"/>
                  </a:lnTo>
                  <a:lnTo>
                    <a:pt x="1091" y="9"/>
                  </a:lnTo>
                  <a:lnTo>
                    <a:pt x="1084" y="12"/>
                  </a:lnTo>
                  <a:lnTo>
                    <a:pt x="1079" y="17"/>
                  </a:lnTo>
                  <a:lnTo>
                    <a:pt x="1072" y="17"/>
                  </a:lnTo>
                  <a:lnTo>
                    <a:pt x="1065" y="19"/>
                  </a:lnTo>
                  <a:lnTo>
                    <a:pt x="1058" y="21"/>
                  </a:lnTo>
                  <a:lnTo>
                    <a:pt x="1051" y="21"/>
                  </a:lnTo>
                  <a:lnTo>
                    <a:pt x="1044" y="21"/>
                  </a:lnTo>
                  <a:lnTo>
                    <a:pt x="1037" y="21"/>
                  </a:lnTo>
                  <a:lnTo>
                    <a:pt x="1032" y="21"/>
                  </a:lnTo>
                  <a:lnTo>
                    <a:pt x="1027" y="21"/>
                  </a:lnTo>
                  <a:lnTo>
                    <a:pt x="1013" y="26"/>
                  </a:lnTo>
                  <a:lnTo>
                    <a:pt x="996" y="28"/>
                  </a:lnTo>
                  <a:lnTo>
                    <a:pt x="980" y="33"/>
                  </a:lnTo>
                  <a:lnTo>
                    <a:pt x="963" y="35"/>
                  </a:lnTo>
                  <a:lnTo>
                    <a:pt x="947" y="35"/>
                  </a:lnTo>
                  <a:lnTo>
                    <a:pt x="937" y="35"/>
                  </a:lnTo>
                  <a:lnTo>
                    <a:pt x="930" y="38"/>
                  </a:lnTo>
                  <a:lnTo>
                    <a:pt x="911" y="38"/>
                  </a:lnTo>
                  <a:lnTo>
                    <a:pt x="895" y="38"/>
                  </a:lnTo>
                  <a:lnTo>
                    <a:pt x="864" y="40"/>
                  </a:lnTo>
                  <a:lnTo>
                    <a:pt x="833" y="40"/>
                  </a:lnTo>
                  <a:lnTo>
                    <a:pt x="824" y="43"/>
                  </a:lnTo>
                  <a:lnTo>
                    <a:pt x="815" y="45"/>
                  </a:lnTo>
                  <a:lnTo>
                    <a:pt x="796" y="50"/>
                  </a:lnTo>
                  <a:lnTo>
                    <a:pt x="791" y="52"/>
                  </a:lnTo>
                  <a:lnTo>
                    <a:pt x="784" y="54"/>
                  </a:lnTo>
                  <a:lnTo>
                    <a:pt x="784" y="54"/>
                  </a:lnTo>
                  <a:close/>
                </a:path>
              </a:pathLst>
            </a:custGeom>
            <a:solidFill>
              <a:schemeClr val="bg2"/>
            </a:solidFill>
            <a:ln w="9525">
              <a:solidFill>
                <a:schemeClr val="bg1"/>
              </a:solidFill>
              <a:round/>
              <a:headEnd/>
              <a:tailEnd/>
            </a:ln>
          </p:spPr>
          <p:txBody>
            <a:bodyPr/>
            <a:lstStyle/>
            <a:p>
              <a:pPr>
                <a:defRPr/>
              </a:pPr>
              <a:endParaRPr lang="en-US" dirty="0">
                <a:solidFill>
                  <a:schemeClr val="bg1"/>
                </a:solidFill>
              </a:endParaRPr>
            </a:p>
          </p:txBody>
        </p:sp>
        <p:sp>
          <p:nvSpPr>
            <p:cNvPr id="161" name="Freeform 148">
              <a:extLst>
                <a:ext uri="{FF2B5EF4-FFF2-40B4-BE49-F238E27FC236}">
                  <a16:creationId xmlns:a16="http://schemas.microsoft.com/office/drawing/2014/main" id="{8988A5B9-14B0-4D17-AACE-86F39C1AC10C}"/>
                </a:ext>
              </a:extLst>
            </p:cNvPr>
            <p:cNvSpPr>
              <a:spLocks/>
            </p:cNvSpPr>
            <p:nvPr/>
          </p:nvSpPr>
          <p:spPr bwMode="auto">
            <a:xfrm>
              <a:off x="8947920" y="7205132"/>
              <a:ext cx="1021750" cy="870970"/>
            </a:xfrm>
            <a:custGeom>
              <a:avLst/>
              <a:gdLst/>
              <a:ahLst/>
              <a:cxnLst>
                <a:cxn ang="0">
                  <a:pos x="225" y="76"/>
                </a:cxn>
                <a:cxn ang="0">
                  <a:pos x="128" y="38"/>
                </a:cxn>
                <a:cxn ang="0">
                  <a:pos x="121" y="59"/>
                </a:cxn>
                <a:cxn ang="0">
                  <a:pos x="80" y="128"/>
                </a:cxn>
                <a:cxn ang="0">
                  <a:pos x="66" y="163"/>
                </a:cxn>
                <a:cxn ang="0">
                  <a:pos x="99" y="231"/>
                </a:cxn>
                <a:cxn ang="0">
                  <a:pos x="10" y="309"/>
                </a:cxn>
                <a:cxn ang="0">
                  <a:pos x="40" y="373"/>
                </a:cxn>
                <a:cxn ang="0">
                  <a:pos x="109" y="449"/>
                </a:cxn>
                <a:cxn ang="0">
                  <a:pos x="104" y="517"/>
                </a:cxn>
                <a:cxn ang="0">
                  <a:pos x="69" y="569"/>
                </a:cxn>
                <a:cxn ang="0">
                  <a:pos x="62" y="626"/>
                </a:cxn>
                <a:cxn ang="0">
                  <a:pos x="85" y="695"/>
                </a:cxn>
                <a:cxn ang="0">
                  <a:pos x="69" y="810"/>
                </a:cxn>
                <a:cxn ang="0">
                  <a:pos x="99" y="905"/>
                </a:cxn>
                <a:cxn ang="0">
                  <a:pos x="102" y="966"/>
                </a:cxn>
                <a:cxn ang="0">
                  <a:pos x="50" y="1009"/>
                </a:cxn>
                <a:cxn ang="0">
                  <a:pos x="66" y="1042"/>
                </a:cxn>
                <a:cxn ang="0">
                  <a:pos x="106" y="1087"/>
                </a:cxn>
                <a:cxn ang="0">
                  <a:pos x="189" y="1113"/>
                </a:cxn>
                <a:cxn ang="0">
                  <a:pos x="241" y="1127"/>
                </a:cxn>
                <a:cxn ang="0">
                  <a:pos x="324" y="1046"/>
                </a:cxn>
                <a:cxn ang="0">
                  <a:pos x="371" y="1063"/>
                </a:cxn>
                <a:cxn ang="0">
                  <a:pos x="404" y="1120"/>
                </a:cxn>
                <a:cxn ang="0">
                  <a:pos x="465" y="1139"/>
                </a:cxn>
                <a:cxn ang="0">
                  <a:pos x="539" y="1176"/>
                </a:cxn>
                <a:cxn ang="0">
                  <a:pos x="600" y="1200"/>
                </a:cxn>
                <a:cxn ang="0">
                  <a:pos x="610" y="1174"/>
                </a:cxn>
                <a:cxn ang="0">
                  <a:pos x="659" y="1127"/>
                </a:cxn>
                <a:cxn ang="0">
                  <a:pos x="711" y="1127"/>
                </a:cxn>
                <a:cxn ang="0">
                  <a:pos x="777" y="1098"/>
                </a:cxn>
                <a:cxn ang="0">
                  <a:pos x="763" y="1009"/>
                </a:cxn>
                <a:cxn ang="0">
                  <a:pos x="806" y="976"/>
                </a:cxn>
                <a:cxn ang="0">
                  <a:pos x="834" y="926"/>
                </a:cxn>
                <a:cxn ang="0">
                  <a:pos x="850" y="891"/>
                </a:cxn>
                <a:cxn ang="0">
                  <a:pos x="855" y="853"/>
                </a:cxn>
                <a:cxn ang="0">
                  <a:pos x="905" y="865"/>
                </a:cxn>
                <a:cxn ang="0">
                  <a:pos x="940" y="839"/>
                </a:cxn>
                <a:cxn ang="0">
                  <a:pos x="950" y="744"/>
                </a:cxn>
                <a:cxn ang="0">
                  <a:pos x="997" y="761"/>
                </a:cxn>
                <a:cxn ang="0">
                  <a:pos x="1039" y="744"/>
                </a:cxn>
                <a:cxn ang="0">
                  <a:pos x="1056" y="692"/>
                </a:cxn>
                <a:cxn ang="0">
                  <a:pos x="1037" y="626"/>
                </a:cxn>
                <a:cxn ang="0">
                  <a:pos x="1044" y="498"/>
                </a:cxn>
                <a:cxn ang="0">
                  <a:pos x="1162" y="489"/>
                </a:cxn>
                <a:cxn ang="0">
                  <a:pos x="1198" y="489"/>
                </a:cxn>
                <a:cxn ang="0">
                  <a:pos x="1257" y="428"/>
                </a:cxn>
                <a:cxn ang="0">
                  <a:pos x="1261" y="409"/>
                </a:cxn>
                <a:cxn ang="0">
                  <a:pos x="1240" y="317"/>
                </a:cxn>
                <a:cxn ang="0">
                  <a:pos x="1240" y="210"/>
                </a:cxn>
                <a:cxn ang="0">
                  <a:pos x="1292" y="151"/>
                </a:cxn>
                <a:cxn ang="0">
                  <a:pos x="1271" y="40"/>
                </a:cxn>
                <a:cxn ang="0">
                  <a:pos x="1205" y="14"/>
                </a:cxn>
                <a:cxn ang="0">
                  <a:pos x="1037" y="154"/>
                </a:cxn>
                <a:cxn ang="0">
                  <a:pos x="895" y="184"/>
                </a:cxn>
                <a:cxn ang="0">
                  <a:pos x="810" y="234"/>
                </a:cxn>
                <a:cxn ang="0">
                  <a:pos x="761" y="255"/>
                </a:cxn>
                <a:cxn ang="0">
                  <a:pos x="709" y="227"/>
                </a:cxn>
                <a:cxn ang="0">
                  <a:pos x="602" y="229"/>
                </a:cxn>
                <a:cxn ang="0">
                  <a:pos x="579" y="73"/>
                </a:cxn>
                <a:cxn ang="0">
                  <a:pos x="475" y="26"/>
                </a:cxn>
              </a:cxnLst>
              <a:rect l="0" t="0" r="r" b="b"/>
              <a:pathLst>
                <a:path w="1295" h="1207">
                  <a:moveTo>
                    <a:pt x="293" y="9"/>
                  </a:moveTo>
                  <a:lnTo>
                    <a:pt x="284" y="16"/>
                  </a:lnTo>
                  <a:lnTo>
                    <a:pt x="281" y="21"/>
                  </a:lnTo>
                  <a:lnTo>
                    <a:pt x="281" y="26"/>
                  </a:lnTo>
                  <a:lnTo>
                    <a:pt x="288" y="68"/>
                  </a:lnTo>
                  <a:lnTo>
                    <a:pt x="288" y="73"/>
                  </a:lnTo>
                  <a:lnTo>
                    <a:pt x="288" y="78"/>
                  </a:lnTo>
                  <a:lnTo>
                    <a:pt x="288" y="80"/>
                  </a:lnTo>
                  <a:lnTo>
                    <a:pt x="286" y="85"/>
                  </a:lnTo>
                  <a:lnTo>
                    <a:pt x="272" y="78"/>
                  </a:lnTo>
                  <a:lnTo>
                    <a:pt x="265" y="78"/>
                  </a:lnTo>
                  <a:lnTo>
                    <a:pt x="255" y="76"/>
                  </a:lnTo>
                  <a:lnTo>
                    <a:pt x="241" y="76"/>
                  </a:lnTo>
                  <a:lnTo>
                    <a:pt x="232" y="76"/>
                  </a:lnTo>
                  <a:lnTo>
                    <a:pt x="225" y="76"/>
                  </a:lnTo>
                  <a:lnTo>
                    <a:pt x="215" y="76"/>
                  </a:lnTo>
                  <a:lnTo>
                    <a:pt x="206" y="78"/>
                  </a:lnTo>
                  <a:lnTo>
                    <a:pt x="199" y="76"/>
                  </a:lnTo>
                  <a:lnTo>
                    <a:pt x="191" y="76"/>
                  </a:lnTo>
                  <a:lnTo>
                    <a:pt x="184" y="76"/>
                  </a:lnTo>
                  <a:lnTo>
                    <a:pt x="177" y="73"/>
                  </a:lnTo>
                  <a:lnTo>
                    <a:pt x="173" y="71"/>
                  </a:lnTo>
                  <a:lnTo>
                    <a:pt x="168" y="71"/>
                  </a:lnTo>
                  <a:lnTo>
                    <a:pt x="156" y="64"/>
                  </a:lnTo>
                  <a:lnTo>
                    <a:pt x="149" y="59"/>
                  </a:lnTo>
                  <a:lnTo>
                    <a:pt x="142" y="54"/>
                  </a:lnTo>
                  <a:lnTo>
                    <a:pt x="140" y="52"/>
                  </a:lnTo>
                  <a:lnTo>
                    <a:pt x="137" y="50"/>
                  </a:lnTo>
                  <a:lnTo>
                    <a:pt x="132" y="45"/>
                  </a:lnTo>
                  <a:lnTo>
                    <a:pt x="128" y="38"/>
                  </a:lnTo>
                  <a:lnTo>
                    <a:pt x="128" y="40"/>
                  </a:lnTo>
                  <a:lnTo>
                    <a:pt x="128" y="45"/>
                  </a:lnTo>
                  <a:lnTo>
                    <a:pt x="125" y="50"/>
                  </a:lnTo>
                  <a:lnTo>
                    <a:pt x="125" y="50"/>
                  </a:lnTo>
                  <a:lnTo>
                    <a:pt x="125" y="50"/>
                  </a:lnTo>
                  <a:lnTo>
                    <a:pt x="125" y="50"/>
                  </a:lnTo>
                  <a:lnTo>
                    <a:pt x="125" y="52"/>
                  </a:lnTo>
                  <a:lnTo>
                    <a:pt x="125" y="52"/>
                  </a:lnTo>
                  <a:lnTo>
                    <a:pt x="123" y="52"/>
                  </a:lnTo>
                  <a:lnTo>
                    <a:pt x="123" y="54"/>
                  </a:lnTo>
                  <a:lnTo>
                    <a:pt x="123" y="54"/>
                  </a:lnTo>
                  <a:lnTo>
                    <a:pt x="123" y="57"/>
                  </a:lnTo>
                  <a:lnTo>
                    <a:pt x="123" y="57"/>
                  </a:lnTo>
                  <a:lnTo>
                    <a:pt x="121" y="59"/>
                  </a:lnTo>
                  <a:lnTo>
                    <a:pt x="121" y="59"/>
                  </a:lnTo>
                  <a:lnTo>
                    <a:pt x="118" y="59"/>
                  </a:lnTo>
                  <a:lnTo>
                    <a:pt x="118" y="61"/>
                  </a:lnTo>
                  <a:lnTo>
                    <a:pt x="116" y="61"/>
                  </a:lnTo>
                  <a:lnTo>
                    <a:pt x="114" y="61"/>
                  </a:lnTo>
                  <a:lnTo>
                    <a:pt x="111" y="61"/>
                  </a:lnTo>
                  <a:lnTo>
                    <a:pt x="106" y="61"/>
                  </a:lnTo>
                  <a:lnTo>
                    <a:pt x="104" y="59"/>
                  </a:lnTo>
                  <a:lnTo>
                    <a:pt x="99" y="57"/>
                  </a:lnTo>
                  <a:lnTo>
                    <a:pt x="97" y="57"/>
                  </a:lnTo>
                  <a:lnTo>
                    <a:pt x="97" y="57"/>
                  </a:lnTo>
                  <a:lnTo>
                    <a:pt x="97" y="57"/>
                  </a:lnTo>
                  <a:lnTo>
                    <a:pt x="85" y="123"/>
                  </a:lnTo>
                  <a:lnTo>
                    <a:pt x="83" y="125"/>
                  </a:lnTo>
                  <a:lnTo>
                    <a:pt x="83" y="128"/>
                  </a:lnTo>
                  <a:lnTo>
                    <a:pt x="80" y="128"/>
                  </a:lnTo>
                  <a:lnTo>
                    <a:pt x="80" y="128"/>
                  </a:lnTo>
                  <a:lnTo>
                    <a:pt x="80" y="128"/>
                  </a:lnTo>
                  <a:lnTo>
                    <a:pt x="80" y="128"/>
                  </a:lnTo>
                  <a:lnTo>
                    <a:pt x="80" y="128"/>
                  </a:lnTo>
                  <a:lnTo>
                    <a:pt x="80" y="128"/>
                  </a:lnTo>
                  <a:lnTo>
                    <a:pt x="78" y="130"/>
                  </a:lnTo>
                  <a:lnTo>
                    <a:pt x="76" y="132"/>
                  </a:lnTo>
                  <a:lnTo>
                    <a:pt x="71" y="135"/>
                  </a:lnTo>
                  <a:lnTo>
                    <a:pt x="66" y="137"/>
                  </a:lnTo>
                  <a:lnTo>
                    <a:pt x="64" y="139"/>
                  </a:lnTo>
                  <a:lnTo>
                    <a:pt x="62" y="144"/>
                  </a:lnTo>
                  <a:lnTo>
                    <a:pt x="62" y="146"/>
                  </a:lnTo>
                  <a:lnTo>
                    <a:pt x="62" y="151"/>
                  </a:lnTo>
                  <a:lnTo>
                    <a:pt x="64" y="156"/>
                  </a:lnTo>
                  <a:lnTo>
                    <a:pt x="66" y="163"/>
                  </a:lnTo>
                  <a:lnTo>
                    <a:pt x="73" y="172"/>
                  </a:lnTo>
                  <a:lnTo>
                    <a:pt x="78" y="177"/>
                  </a:lnTo>
                  <a:lnTo>
                    <a:pt x="83" y="179"/>
                  </a:lnTo>
                  <a:lnTo>
                    <a:pt x="88" y="182"/>
                  </a:lnTo>
                  <a:lnTo>
                    <a:pt x="90" y="184"/>
                  </a:lnTo>
                  <a:lnTo>
                    <a:pt x="92" y="189"/>
                  </a:lnTo>
                  <a:lnTo>
                    <a:pt x="97" y="194"/>
                  </a:lnTo>
                  <a:lnTo>
                    <a:pt x="97" y="196"/>
                  </a:lnTo>
                  <a:lnTo>
                    <a:pt x="99" y="203"/>
                  </a:lnTo>
                  <a:lnTo>
                    <a:pt x="99" y="208"/>
                  </a:lnTo>
                  <a:lnTo>
                    <a:pt x="102" y="215"/>
                  </a:lnTo>
                  <a:lnTo>
                    <a:pt x="102" y="220"/>
                  </a:lnTo>
                  <a:lnTo>
                    <a:pt x="99" y="224"/>
                  </a:lnTo>
                  <a:lnTo>
                    <a:pt x="99" y="229"/>
                  </a:lnTo>
                  <a:lnTo>
                    <a:pt x="99" y="231"/>
                  </a:lnTo>
                  <a:lnTo>
                    <a:pt x="99" y="234"/>
                  </a:lnTo>
                  <a:lnTo>
                    <a:pt x="97" y="236"/>
                  </a:lnTo>
                  <a:lnTo>
                    <a:pt x="97" y="239"/>
                  </a:lnTo>
                  <a:lnTo>
                    <a:pt x="95" y="241"/>
                  </a:lnTo>
                  <a:lnTo>
                    <a:pt x="95" y="243"/>
                  </a:lnTo>
                  <a:lnTo>
                    <a:pt x="92" y="246"/>
                  </a:lnTo>
                  <a:lnTo>
                    <a:pt x="80" y="255"/>
                  </a:lnTo>
                  <a:lnTo>
                    <a:pt x="71" y="265"/>
                  </a:lnTo>
                  <a:lnTo>
                    <a:pt x="59" y="274"/>
                  </a:lnTo>
                  <a:lnTo>
                    <a:pt x="47" y="283"/>
                  </a:lnTo>
                  <a:lnTo>
                    <a:pt x="40" y="288"/>
                  </a:lnTo>
                  <a:lnTo>
                    <a:pt x="38" y="291"/>
                  </a:lnTo>
                  <a:lnTo>
                    <a:pt x="36" y="293"/>
                  </a:lnTo>
                  <a:lnTo>
                    <a:pt x="17" y="305"/>
                  </a:lnTo>
                  <a:lnTo>
                    <a:pt x="10" y="309"/>
                  </a:lnTo>
                  <a:lnTo>
                    <a:pt x="3" y="317"/>
                  </a:lnTo>
                  <a:lnTo>
                    <a:pt x="0" y="319"/>
                  </a:lnTo>
                  <a:lnTo>
                    <a:pt x="0" y="321"/>
                  </a:lnTo>
                  <a:lnTo>
                    <a:pt x="0" y="328"/>
                  </a:lnTo>
                  <a:lnTo>
                    <a:pt x="0" y="331"/>
                  </a:lnTo>
                  <a:lnTo>
                    <a:pt x="0" y="335"/>
                  </a:lnTo>
                  <a:lnTo>
                    <a:pt x="3" y="340"/>
                  </a:lnTo>
                  <a:lnTo>
                    <a:pt x="5" y="345"/>
                  </a:lnTo>
                  <a:lnTo>
                    <a:pt x="7" y="347"/>
                  </a:lnTo>
                  <a:lnTo>
                    <a:pt x="10" y="352"/>
                  </a:lnTo>
                  <a:lnTo>
                    <a:pt x="19" y="359"/>
                  </a:lnTo>
                  <a:lnTo>
                    <a:pt x="24" y="361"/>
                  </a:lnTo>
                  <a:lnTo>
                    <a:pt x="29" y="364"/>
                  </a:lnTo>
                  <a:lnTo>
                    <a:pt x="38" y="371"/>
                  </a:lnTo>
                  <a:lnTo>
                    <a:pt x="40" y="373"/>
                  </a:lnTo>
                  <a:lnTo>
                    <a:pt x="45" y="378"/>
                  </a:lnTo>
                  <a:lnTo>
                    <a:pt x="54" y="385"/>
                  </a:lnTo>
                  <a:lnTo>
                    <a:pt x="59" y="387"/>
                  </a:lnTo>
                  <a:lnTo>
                    <a:pt x="64" y="392"/>
                  </a:lnTo>
                  <a:lnTo>
                    <a:pt x="66" y="397"/>
                  </a:lnTo>
                  <a:lnTo>
                    <a:pt x="66" y="404"/>
                  </a:lnTo>
                  <a:lnTo>
                    <a:pt x="66" y="406"/>
                  </a:lnTo>
                  <a:lnTo>
                    <a:pt x="66" y="409"/>
                  </a:lnTo>
                  <a:lnTo>
                    <a:pt x="71" y="411"/>
                  </a:lnTo>
                  <a:lnTo>
                    <a:pt x="76" y="413"/>
                  </a:lnTo>
                  <a:lnTo>
                    <a:pt x="80" y="418"/>
                  </a:lnTo>
                  <a:lnTo>
                    <a:pt x="92" y="428"/>
                  </a:lnTo>
                  <a:lnTo>
                    <a:pt x="99" y="437"/>
                  </a:lnTo>
                  <a:lnTo>
                    <a:pt x="104" y="442"/>
                  </a:lnTo>
                  <a:lnTo>
                    <a:pt x="109" y="449"/>
                  </a:lnTo>
                  <a:lnTo>
                    <a:pt x="111" y="454"/>
                  </a:lnTo>
                  <a:lnTo>
                    <a:pt x="111" y="461"/>
                  </a:lnTo>
                  <a:lnTo>
                    <a:pt x="102" y="461"/>
                  </a:lnTo>
                  <a:lnTo>
                    <a:pt x="90" y="463"/>
                  </a:lnTo>
                  <a:lnTo>
                    <a:pt x="83" y="465"/>
                  </a:lnTo>
                  <a:lnTo>
                    <a:pt x="76" y="468"/>
                  </a:lnTo>
                  <a:lnTo>
                    <a:pt x="80" y="472"/>
                  </a:lnTo>
                  <a:lnTo>
                    <a:pt x="85" y="477"/>
                  </a:lnTo>
                  <a:lnTo>
                    <a:pt x="88" y="482"/>
                  </a:lnTo>
                  <a:lnTo>
                    <a:pt x="90" y="484"/>
                  </a:lnTo>
                  <a:lnTo>
                    <a:pt x="92" y="489"/>
                  </a:lnTo>
                  <a:lnTo>
                    <a:pt x="95" y="494"/>
                  </a:lnTo>
                  <a:lnTo>
                    <a:pt x="97" y="503"/>
                  </a:lnTo>
                  <a:lnTo>
                    <a:pt x="102" y="510"/>
                  </a:lnTo>
                  <a:lnTo>
                    <a:pt x="104" y="517"/>
                  </a:lnTo>
                  <a:lnTo>
                    <a:pt x="106" y="524"/>
                  </a:lnTo>
                  <a:lnTo>
                    <a:pt x="109" y="539"/>
                  </a:lnTo>
                  <a:lnTo>
                    <a:pt x="109" y="543"/>
                  </a:lnTo>
                  <a:lnTo>
                    <a:pt x="106" y="543"/>
                  </a:lnTo>
                  <a:lnTo>
                    <a:pt x="106" y="546"/>
                  </a:lnTo>
                  <a:lnTo>
                    <a:pt x="104" y="546"/>
                  </a:lnTo>
                  <a:lnTo>
                    <a:pt x="102" y="548"/>
                  </a:lnTo>
                  <a:lnTo>
                    <a:pt x="99" y="548"/>
                  </a:lnTo>
                  <a:lnTo>
                    <a:pt x="97" y="550"/>
                  </a:lnTo>
                  <a:lnTo>
                    <a:pt x="90" y="553"/>
                  </a:lnTo>
                  <a:lnTo>
                    <a:pt x="85" y="555"/>
                  </a:lnTo>
                  <a:lnTo>
                    <a:pt x="78" y="560"/>
                  </a:lnTo>
                  <a:lnTo>
                    <a:pt x="73" y="562"/>
                  </a:lnTo>
                  <a:lnTo>
                    <a:pt x="71" y="567"/>
                  </a:lnTo>
                  <a:lnTo>
                    <a:pt x="69" y="569"/>
                  </a:lnTo>
                  <a:lnTo>
                    <a:pt x="69" y="574"/>
                  </a:lnTo>
                  <a:lnTo>
                    <a:pt x="66" y="581"/>
                  </a:lnTo>
                  <a:lnTo>
                    <a:pt x="71" y="588"/>
                  </a:lnTo>
                  <a:lnTo>
                    <a:pt x="71" y="588"/>
                  </a:lnTo>
                  <a:lnTo>
                    <a:pt x="71" y="588"/>
                  </a:lnTo>
                  <a:lnTo>
                    <a:pt x="71" y="591"/>
                  </a:lnTo>
                  <a:lnTo>
                    <a:pt x="73" y="595"/>
                  </a:lnTo>
                  <a:lnTo>
                    <a:pt x="76" y="600"/>
                  </a:lnTo>
                  <a:lnTo>
                    <a:pt x="76" y="605"/>
                  </a:lnTo>
                  <a:lnTo>
                    <a:pt x="76" y="605"/>
                  </a:lnTo>
                  <a:lnTo>
                    <a:pt x="76" y="607"/>
                  </a:lnTo>
                  <a:lnTo>
                    <a:pt x="76" y="612"/>
                  </a:lnTo>
                  <a:lnTo>
                    <a:pt x="71" y="617"/>
                  </a:lnTo>
                  <a:lnTo>
                    <a:pt x="69" y="621"/>
                  </a:lnTo>
                  <a:lnTo>
                    <a:pt x="62" y="626"/>
                  </a:lnTo>
                  <a:lnTo>
                    <a:pt x="59" y="628"/>
                  </a:lnTo>
                  <a:lnTo>
                    <a:pt x="54" y="628"/>
                  </a:lnTo>
                  <a:lnTo>
                    <a:pt x="59" y="638"/>
                  </a:lnTo>
                  <a:lnTo>
                    <a:pt x="66" y="645"/>
                  </a:lnTo>
                  <a:lnTo>
                    <a:pt x="69" y="647"/>
                  </a:lnTo>
                  <a:lnTo>
                    <a:pt x="73" y="650"/>
                  </a:lnTo>
                  <a:lnTo>
                    <a:pt x="78" y="650"/>
                  </a:lnTo>
                  <a:lnTo>
                    <a:pt x="83" y="652"/>
                  </a:lnTo>
                  <a:lnTo>
                    <a:pt x="85" y="652"/>
                  </a:lnTo>
                  <a:lnTo>
                    <a:pt x="90" y="654"/>
                  </a:lnTo>
                  <a:lnTo>
                    <a:pt x="97" y="659"/>
                  </a:lnTo>
                  <a:lnTo>
                    <a:pt x="104" y="664"/>
                  </a:lnTo>
                  <a:lnTo>
                    <a:pt x="97" y="673"/>
                  </a:lnTo>
                  <a:lnTo>
                    <a:pt x="92" y="683"/>
                  </a:lnTo>
                  <a:lnTo>
                    <a:pt x="85" y="695"/>
                  </a:lnTo>
                  <a:lnTo>
                    <a:pt x="80" y="704"/>
                  </a:lnTo>
                  <a:lnTo>
                    <a:pt x="76" y="716"/>
                  </a:lnTo>
                  <a:lnTo>
                    <a:pt x="73" y="728"/>
                  </a:lnTo>
                  <a:lnTo>
                    <a:pt x="69" y="742"/>
                  </a:lnTo>
                  <a:lnTo>
                    <a:pt x="66" y="754"/>
                  </a:lnTo>
                  <a:lnTo>
                    <a:pt x="66" y="761"/>
                  </a:lnTo>
                  <a:lnTo>
                    <a:pt x="66" y="770"/>
                  </a:lnTo>
                  <a:lnTo>
                    <a:pt x="66" y="784"/>
                  </a:lnTo>
                  <a:lnTo>
                    <a:pt x="66" y="787"/>
                  </a:lnTo>
                  <a:lnTo>
                    <a:pt x="66" y="787"/>
                  </a:lnTo>
                  <a:lnTo>
                    <a:pt x="66" y="787"/>
                  </a:lnTo>
                  <a:lnTo>
                    <a:pt x="69" y="789"/>
                  </a:lnTo>
                  <a:lnTo>
                    <a:pt x="69" y="794"/>
                  </a:lnTo>
                  <a:lnTo>
                    <a:pt x="69" y="801"/>
                  </a:lnTo>
                  <a:lnTo>
                    <a:pt x="69" y="810"/>
                  </a:lnTo>
                  <a:lnTo>
                    <a:pt x="69" y="820"/>
                  </a:lnTo>
                  <a:lnTo>
                    <a:pt x="71" y="822"/>
                  </a:lnTo>
                  <a:lnTo>
                    <a:pt x="73" y="824"/>
                  </a:lnTo>
                  <a:lnTo>
                    <a:pt x="76" y="827"/>
                  </a:lnTo>
                  <a:lnTo>
                    <a:pt x="83" y="832"/>
                  </a:lnTo>
                  <a:lnTo>
                    <a:pt x="90" y="839"/>
                  </a:lnTo>
                  <a:lnTo>
                    <a:pt x="97" y="846"/>
                  </a:lnTo>
                  <a:lnTo>
                    <a:pt x="102" y="853"/>
                  </a:lnTo>
                  <a:lnTo>
                    <a:pt x="104" y="862"/>
                  </a:lnTo>
                  <a:lnTo>
                    <a:pt x="106" y="872"/>
                  </a:lnTo>
                  <a:lnTo>
                    <a:pt x="106" y="883"/>
                  </a:lnTo>
                  <a:lnTo>
                    <a:pt x="104" y="895"/>
                  </a:lnTo>
                  <a:lnTo>
                    <a:pt x="104" y="900"/>
                  </a:lnTo>
                  <a:lnTo>
                    <a:pt x="102" y="900"/>
                  </a:lnTo>
                  <a:lnTo>
                    <a:pt x="99" y="905"/>
                  </a:lnTo>
                  <a:lnTo>
                    <a:pt x="92" y="909"/>
                  </a:lnTo>
                  <a:lnTo>
                    <a:pt x="90" y="912"/>
                  </a:lnTo>
                  <a:lnTo>
                    <a:pt x="88" y="917"/>
                  </a:lnTo>
                  <a:lnTo>
                    <a:pt x="83" y="921"/>
                  </a:lnTo>
                  <a:lnTo>
                    <a:pt x="83" y="926"/>
                  </a:lnTo>
                  <a:lnTo>
                    <a:pt x="80" y="931"/>
                  </a:lnTo>
                  <a:lnTo>
                    <a:pt x="83" y="938"/>
                  </a:lnTo>
                  <a:lnTo>
                    <a:pt x="85" y="940"/>
                  </a:lnTo>
                  <a:lnTo>
                    <a:pt x="90" y="945"/>
                  </a:lnTo>
                  <a:lnTo>
                    <a:pt x="95" y="950"/>
                  </a:lnTo>
                  <a:lnTo>
                    <a:pt x="97" y="952"/>
                  </a:lnTo>
                  <a:lnTo>
                    <a:pt x="99" y="957"/>
                  </a:lnTo>
                  <a:lnTo>
                    <a:pt x="102" y="961"/>
                  </a:lnTo>
                  <a:lnTo>
                    <a:pt x="104" y="966"/>
                  </a:lnTo>
                  <a:lnTo>
                    <a:pt x="102" y="966"/>
                  </a:lnTo>
                  <a:lnTo>
                    <a:pt x="102" y="969"/>
                  </a:lnTo>
                  <a:lnTo>
                    <a:pt x="102" y="973"/>
                  </a:lnTo>
                  <a:lnTo>
                    <a:pt x="97" y="978"/>
                  </a:lnTo>
                  <a:lnTo>
                    <a:pt x="92" y="983"/>
                  </a:lnTo>
                  <a:lnTo>
                    <a:pt x="88" y="987"/>
                  </a:lnTo>
                  <a:lnTo>
                    <a:pt x="83" y="992"/>
                  </a:lnTo>
                  <a:lnTo>
                    <a:pt x="78" y="995"/>
                  </a:lnTo>
                  <a:lnTo>
                    <a:pt x="76" y="997"/>
                  </a:lnTo>
                  <a:lnTo>
                    <a:pt x="76" y="999"/>
                  </a:lnTo>
                  <a:lnTo>
                    <a:pt x="71" y="1002"/>
                  </a:lnTo>
                  <a:lnTo>
                    <a:pt x="69" y="1004"/>
                  </a:lnTo>
                  <a:lnTo>
                    <a:pt x="64" y="1006"/>
                  </a:lnTo>
                  <a:lnTo>
                    <a:pt x="62" y="1006"/>
                  </a:lnTo>
                  <a:lnTo>
                    <a:pt x="54" y="1009"/>
                  </a:lnTo>
                  <a:lnTo>
                    <a:pt x="50" y="1009"/>
                  </a:lnTo>
                  <a:lnTo>
                    <a:pt x="45" y="1011"/>
                  </a:lnTo>
                  <a:lnTo>
                    <a:pt x="40" y="1013"/>
                  </a:lnTo>
                  <a:lnTo>
                    <a:pt x="38" y="1018"/>
                  </a:lnTo>
                  <a:lnTo>
                    <a:pt x="33" y="1021"/>
                  </a:lnTo>
                  <a:lnTo>
                    <a:pt x="33" y="1021"/>
                  </a:lnTo>
                  <a:lnTo>
                    <a:pt x="33" y="1021"/>
                  </a:lnTo>
                  <a:lnTo>
                    <a:pt x="33" y="1021"/>
                  </a:lnTo>
                  <a:lnTo>
                    <a:pt x="31" y="1023"/>
                  </a:lnTo>
                  <a:lnTo>
                    <a:pt x="29" y="1025"/>
                  </a:lnTo>
                  <a:lnTo>
                    <a:pt x="29" y="1025"/>
                  </a:lnTo>
                  <a:lnTo>
                    <a:pt x="36" y="1032"/>
                  </a:lnTo>
                  <a:lnTo>
                    <a:pt x="43" y="1037"/>
                  </a:lnTo>
                  <a:lnTo>
                    <a:pt x="50" y="1039"/>
                  </a:lnTo>
                  <a:lnTo>
                    <a:pt x="57" y="1042"/>
                  </a:lnTo>
                  <a:lnTo>
                    <a:pt x="66" y="1042"/>
                  </a:lnTo>
                  <a:lnTo>
                    <a:pt x="73" y="1039"/>
                  </a:lnTo>
                  <a:lnTo>
                    <a:pt x="83" y="1037"/>
                  </a:lnTo>
                  <a:lnTo>
                    <a:pt x="92" y="1032"/>
                  </a:lnTo>
                  <a:lnTo>
                    <a:pt x="97" y="1030"/>
                  </a:lnTo>
                  <a:lnTo>
                    <a:pt x="104" y="1028"/>
                  </a:lnTo>
                  <a:lnTo>
                    <a:pt x="111" y="1028"/>
                  </a:lnTo>
                  <a:lnTo>
                    <a:pt x="106" y="1039"/>
                  </a:lnTo>
                  <a:lnTo>
                    <a:pt x="102" y="1046"/>
                  </a:lnTo>
                  <a:lnTo>
                    <a:pt x="102" y="1056"/>
                  </a:lnTo>
                  <a:lnTo>
                    <a:pt x="99" y="1065"/>
                  </a:lnTo>
                  <a:lnTo>
                    <a:pt x="99" y="1077"/>
                  </a:lnTo>
                  <a:lnTo>
                    <a:pt x="99" y="1080"/>
                  </a:lnTo>
                  <a:lnTo>
                    <a:pt x="102" y="1082"/>
                  </a:lnTo>
                  <a:lnTo>
                    <a:pt x="104" y="1084"/>
                  </a:lnTo>
                  <a:lnTo>
                    <a:pt x="106" y="1087"/>
                  </a:lnTo>
                  <a:lnTo>
                    <a:pt x="111" y="1089"/>
                  </a:lnTo>
                  <a:lnTo>
                    <a:pt x="116" y="1091"/>
                  </a:lnTo>
                  <a:lnTo>
                    <a:pt x="121" y="1094"/>
                  </a:lnTo>
                  <a:lnTo>
                    <a:pt x="125" y="1094"/>
                  </a:lnTo>
                  <a:lnTo>
                    <a:pt x="132" y="1096"/>
                  </a:lnTo>
                  <a:lnTo>
                    <a:pt x="140" y="1096"/>
                  </a:lnTo>
                  <a:lnTo>
                    <a:pt x="147" y="1096"/>
                  </a:lnTo>
                  <a:lnTo>
                    <a:pt x="154" y="1096"/>
                  </a:lnTo>
                  <a:lnTo>
                    <a:pt x="161" y="1096"/>
                  </a:lnTo>
                  <a:lnTo>
                    <a:pt x="170" y="1098"/>
                  </a:lnTo>
                  <a:lnTo>
                    <a:pt x="175" y="1101"/>
                  </a:lnTo>
                  <a:lnTo>
                    <a:pt x="180" y="1103"/>
                  </a:lnTo>
                  <a:lnTo>
                    <a:pt x="182" y="1103"/>
                  </a:lnTo>
                  <a:lnTo>
                    <a:pt x="184" y="1106"/>
                  </a:lnTo>
                  <a:lnTo>
                    <a:pt x="189" y="1113"/>
                  </a:lnTo>
                  <a:lnTo>
                    <a:pt x="194" y="1120"/>
                  </a:lnTo>
                  <a:lnTo>
                    <a:pt x="199" y="1132"/>
                  </a:lnTo>
                  <a:lnTo>
                    <a:pt x="203" y="1141"/>
                  </a:lnTo>
                  <a:lnTo>
                    <a:pt x="210" y="1155"/>
                  </a:lnTo>
                  <a:lnTo>
                    <a:pt x="215" y="1153"/>
                  </a:lnTo>
                  <a:lnTo>
                    <a:pt x="220" y="1150"/>
                  </a:lnTo>
                  <a:lnTo>
                    <a:pt x="225" y="1148"/>
                  </a:lnTo>
                  <a:lnTo>
                    <a:pt x="232" y="1143"/>
                  </a:lnTo>
                  <a:lnTo>
                    <a:pt x="234" y="1139"/>
                  </a:lnTo>
                  <a:lnTo>
                    <a:pt x="236" y="1136"/>
                  </a:lnTo>
                  <a:lnTo>
                    <a:pt x="236" y="1134"/>
                  </a:lnTo>
                  <a:lnTo>
                    <a:pt x="239" y="1134"/>
                  </a:lnTo>
                  <a:lnTo>
                    <a:pt x="239" y="1132"/>
                  </a:lnTo>
                  <a:lnTo>
                    <a:pt x="241" y="1129"/>
                  </a:lnTo>
                  <a:lnTo>
                    <a:pt x="241" y="1127"/>
                  </a:lnTo>
                  <a:lnTo>
                    <a:pt x="243" y="1124"/>
                  </a:lnTo>
                  <a:lnTo>
                    <a:pt x="246" y="1120"/>
                  </a:lnTo>
                  <a:lnTo>
                    <a:pt x="251" y="1103"/>
                  </a:lnTo>
                  <a:lnTo>
                    <a:pt x="260" y="1087"/>
                  </a:lnTo>
                  <a:lnTo>
                    <a:pt x="269" y="1070"/>
                  </a:lnTo>
                  <a:lnTo>
                    <a:pt x="279" y="1056"/>
                  </a:lnTo>
                  <a:lnTo>
                    <a:pt x="284" y="1051"/>
                  </a:lnTo>
                  <a:lnTo>
                    <a:pt x="288" y="1046"/>
                  </a:lnTo>
                  <a:lnTo>
                    <a:pt x="293" y="1044"/>
                  </a:lnTo>
                  <a:lnTo>
                    <a:pt x="300" y="1042"/>
                  </a:lnTo>
                  <a:lnTo>
                    <a:pt x="305" y="1042"/>
                  </a:lnTo>
                  <a:lnTo>
                    <a:pt x="312" y="1042"/>
                  </a:lnTo>
                  <a:lnTo>
                    <a:pt x="317" y="1042"/>
                  </a:lnTo>
                  <a:lnTo>
                    <a:pt x="321" y="1044"/>
                  </a:lnTo>
                  <a:lnTo>
                    <a:pt x="324" y="1046"/>
                  </a:lnTo>
                  <a:lnTo>
                    <a:pt x="328" y="1051"/>
                  </a:lnTo>
                  <a:lnTo>
                    <a:pt x="331" y="1056"/>
                  </a:lnTo>
                  <a:lnTo>
                    <a:pt x="333" y="1061"/>
                  </a:lnTo>
                  <a:lnTo>
                    <a:pt x="333" y="1063"/>
                  </a:lnTo>
                  <a:lnTo>
                    <a:pt x="336" y="1065"/>
                  </a:lnTo>
                  <a:lnTo>
                    <a:pt x="340" y="1068"/>
                  </a:lnTo>
                  <a:lnTo>
                    <a:pt x="343" y="1068"/>
                  </a:lnTo>
                  <a:lnTo>
                    <a:pt x="350" y="1068"/>
                  </a:lnTo>
                  <a:lnTo>
                    <a:pt x="350" y="1068"/>
                  </a:lnTo>
                  <a:lnTo>
                    <a:pt x="350" y="1068"/>
                  </a:lnTo>
                  <a:lnTo>
                    <a:pt x="352" y="1068"/>
                  </a:lnTo>
                  <a:lnTo>
                    <a:pt x="352" y="1068"/>
                  </a:lnTo>
                  <a:lnTo>
                    <a:pt x="357" y="1068"/>
                  </a:lnTo>
                  <a:lnTo>
                    <a:pt x="364" y="1065"/>
                  </a:lnTo>
                  <a:lnTo>
                    <a:pt x="371" y="1063"/>
                  </a:lnTo>
                  <a:lnTo>
                    <a:pt x="378" y="1058"/>
                  </a:lnTo>
                  <a:lnTo>
                    <a:pt x="385" y="1056"/>
                  </a:lnTo>
                  <a:lnTo>
                    <a:pt x="392" y="1056"/>
                  </a:lnTo>
                  <a:lnTo>
                    <a:pt x="390" y="1058"/>
                  </a:lnTo>
                  <a:lnTo>
                    <a:pt x="390" y="1063"/>
                  </a:lnTo>
                  <a:lnTo>
                    <a:pt x="390" y="1065"/>
                  </a:lnTo>
                  <a:lnTo>
                    <a:pt x="390" y="1070"/>
                  </a:lnTo>
                  <a:lnTo>
                    <a:pt x="390" y="1077"/>
                  </a:lnTo>
                  <a:lnTo>
                    <a:pt x="390" y="1084"/>
                  </a:lnTo>
                  <a:lnTo>
                    <a:pt x="390" y="1091"/>
                  </a:lnTo>
                  <a:lnTo>
                    <a:pt x="392" y="1098"/>
                  </a:lnTo>
                  <a:lnTo>
                    <a:pt x="395" y="1103"/>
                  </a:lnTo>
                  <a:lnTo>
                    <a:pt x="397" y="1110"/>
                  </a:lnTo>
                  <a:lnTo>
                    <a:pt x="399" y="1115"/>
                  </a:lnTo>
                  <a:lnTo>
                    <a:pt x="404" y="1120"/>
                  </a:lnTo>
                  <a:lnTo>
                    <a:pt x="409" y="1124"/>
                  </a:lnTo>
                  <a:lnTo>
                    <a:pt x="411" y="1127"/>
                  </a:lnTo>
                  <a:lnTo>
                    <a:pt x="414" y="1129"/>
                  </a:lnTo>
                  <a:lnTo>
                    <a:pt x="414" y="1134"/>
                  </a:lnTo>
                  <a:lnTo>
                    <a:pt x="416" y="1139"/>
                  </a:lnTo>
                  <a:lnTo>
                    <a:pt x="418" y="1143"/>
                  </a:lnTo>
                  <a:lnTo>
                    <a:pt x="423" y="1146"/>
                  </a:lnTo>
                  <a:lnTo>
                    <a:pt x="425" y="1148"/>
                  </a:lnTo>
                  <a:lnTo>
                    <a:pt x="430" y="1148"/>
                  </a:lnTo>
                  <a:lnTo>
                    <a:pt x="437" y="1148"/>
                  </a:lnTo>
                  <a:lnTo>
                    <a:pt x="442" y="1146"/>
                  </a:lnTo>
                  <a:lnTo>
                    <a:pt x="449" y="1143"/>
                  </a:lnTo>
                  <a:lnTo>
                    <a:pt x="454" y="1141"/>
                  </a:lnTo>
                  <a:lnTo>
                    <a:pt x="461" y="1139"/>
                  </a:lnTo>
                  <a:lnTo>
                    <a:pt x="465" y="1139"/>
                  </a:lnTo>
                  <a:lnTo>
                    <a:pt x="473" y="1136"/>
                  </a:lnTo>
                  <a:lnTo>
                    <a:pt x="477" y="1136"/>
                  </a:lnTo>
                  <a:lnTo>
                    <a:pt x="480" y="1139"/>
                  </a:lnTo>
                  <a:lnTo>
                    <a:pt x="484" y="1139"/>
                  </a:lnTo>
                  <a:lnTo>
                    <a:pt x="487" y="1141"/>
                  </a:lnTo>
                  <a:lnTo>
                    <a:pt x="489" y="1143"/>
                  </a:lnTo>
                  <a:lnTo>
                    <a:pt x="491" y="1148"/>
                  </a:lnTo>
                  <a:lnTo>
                    <a:pt x="503" y="1150"/>
                  </a:lnTo>
                  <a:lnTo>
                    <a:pt x="515" y="1155"/>
                  </a:lnTo>
                  <a:lnTo>
                    <a:pt x="520" y="1155"/>
                  </a:lnTo>
                  <a:lnTo>
                    <a:pt x="525" y="1160"/>
                  </a:lnTo>
                  <a:lnTo>
                    <a:pt x="532" y="1165"/>
                  </a:lnTo>
                  <a:lnTo>
                    <a:pt x="534" y="1169"/>
                  </a:lnTo>
                  <a:lnTo>
                    <a:pt x="539" y="1174"/>
                  </a:lnTo>
                  <a:lnTo>
                    <a:pt x="539" y="1176"/>
                  </a:lnTo>
                  <a:lnTo>
                    <a:pt x="541" y="1179"/>
                  </a:lnTo>
                  <a:lnTo>
                    <a:pt x="546" y="1184"/>
                  </a:lnTo>
                  <a:lnTo>
                    <a:pt x="560" y="1195"/>
                  </a:lnTo>
                  <a:lnTo>
                    <a:pt x="569" y="1200"/>
                  </a:lnTo>
                  <a:lnTo>
                    <a:pt x="576" y="1205"/>
                  </a:lnTo>
                  <a:lnTo>
                    <a:pt x="579" y="1205"/>
                  </a:lnTo>
                  <a:lnTo>
                    <a:pt x="584" y="1207"/>
                  </a:lnTo>
                  <a:lnTo>
                    <a:pt x="588" y="1205"/>
                  </a:lnTo>
                  <a:lnTo>
                    <a:pt x="593" y="1205"/>
                  </a:lnTo>
                  <a:lnTo>
                    <a:pt x="593" y="1205"/>
                  </a:lnTo>
                  <a:lnTo>
                    <a:pt x="593" y="1202"/>
                  </a:lnTo>
                  <a:lnTo>
                    <a:pt x="593" y="1202"/>
                  </a:lnTo>
                  <a:lnTo>
                    <a:pt x="595" y="1202"/>
                  </a:lnTo>
                  <a:lnTo>
                    <a:pt x="598" y="1202"/>
                  </a:lnTo>
                  <a:lnTo>
                    <a:pt x="600" y="1200"/>
                  </a:lnTo>
                  <a:lnTo>
                    <a:pt x="600" y="1200"/>
                  </a:lnTo>
                  <a:lnTo>
                    <a:pt x="600" y="1200"/>
                  </a:lnTo>
                  <a:lnTo>
                    <a:pt x="602" y="1200"/>
                  </a:lnTo>
                  <a:lnTo>
                    <a:pt x="602" y="1200"/>
                  </a:lnTo>
                  <a:lnTo>
                    <a:pt x="605" y="1195"/>
                  </a:lnTo>
                  <a:lnTo>
                    <a:pt x="605" y="1195"/>
                  </a:lnTo>
                  <a:lnTo>
                    <a:pt x="605" y="1193"/>
                  </a:lnTo>
                  <a:lnTo>
                    <a:pt x="607" y="1193"/>
                  </a:lnTo>
                  <a:lnTo>
                    <a:pt x="607" y="1193"/>
                  </a:lnTo>
                  <a:lnTo>
                    <a:pt x="610" y="1191"/>
                  </a:lnTo>
                  <a:lnTo>
                    <a:pt x="610" y="1188"/>
                  </a:lnTo>
                  <a:lnTo>
                    <a:pt x="610" y="1186"/>
                  </a:lnTo>
                  <a:lnTo>
                    <a:pt x="610" y="1184"/>
                  </a:lnTo>
                  <a:lnTo>
                    <a:pt x="612" y="1179"/>
                  </a:lnTo>
                  <a:lnTo>
                    <a:pt x="610" y="1174"/>
                  </a:lnTo>
                  <a:lnTo>
                    <a:pt x="610" y="1169"/>
                  </a:lnTo>
                  <a:lnTo>
                    <a:pt x="610" y="1167"/>
                  </a:lnTo>
                  <a:lnTo>
                    <a:pt x="607" y="1153"/>
                  </a:lnTo>
                  <a:lnTo>
                    <a:pt x="607" y="1139"/>
                  </a:lnTo>
                  <a:lnTo>
                    <a:pt x="607" y="1132"/>
                  </a:lnTo>
                  <a:lnTo>
                    <a:pt x="607" y="1129"/>
                  </a:lnTo>
                  <a:lnTo>
                    <a:pt x="610" y="1124"/>
                  </a:lnTo>
                  <a:lnTo>
                    <a:pt x="612" y="1122"/>
                  </a:lnTo>
                  <a:lnTo>
                    <a:pt x="614" y="1117"/>
                  </a:lnTo>
                  <a:lnTo>
                    <a:pt x="617" y="1115"/>
                  </a:lnTo>
                  <a:lnTo>
                    <a:pt x="626" y="1113"/>
                  </a:lnTo>
                  <a:lnTo>
                    <a:pt x="631" y="1113"/>
                  </a:lnTo>
                  <a:lnTo>
                    <a:pt x="633" y="1115"/>
                  </a:lnTo>
                  <a:lnTo>
                    <a:pt x="647" y="1122"/>
                  </a:lnTo>
                  <a:lnTo>
                    <a:pt x="659" y="1127"/>
                  </a:lnTo>
                  <a:lnTo>
                    <a:pt x="673" y="1132"/>
                  </a:lnTo>
                  <a:lnTo>
                    <a:pt x="688" y="1134"/>
                  </a:lnTo>
                  <a:lnTo>
                    <a:pt x="690" y="1134"/>
                  </a:lnTo>
                  <a:lnTo>
                    <a:pt x="692" y="1134"/>
                  </a:lnTo>
                  <a:lnTo>
                    <a:pt x="695" y="1134"/>
                  </a:lnTo>
                  <a:lnTo>
                    <a:pt x="697" y="1132"/>
                  </a:lnTo>
                  <a:lnTo>
                    <a:pt x="699" y="1132"/>
                  </a:lnTo>
                  <a:lnTo>
                    <a:pt x="702" y="1129"/>
                  </a:lnTo>
                  <a:lnTo>
                    <a:pt x="702" y="1129"/>
                  </a:lnTo>
                  <a:lnTo>
                    <a:pt x="702" y="1129"/>
                  </a:lnTo>
                  <a:lnTo>
                    <a:pt x="702" y="1129"/>
                  </a:lnTo>
                  <a:lnTo>
                    <a:pt x="704" y="1127"/>
                  </a:lnTo>
                  <a:lnTo>
                    <a:pt x="706" y="1127"/>
                  </a:lnTo>
                  <a:lnTo>
                    <a:pt x="711" y="1127"/>
                  </a:lnTo>
                  <a:lnTo>
                    <a:pt x="711" y="1127"/>
                  </a:lnTo>
                  <a:lnTo>
                    <a:pt x="711" y="1127"/>
                  </a:lnTo>
                  <a:lnTo>
                    <a:pt x="713" y="1129"/>
                  </a:lnTo>
                  <a:lnTo>
                    <a:pt x="716" y="1129"/>
                  </a:lnTo>
                  <a:lnTo>
                    <a:pt x="721" y="1132"/>
                  </a:lnTo>
                  <a:lnTo>
                    <a:pt x="725" y="1132"/>
                  </a:lnTo>
                  <a:lnTo>
                    <a:pt x="732" y="1129"/>
                  </a:lnTo>
                  <a:lnTo>
                    <a:pt x="737" y="1129"/>
                  </a:lnTo>
                  <a:lnTo>
                    <a:pt x="742" y="1127"/>
                  </a:lnTo>
                  <a:lnTo>
                    <a:pt x="747" y="1122"/>
                  </a:lnTo>
                  <a:lnTo>
                    <a:pt x="754" y="1120"/>
                  </a:lnTo>
                  <a:lnTo>
                    <a:pt x="758" y="1115"/>
                  </a:lnTo>
                  <a:lnTo>
                    <a:pt x="761" y="1110"/>
                  </a:lnTo>
                  <a:lnTo>
                    <a:pt x="765" y="1108"/>
                  </a:lnTo>
                  <a:lnTo>
                    <a:pt x="770" y="1103"/>
                  </a:lnTo>
                  <a:lnTo>
                    <a:pt x="777" y="1098"/>
                  </a:lnTo>
                  <a:lnTo>
                    <a:pt x="773" y="1096"/>
                  </a:lnTo>
                  <a:lnTo>
                    <a:pt x="770" y="1091"/>
                  </a:lnTo>
                  <a:lnTo>
                    <a:pt x="770" y="1089"/>
                  </a:lnTo>
                  <a:lnTo>
                    <a:pt x="768" y="1084"/>
                  </a:lnTo>
                  <a:lnTo>
                    <a:pt x="768" y="1080"/>
                  </a:lnTo>
                  <a:lnTo>
                    <a:pt x="768" y="1075"/>
                  </a:lnTo>
                  <a:lnTo>
                    <a:pt x="770" y="1070"/>
                  </a:lnTo>
                  <a:lnTo>
                    <a:pt x="770" y="1063"/>
                  </a:lnTo>
                  <a:lnTo>
                    <a:pt x="775" y="1049"/>
                  </a:lnTo>
                  <a:lnTo>
                    <a:pt x="775" y="1044"/>
                  </a:lnTo>
                  <a:lnTo>
                    <a:pt x="777" y="1039"/>
                  </a:lnTo>
                  <a:lnTo>
                    <a:pt x="777" y="1030"/>
                  </a:lnTo>
                  <a:lnTo>
                    <a:pt x="773" y="1023"/>
                  </a:lnTo>
                  <a:lnTo>
                    <a:pt x="768" y="1016"/>
                  </a:lnTo>
                  <a:lnTo>
                    <a:pt x="763" y="1009"/>
                  </a:lnTo>
                  <a:lnTo>
                    <a:pt x="763" y="1004"/>
                  </a:lnTo>
                  <a:lnTo>
                    <a:pt x="761" y="1002"/>
                  </a:lnTo>
                  <a:lnTo>
                    <a:pt x="763" y="997"/>
                  </a:lnTo>
                  <a:lnTo>
                    <a:pt x="765" y="992"/>
                  </a:lnTo>
                  <a:lnTo>
                    <a:pt x="768" y="992"/>
                  </a:lnTo>
                  <a:lnTo>
                    <a:pt x="770" y="990"/>
                  </a:lnTo>
                  <a:lnTo>
                    <a:pt x="773" y="987"/>
                  </a:lnTo>
                  <a:lnTo>
                    <a:pt x="777" y="985"/>
                  </a:lnTo>
                  <a:lnTo>
                    <a:pt x="780" y="985"/>
                  </a:lnTo>
                  <a:lnTo>
                    <a:pt x="782" y="985"/>
                  </a:lnTo>
                  <a:lnTo>
                    <a:pt x="789" y="983"/>
                  </a:lnTo>
                  <a:lnTo>
                    <a:pt x="796" y="980"/>
                  </a:lnTo>
                  <a:lnTo>
                    <a:pt x="806" y="976"/>
                  </a:lnTo>
                  <a:lnTo>
                    <a:pt x="806" y="976"/>
                  </a:lnTo>
                  <a:lnTo>
                    <a:pt x="806" y="976"/>
                  </a:lnTo>
                  <a:lnTo>
                    <a:pt x="808" y="973"/>
                  </a:lnTo>
                  <a:lnTo>
                    <a:pt x="810" y="973"/>
                  </a:lnTo>
                  <a:lnTo>
                    <a:pt x="815" y="971"/>
                  </a:lnTo>
                  <a:lnTo>
                    <a:pt x="817" y="969"/>
                  </a:lnTo>
                  <a:lnTo>
                    <a:pt x="820" y="969"/>
                  </a:lnTo>
                  <a:lnTo>
                    <a:pt x="827" y="969"/>
                  </a:lnTo>
                  <a:lnTo>
                    <a:pt x="832" y="966"/>
                  </a:lnTo>
                  <a:lnTo>
                    <a:pt x="839" y="964"/>
                  </a:lnTo>
                  <a:lnTo>
                    <a:pt x="843" y="961"/>
                  </a:lnTo>
                  <a:lnTo>
                    <a:pt x="848" y="957"/>
                  </a:lnTo>
                  <a:lnTo>
                    <a:pt x="853" y="954"/>
                  </a:lnTo>
                  <a:lnTo>
                    <a:pt x="858" y="950"/>
                  </a:lnTo>
                  <a:lnTo>
                    <a:pt x="860" y="945"/>
                  </a:lnTo>
                  <a:lnTo>
                    <a:pt x="841" y="931"/>
                  </a:lnTo>
                  <a:lnTo>
                    <a:pt x="834" y="926"/>
                  </a:lnTo>
                  <a:lnTo>
                    <a:pt x="832" y="924"/>
                  </a:lnTo>
                  <a:lnTo>
                    <a:pt x="829" y="919"/>
                  </a:lnTo>
                  <a:lnTo>
                    <a:pt x="827" y="917"/>
                  </a:lnTo>
                  <a:lnTo>
                    <a:pt x="827" y="912"/>
                  </a:lnTo>
                  <a:lnTo>
                    <a:pt x="829" y="909"/>
                  </a:lnTo>
                  <a:lnTo>
                    <a:pt x="829" y="905"/>
                  </a:lnTo>
                  <a:lnTo>
                    <a:pt x="834" y="902"/>
                  </a:lnTo>
                  <a:lnTo>
                    <a:pt x="836" y="900"/>
                  </a:lnTo>
                  <a:lnTo>
                    <a:pt x="841" y="898"/>
                  </a:lnTo>
                  <a:lnTo>
                    <a:pt x="843" y="898"/>
                  </a:lnTo>
                  <a:lnTo>
                    <a:pt x="846" y="895"/>
                  </a:lnTo>
                  <a:lnTo>
                    <a:pt x="848" y="895"/>
                  </a:lnTo>
                  <a:lnTo>
                    <a:pt x="848" y="893"/>
                  </a:lnTo>
                  <a:lnTo>
                    <a:pt x="850" y="893"/>
                  </a:lnTo>
                  <a:lnTo>
                    <a:pt x="850" y="891"/>
                  </a:lnTo>
                  <a:lnTo>
                    <a:pt x="853" y="891"/>
                  </a:lnTo>
                  <a:lnTo>
                    <a:pt x="853" y="888"/>
                  </a:lnTo>
                  <a:lnTo>
                    <a:pt x="853" y="886"/>
                  </a:lnTo>
                  <a:lnTo>
                    <a:pt x="853" y="883"/>
                  </a:lnTo>
                  <a:lnTo>
                    <a:pt x="853" y="883"/>
                  </a:lnTo>
                  <a:lnTo>
                    <a:pt x="853" y="883"/>
                  </a:lnTo>
                  <a:lnTo>
                    <a:pt x="853" y="883"/>
                  </a:lnTo>
                  <a:lnTo>
                    <a:pt x="853" y="883"/>
                  </a:lnTo>
                  <a:lnTo>
                    <a:pt x="853" y="881"/>
                  </a:lnTo>
                  <a:lnTo>
                    <a:pt x="853" y="879"/>
                  </a:lnTo>
                  <a:lnTo>
                    <a:pt x="853" y="876"/>
                  </a:lnTo>
                  <a:lnTo>
                    <a:pt x="850" y="867"/>
                  </a:lnTo>
                  <a:lnTo>
                    <a:pt x="850" y="862"/>
                  </a:lnTo>
                  <a:lnTo>
                    <a:pt x="853" y="858"/>
                  </a:lnTo>
                  <a:lnTo>
                    <a:pt x="855" y="853"/>
                  </a:lnTo>
                  <a:lnTo>
                    <a:pt x="858" y="850"/>
                  </a:lnTo>
                  <a:lnTo>
                    <a:pt x="862" y="846"/>
                  </a:lnTo>
                  <a:lnTo>
                    <a:pt x="867" y="843"/>
                  </a:lnTo>
                  <a:lnTo>
                    <a:pt x="869" y="843"/>
                  </a:lnTo>
                  <a:lnTo>
                    <a:pt x="872" y="841"/>
                  </a:lnTo>
                  <a:lnTo>
                    <a:pt x="876" y="841"/>
                  </a:lnTo>
                  <a:lnTo>
                    <a:pt x="879" y="843"/>
                  </a:lnTo>
                  <a:lnTo>
                    <a:pt x="884" y="846"/>
                  </a:lnTo>
                  <a:lnTo>
                    <a:pt x="886" y="848"/>
                  </a:lnTo>
                  <a:lnTo>
                    <a:pt x="888" y="850"/>
                  </a:lnTo>
                  <a:lnTo>
                    <a:pt x="891" y="853"/>
                  </a:lnTo>
                  <a:lnTo>
                    <a:pt x="893" y="858"/>
                  </a:lnTo>
                  <a:lnTo>
                    <a:pt x="895" y="860"/>
                  </a:lnTo>
                  <a:lnTo>
                    <a:pt x="902" y="865"/>
                  </a:lnTo>
                  <a:lnTo>
                    <a:pt x="905" y="865"/>
                  </a:lnTo>
                  <a:lnTo>
                    <a:pt x="905" y="865"/>
                  </a:lnTo>
                  <a:lnTo>
                    <a:pt x="907" y="865"/>
                  </a:lnTo>
                  <a:lnTo>
                    <a:pt x="907" y="867"/>
                  </a:lnTo>
                  <a:lnTo>
                    <a:pt x="910" y="867"/>
                  </a:lnTo>
                  <a:lnTo>
                    <a:pt x="914" y="867"/>
                  </a:lnTo>
                  <a:lnTo>
                    <a:pt x="919" y="865"/>
                  </a:lnTo>
                  <a:lnTo>
                    <a:pt x="924" y="862"/>
                  </a:lnTo>
                  <a:lnTo>
                    <a:pt x="928" y="860"/>
                  </a:lnTo>
                  <a:lnTo>
                    <a:pt x="931" y="855"/>
                  </a:lnTo>
                  <a:lnTo>
                    <a:pt x="933" y="853"/>
                  </a:lnTo>
                  <a:lnTo>
                    <a:pt x="936" y="850"/>
                  </a:lnTo>
                  <a:lnTo>
                    <a:pt x="936" y="848"/>
                  </a:lnTo>
                  <a:lnTo>
                    <a:pt x="936" y="846"/>
                  </a:lnTo>
                  <a:lnTo>
                    <a:pt x="938" y="846"/>
                  </a:lnTo>
                  <a:lnTo>
                    <a:pt x="940" y="839"/>
                  </a:lnTo>
                  <a:lnTo>
                    <a:pt x="940" y="834"/>
                  </a:lnTo>
                  <a:lnTo>
                    <a:pt x="943" y="829"/>
                  </a:lnTo>
                  <a:lnTo>
                    <a:pt x="943" y="822"/>
                  </a:lnTo>
                  <a:lnTo>
                    <a:pt x="943" y="820"/>
                  </a:lnTo>
                  <a:lnTo>
                    <a:pt x="945" y="817"/>
                  </a:lnTo>
                  <a:lnTo>
                    <a:pt x="945" y="813"/>
                  </a:lnTo>
                  <a:lnTo>
                    <a:pt x="945" y="803"/>
                  </a:lnTo>
                  <a:lnTo>
                    <a:pt x="945" y="794"/>
                  </a:lnTo>
                  <a:lnTo>
                    <a:pt x="945" y="784"/>
                  </a:lnTo>
                  <a:lnTo>
                    <a:pt x="943" y="777"/>
                  </a:lnTo>
                  <a:lnTo>
                    <a:pt x="943" y="768"/>
                  </a:lnTo>
                  <a:lnTo>
                    <a:pt x="943" y="761"/>
                  </a:lnTo>
                  <a:lnTo>
                    <a:pt x="945" y="754"/>
                  </a:lnTo>
                  <a:lnTo>
                    <a:pt x="947" y="749"/>
                  </a:lnTo>
                  <a:lnTo>
                    <a:pt x="950" y="744"/>
                  </a:lnTo>
                  <a:lnTo>
                    <a:pt x="954" y="742"/>
                  </a:lnTo>
                  <a:lnTo>
                    <a:pt x="959" y="737"/>
                  </a:lnTo>
                  <a:lnTo>
                    <a:pt x="966" y="737"/>
                  </a:lnTo>
                  <a:lnTo>
                    <a:pt x="969" y="735"/>
                  </a:lnTo>
                  <a:lnTo>
                    <a:pt x="973" y="735"/>
                  </a:lnTo>
                  <a:lnTo>
                    <a:pt x="976" y="735"/>
                  </a:lnTo>
                  <a:lnTo>
                    <a:pt x="978" y="737"/>
                  </a:lnTo>
                  <a:lnTo>
                    <a:pt x="983" y="739"/>
                  </a:lnTo>
                  <a:lnTo>
                    <a:pt x="985" y="742"/>
                  </a:lnTo>
                  <a:lnTo>
                    <a:pt x="987" y="746"/>
                  </a:lnTo>
                  <a:lnTo>
                    <a:pt x="990" y="749"/>
                  </a:lnTo>
                  <a:lnTo>
                    <a:pt x="992" y="756"/>
                  </a:lnTo>
                  <a:lnTo>
                    <a:pt x="992" y="758"/>
                  </a:lnTo>
                  <a:lnTo>
                    <a:pt x="995" y="758"/>
                  </a:lnTo>
                  <a:lnTo>
                    <a:pt x="997" y="761"/>
                  </a:lnTo>
                  <a:lnTo>
                    <a:pt x="999" y="761"/>
                  </a:lnTo>
                  <a:lnTo>
                    <a:pt x="1004" y="761"/>
                  </a:lnTo>
                  <a:lnTo>
                    <a:pt x="1006" y="761"/>
                  </a:lnTo>
                  <a:lnTo>
                    <a:pt x="1016" y="758"/>
                  </a:lnTo>
                  <a:lnTo>
                    <a:pt x="1018" y="758"/>
                  </a:lnTo>
                  <a:lnTo>
                    <a:pt x="1023" y="756"/>
                  </a:lnTo>
                  <a:lnTo>
                    <a:pt x="1023" y="756"/>
                  </a:lnTo>
                  <a:lnTo>
                    <a:pt x="1025" y="756"/>
                  </a:lnTo>
                  <a:lnTo>
                    <a:pt x="1030" y="754"/>
                  </a:lnTo>
                  <a:lnTo>
                    <a:pt x="1032" y="754"/>
                  </a:lnTo>
                  <a:lnTo>
                    <a:pt x="1035" y="751"/>
                  </a:lnTo>
                  <a:lnTo>
                    <a:pt x="1037" y="749"/>
                  </a:lnTo>
                  <a:lnTo>
                    <a:pt x="1039" y="746"/>
                  </a:lnTo>
                  <a:lnTo>
                    <a:pt x="1039" y="744"/>
                  </a:lnTo>
                  <a:lnTo>
                    <a:pt x="1039" y="744"/>
                  </a:lnTo>
                  <a:lnTo>
                    <a:pt x="1039" y="742"/>
                  </a:lnTo>
                  <a:lnTo>
                    <a:pt x="1039" y="742"/>
                  </a:lnTo>
                  <a:lnTo>
                    <a:pt x="1042" y="742"/>
                  </a:lnTo>
                  <a:lnTo>
                    <a:pt x="1042" y="739"/>
                  </a:lnTo>
                  <a:lnTo>
                    <a:pt x="1044" y="735"/>
                  </a:lnTo>
                  <a:lnTo>
                    <a:pt x="1044" y="732"/>
                  </a:lnTo>
                  <a:lnTo>
                    <a:pt x="1044" y="730"/>
                  </a:lnTo>
                  <a:lnTo>
                    <a:pt x="1044" y="730"/>
                  </a:lnTo>
                  <a:lnTo>
                    <a:pt x="1044" y="728"/>
                  </a:lnTo>
                  <a:lnTo>
                    <a:pt x="1044" y="728"/>
                  </a:lnTo>
                  <a:lnTo>
                    <a:pt x="1044" y="725"/>
                  </a:lnTo>
                  <a:lnTo>
                    <a:pt x="1044" y="720"/>
                  </a:lnTo>
                  <a:lnTo>
                    <a:pt x="1044" y="713"/>
                  </a:lnTo>
                  <a:lnTo>
                    <a:pt x="1047" y="709"/>
                  </a:lnTo>
                  <a:lnTo>
                    <a:pt x="1056" y="692"/>
                  </a:lnTo>
                  <a:lnTo>
                    <a:pt x="1065" y="673"/>
                  </a:lnTo>
                  <a:lnTo>
                    <a:pt x="1068" y="669"/>
                  </a:lnTo>
                  <a:lnTo>
                    <a:pt x="1070" y="664"/>
                  </a:lnTo>
                  <a:lnTo>
                    <a:pt x="1073" y="657"/>
                  </a:lnTo>
                  <a:lnTo>
                    <a:pt x="1073" y="654"/>
                  </a:lnTo>
                  <a:lnTo>
                    <a:pt x="1068" y="652"/>
                  </a:lnTo>
                  <a:lnTo>
                    <a:pt x="1065" y="650"/>
                  </a:lnTo>
                  <a:lnTo>
                    <a:pt x="1061" y="647"/>
                  </a:lnTo>
                  <a:lnTo>
                    <a:pt x="1056" y="647"/>
                  </a:lnTo>
                  <a:lnTo>
                    <a:pt x="1051" y="645"/>
                  </a:lnTo>
                  <a:lnTo>
                    <a:pt x="1049" y="645"/>
                  </a:lnTo>
                  <a:lnTo>
                    <a:pt x="1047" y="640"/>
                  </a:lnTo>
                  <a:lnTo>
                    <a:pt x="1044" y="635"/>
                  </a:lnTo>
                  <a:lnTo>
                    <a:pt x="1042" y="631"/>
                  </a:lnTo>
                  <a:lnTo>
                    <a:pt x="1037" y="626"/>
                  </a:lnTo>
                  <a:lnTo>
                    <a:pt x="1035" y="624"/>
                  </a:lnTo>
                  <a:lnTo>
                    <a:pt x="1032" y="621"/>
                  </a:lnTo>
                  <a:lnTo>
                    <a:pt x="1030" y="619"/>
                  </a:lnTo>
                  <a:lnTo>
                    <a:pt x="1030" y="617"/>
                  </a:lnTo>
                  <a:lnTo>
                    <a:pt x="1025" y="600"/>
                  </a:lnTo>
                  <a:lnTo>
                    <a:pt x="1023" y="586"/>
                  </a:lnTo>
                  <a:lnTo>
                    <a:pt x="1016" y="567"/>
                  </a:lnTo>
                  <a:lnTo>
                    <a:pt x="1013" y="548"/>
                  </a:lnTo>
                  <a:lnTo>
                    <a:pt x="1013" y="543"/>
                  </a:lnTo>
                  <a:lnTo>
                    <a:pt x="1016" y="539"/>
                  </a:lnTo>
                  <a:lnTo>
                    <a:pt x="1021" y="531"/>
                  </a:lnTo>
                  <a:lnTo>
                    <a:pt x="1025" y="524"/>
                  </a:lnTo>
                  <a:lnTo>
                    <a:pt x="1037" y="510"/>
                  </a:lnTo>
                  <a:lnTo>
                    <a:pt x="1039" y="503"/>
                  </a:lnTo>
                  <a:lnTo>
                    <a:pt x="1044" y="498"/>
                  </a:lnTo>
                  <a:lnTo>
                    <a:pt x="1044" y="494"/>
                  </a:lnTo>
                  <a:lnTo>
                    <a:pt x="1049" y="491"/>
                  </a:lnTo>
                  <a:lnTo>
                    <a:pt x="1056" y="487"/>
                  </a:lnTo>
                  <a:lnTo>
                    <a:pt x="1058" y="484"/>
                  </a:lnTo>
                  <a:lnTo>
                    <a:pt x="1063" y="484"/>
                  </a:lnTo>
                  <a:lnTo>
                    <a:pt x="1068" y="484"/>
                  </a:lnTo>
                  <a:lnTo>
                    <a:pt x="1075" y="487"/>
                  </a:lnTo>
                  <a:lnTo>
                    <a:pt x="1084" y="489"/>
                  </a:lnTo>
                  <a:lnTo>
                    <a:pt x="1094" y="489"/>
                  </a:lnTo>
                  <a:lnTo>
                    <a:pt x="1106" y="489"/>
                  </a:lnTo>
                  <a:lnTo>
                    <a:pt x="1117" y="489"/>
                  </a:lnTo>
                  <a:lnTo>
                    <a:pt x="1127" y="487"/>
                  </a:lnTo>
                  <a:lnTo>
                    <a:pt x="1139" y="487"/>
                  </a:lnTo>
                  <a:lnTo>
                    <a:pt x="1150" y="487"/>
                  </a:lnTo>
                  <a:lnTo>
                    <a:pt x="1162" y="489"/>
                  </a:lnTo>
                  <a:lnTo>
                    <a:pt x="1172" y="491"/>
                  </a:lnTo>
                  <a:lnTo>
                    <a:pt x="1174" y="491"/>
                  </a:lnTo>
                  <a:lnTo>
                    <a:pt x="1174" y="491"/>
                  </a:lnTo>
                  <a:lnTo>
                    <a:pt x="1174" y="491"/>
                  </a:lnTo>
                  <a:lnTo>
                    <a:pt x="1179" y="494"/>
                  </a:lnTo>
                  <a:lnTo>
                    <a:pt x="1184" y="494"/>
                  </a:lnTo>
                  <a:lnTo>
                    <a:pt x="1188" y="494"/>
                  </a:lnTo>
                  <a:lnTo>
                    <a:pt x="1188" y="494"/>
                  </a:lnTo>
                  <a:lnTo>
                    <a:pt x="1191" y="494"/>
                  </a:lnTo>
                  <a:lnTo>
                    <a:pt x="1193" y="491"/>
                  </a:lnTo>
                  <a:lnTo>
                    <a:pt x="1195" y="491"/>
                  </a:lnTo>
                  <a:lnTo>
                    <a:pt x="1195" y="489"/>
                  </a:lnTo>
                  <a:lnTo>
                    <a:pt x="1195" y="489"/>
                  </a:lnTo>
                  <a:lnTo>
                    <a:pt x="1198" y="489"/>
                  </a:lnTo>
                  <a:lnTo>
                    <a:pt x="1198" y="489"/>
                  </a:lnTo>
                  <a:lnTo>
                    <a:pt x="1202" y="487"/>
                  </a:lnTo>
                  <a:lnTo>
                    <a:pt x="1205" y="484"/>
                  </a:lnTo>
                  <a:lnTo>
                    <a:pt x="1207" y="482"/>
                  </a:lnTo>
                  <a:lnTo>
                    <a:pt x="1212" y="477"/>
                  </a:lnTo>
                  <a:lnTo>
                    <a:pt x="1214" y="472"/>
                  </a:lnTo>
                  <a:lnTo>
                    <a:pt x="1217" y="468"/>
                  </a:lnTo>
                  <a:lnTo>
                    <a:pt x="1221" y="463"/>
                  </a:lnTo>
                  <a:lnTo>
                    <a:pt x="1226" y="458"/>
                  </a:lnTo>
                  <a:lnTo>
                    <a:pt x="1228" y="451"/>
                  </a:lnTo>
                  <a:lnTo>
                    <a:pt x="1231" y="449"/>
                  </a:lnTo>
                  <a:lnTo>
                    <a:pt x="1233" y="446"/>
                  </a:lnTo>
                  <a:lnTo>
                    <a:pt x="1238" y="442"/>
                  </a:lnTo>
                  <a:lnTo>
                    <a:pt x="1245" y="435"/>
                  </a:lnTo>
                  <a:lnTo>
                    <a:pt x="1254" y="430"/>
                  </a:lnTo>
                  <a:lnTo>
                    <a:pt x="1257" y="428"/>
                  </a:lnTo>
                  <a:lnTo>
                    <a:pt x="1257" y="425"/>
                  </a:lnTo>
                  <a:lnTo>
                    <a:pt x="1259" y="423"/>
                  </a:lnTo>
                  <a:lnTo>
                    <a:pt x="1259" y="420"/>
                  </a:lnTo>
                  <a:lnTo>
                    <a:pt x="1259" y="420"/>
                  </a:lnTo>
                  <a:lnTo>
                    <a:pt x="1259" y="420"/>
                  </a:lnTo>
                  <a:lnTo>
                    <a:pt x="1261" y="420"/>
                  </a:lnTo>
                  <a:lnTo>
                    <a:pt x="1261" y="418"/>
                  </a:lnTo>
                  <a:lnTo>
                    <a:pt x="1261" y="416"/>
                  </a:lnTo>
                  <a:lnTo>
                    <a:pt x="1261" y="416"/>
                  </a:lnTo>
                  <a:lnTo>
                    <a:pt x="1261" y="416"/>
                  </a:lnTo>
                  <a:lnTo>
                    <a:pt x="1261" y="413"/>
                  </a:lnTo>
                  <a:lnTo>
                    <a:pt x="1261" y="413"/>
                  </a:lnTo>
                  <a:lnTo>
                    <a:pt x="1261" y="413"/>
                  </a:lnTo>
                  <a:lnTo>
                    <a:pt x="1261" y="413"/>
                  </a:lnTo>
                  <a:lnTo>
                    <a:pt x="1261" y="409"/>
                  </a:lnTo>
                  <a:lnTo>
                    <a:pt x="1261" y="406"/>
                  </a:lnTo>
                  <a:lnTo>
                    <a:pt x="1259" y="399"/>
                  </a:lnTo>
                  <a:lnTo>
                    <a:pt x="1257" y="390"/>
                  </a:lnTo>
                  <a:lnTo>
                    <a:pt x="1254" y="385"/>
                  </a:lnTo>
                  <a:lnTo>
                    <a:pt x="1254" y="383"/>
                  </a:lnTo>
                  <a:lnTo>
                    <a:pt x="1252" y="378"/>
                  </a:lnTo>
                  <a:lnTo>
                    <a:pt x="1252" y="373"/>
                  </a:lnTo>
                  <a:lnTo>
                    <a:pt x="1247" y="366"/>
                  </a:lnTo>
                  <a:lnTo>
                    <a:pt x="1243" y="359"/>
                  </a:lnTo>
                  <a:lnTo>
                    <a:pt x="1240" y="354"/>
                  </a:lnTo>
                  <a:lnTo>
                    <a:pt x="1240" y="350"/>
                  </a:lnTo>
                  <a:lnTo>
                    <a:pt x="1240" y="345"/>
                  </a:lnTo>
                  <a:lnTo>
                    <a:pt x="1240" y="340"/>
                  </a:lnTo>
                  <a:lnTo>
                    <a:pt x="1243" y="331"/>
                  </a:lnTo>
                  <a:lnTo>
                    <a:pt x="1240" y="317"/>
                  </a:lnTo>
                  <a:lnTo>
                    <a:pt x="1238" y="305"/>
                  </a:lnTo>
                  <a:lnTo>
                    <a:pt x="1235" y="293"/>
                  </a:lnTo>
                  <a:lnTo>
                    <a:pt x="1231" y="281"/>
                  </a:lnTo>
                  <a:lnTo>
                    <a:pt x="1228" y="272"/>
                  </a:lnTo>
                  <a:lnTo>
                    <a:pt x="1226" y="265"/>
                  </a:lnTo>
                  <a:lnTo>
                    <a:pt x="1226" y="241"/>
                  </a:lnTo>
                  <a:lnTo>
                    <a:pt x="1226" y="222"/>
                  </a:lnTo>
                  <a:lnTo>
                    <a:pt x="1226" y="220"/>
                  </a:lnTo>
                  <a:lnTo>
                    <a:pt x="1228" y="217"/>
                  </a:lnTo>
                  <a:lnTo>
                    <a:pt x="1231" y="215"/>
                  </a:lnTo>
                  <a:lnTo>
                    <a:pt x="1233" y="215"/>
                  </a:lnTo>
                  <a:lnTo>
                    <a:pt x="1233" y="215"/>
                  </a:lnTo>
                  <a:lnTo>
                    <a:pt x="1238" y="213"/>
                  </a:lnTo>
                  <a:lnTo>
                    <a:pt x="1238" y="210"/>
                  </a:lnTo>
                  <a:lnTo>
                    <a:pt x="1240" y="210"/>
                  </a:lnTo>
                  <a:lnTo>
                    <a:pt x="1240" y="208"/>
                  </a:lnTo>
                  <a:lnTo>
                    <a:pt x="1240" y="208"/>
                  </a:lnTo>
                  <a:lnTo>
                    <a:pt x="1243" y="203"/>
                  </a:lnTo>
                  <a:lnTo>
                    <a:pt x="1245" y="198"/>
                  </a:lnTo>
                  <a:lnTo>
                    <a:pt x="1247" y="194"/>
                  </a:lnTo>
                  <a:lnTo>
                    <a:pt x="1250" y="191"/>
                  </a:lnTo>
                  <a:lnTo>
                    <a:pt x="1252" y="184"/>
                  </a:lnTo>
                  <a:lnTo>
                    <a:pt x="1254" y="179"/>
                  </a:lnTo>
                  <a:lnTo>
                    <a:pt x="1261" y="172"/>
                  </a:lnTo>
                  <a:lnTo>
                    <a:pt x="1266" y="168"/>
                  </a:lnTo>
                  <a:lnTo>
                    <a:pt x="1278" y="161"/>
                  </a:lnTo>
                  <a:lnTo>
                    <a:pt x="1287" y="156"/>
                  </a:lnTo>
                  <a:lnTo>
                    <a:pt x="1287" y="154"/>
                  </a:lnTo>
                  <a:lnTo>
                    <a:pt x="1290" y="151"/>
                  </a:lnTo>
                  <a:lnTo>
                    <a:pt x="1292" y="151"/>
                  </a:lnTo>
                  <a:lnTo>
                    <a:pt x="1292" y="149"/>
                  </a:lnTo>
                  <a:lnTo>
                    <a:pt x="1292" y="149"/>
                  </a:lnTo>
                  <a:lnTo>
                    <a:pt x="1295" y="144"/>
                  </a:lnTo>
                  <a:lnTo>
                    <a:pt x="1295" y="142"/>
                  </a:lnTo>
                  <a:lnTo>
                    <a:pt x="1292" y="135"/>
                  </a:lnTo>
                  <a:lnTo>
                    <a:pt x="1290" y="132"/>
                  </a:lnTo>
                  <a:lnTo>
                    <a:pt x="1290" y="130"/>
                  </a:lnTo>
                  <a:lnTo>
                    <a:pt x="1285" y="125"/>
                  </a:lnTo>
                  <a:lnTo>
                    <a:pt x="1285" y="123"/>
                  </a:lnTo>
                  <a:lnTo>
                    <a:pt x="1283" y="118"/>
                  </a:lnTo>
                  <a:lnTo>
                    <a:pt x="1280" y="80"/>
                  </a:lnTo>
                  <a:lnTo>
                    <a:pt x="1278" y="68"/>
                  </a:lnTo>
                  <a:lnTo>
                    <a:pt x="1276" y="59"/>
                  </a:lnTo>
                  <a:lnTo>
                    <a:pt x="1273" y="50"/>
                  </a:lnTo>
                  <a:lnTo>
                    <a:pt x="1271" y="40"/>
                  </a:lnTo>
                  <a:lnTo>
                    <a:pt x="1266" y="33"/>
                  </a:lnTo>
                  <a:lnTo>
                    <a:pt x="1259" y="26"/>
                  </a:lnTo>
                  <a:lnTo>
                    <a:pt x="1254" y="19"/>
                  </a:lnTo>
                  <a:lnTo>
                    <a:pt x="1247" y="14"/>
                  </a:lnTo>
                  <a:lnTo>
                    <a:pt x="1245" y="12"/>
                  </a:lnTo>
                  <a:lnTo>
                    <a:pt x="1243" y="9"/>
                  </a:lnTo>
                  <a:lnTo>
                    <a:pt x="1240" y="7"/>
                  </a:lnTo>
                  <a:lnTo>
                    <a:pt x="1240" y="5"/>
                  </a:lnTo>
                  <a:lnTo>
                    <a:pt x="1238" y="5"/>
                  </a:lnTo>
                  <a:lnTo>
                    <a:pt x="1238" y="2"/>
                  </a:lnTo>
                  <a:lnTo>
                    <a:pt x="1235" y="0"/>
                  </a:lnTo>
                  <a:lnTo>
                    <a:pt x="1238" y="0"/>
                  </a:lnTo>
                  <a:lnTo>
                    <a:pt x="1219" y="5"/>
                  </a:lnTo>
                  <a:lnTo>
                    <a:pt x="1212" y="7"/>
                  </a:lnTo>
                  <a:lnTo>
                    <a:pt x="1205" y="14"/>
                  </a:lnTo>
                  <a:lnTo>
                    <a:pt x="1184" y="35"/>
                  </a:lnTo>
                  <a:lnTo>
                    <a:pt x="1167" y="59"/>
                  </a:lnTo>
                  <a:lnTo>
                    <a:pt x="1162" y="66"/>
                  </a:lnTo>
                  <a:lnTo>
                    <a:pt x="1160" y="68"/>
                  </a:lnTo>
                  <a:lnTo>
                    <a:pt x="1158" y="71"/>
                  </a:lnTo>
                  <a:lnTo>
                    <a:pt x="1143" y="80"/>
                  </a:lnTo>
                  <a:lnTo>
                    <a:pt x="1132" y="90"/>
                  </a:lnTo>
                  <a:lnTo>
                    <a:pt x="1117" y="97"/>
                  </a:lnTo>
                  <a:lnTo>
                    <a:pt x="1101" y="106"/>
                  </a:lnTo>
                  <a:lnTo>
                    <a:pt x="1084" y="116"/>
                  </a:lnTo>
                  <a:lnTo>
                    <a:pt x="1068" y="125"/>
                  </a:lnTo>
                  <a:lnTo>
                    <a:pt x="1056" y="135"/>
                  </a:lnTo>
                  <a:lnTo>
                    <a:pt x="1044" y="146"/>
                  </a:lnTo>
                  <a:lnTo>
                    <a:pt x="1039" y="151"/>
                  </a:lnTo>
                  <a:lnTo>
                    <a:pt x="1037" y="154"/>
                  </a:lnTo>
                  <a:lnTo>
                    <a:pt x="1035" y="154"/>
                  </a:lnTo>
                  <a:lnTo>
                    <a:pt x="1032" y="156"/>
                  </a:lnTo>
                  <a:lnTo>
                    <a:pt x="1032" y="156"/>
                  </a:lnTo>
                  <a:lnTo>
                    <a:pt x="1025" y="161"/>
                  </a:lnTo>
                  <a:lnTo>
                    <a:pt x="1021" y="161"/>
                  </a:lnTo>
                  <a:lnTo>
                    <a:pt x="1016" y="163"/>
                  </a:lnTo>
                  <a:lnTo>
                    <a:pt x="1011" y="163"/>
                  </a:lnTo>
                  <a:lnTo>
                    <a:pt x="1006" y="165"/>
                  </a:lnTo>
                  <a:lnTo>
                    <a:pt x="1004" y="165"/>
                  </a:lnTo>
                  <a:lnTo>
                    <a:pt x="995" y="168"/>
                  </a:lnTo>
                  <a:lnTo>
                    <a:pt x="983" y="170"/>
                  </a:lnTo>
                  <a:lnTo>
                    <a:pt x="978" y="170"/>
                  </a:lnTo>
                  <a:lnTo>
                    <a:pt x="973" y="170"/>
                  </a:lnTo>
                  <a:lnTo>
                    <a:pt x="933" y="177"/>
                  </a:lnTo>
                  <a:lnTo>
                    <a:pt x="895" y="184"/>
                  </a:lnTo>
                  <a:lnTo>
                    <a:pt x="891" y="187"/>
                  </a:lnTo>
                  <a:lnTo>
                    <a:pt x="886" y="187"/>
                  </a:lnTo>
                  <a:lnTo>
                    <a:pt x="876" y="191"/>
                  </a:lnTo>
                  <a:lnTo>
                    <a:pt x="872" y="191"/>
                  </a:lnTo>
                  <a:lnTo>
                    <a:pt x="867" y="191"/>
                  </a:lnTo>
                  <a:lnTo>
                    <a:pt x="858" y="194"/>
                  </a:lnTo>
                  <a:lnTo>
                    <a:pt x="853" y="196"/>
                  </a:lnTo>
                  <a:lnTo>
                    <a:pt x="848" y="198"/>
                  </a:lnTo>
                  <a:lnTo>
                    <a:pt x="841" y="203"/>
                  </a:lnTo>
                  <a:lnTo>
                    <a:pt x="834" y="213"/>
                  </a:lnTo>
                  <a:lnTo>
                    <a:pt x="832" y="215"/>
                  </a:lnTo>
                  <a:lnTo>
                    <a:pt x="829" y="220"/>
                  </a:lnTo>
                  <a:lnTo>
                    <a:pt x="822" y="224"/>
                  </a:lnTo>
                  <a:lnTo>
                    <a:pt x="817" y="229"/>
                  </a:lnTo>
                  <a:lnTo>
                    <a:pt x="810" y="234"/>
                  </a:lnTo>
                  <a:lnTo>
                    <a:pt x="803" y="241"/>
                  </a:lnTo>
                  <a:lnTo>
                    <a:pt x="801" y="241"/>
                  </a:lnTo>
                  <a:lnTo>
                    <a:pt x="799" y="243"/>
                  </a:lnTo>
                  <a:lnTo>
                    <a:pt x="799" y="243"/>
                  </a:lnTo>
                  <a:lnTo>
                    <a:pt x="796" y="243"/>
                  </a:lnTo>
                  <a:lnTo>
                    <a:pt x="794" y="246"/>
                  </a:lnTo>
                  <a:lnTo>
                    <a:pt x="791" y="248"/>
                  </a:lnTo>
                  <a:lnTo>
                    <a:pt x="791" y="248"/>
                  </a:lnTo>
                  <a:lnTo>
                    <a:pt x="789" y="248"/>
                  </a:lnTo>
                  <a:lnTo>
                    <a:pt x="787" y="250"/>
                  </a:lnTo>
                  <a:lnTo>
                    <a:pt x="782" y="250"/>
                  </a:lnTo>
                  <a:lnTo>
                    <a:pt x="777" y="253"/>
                  </a:lnTo>
                  <a:lnTo>
                    <a:pt x="775" y="253"/>
                  </a:lnTo>
                  <a:lnTo>
                    <a:pt x="765" y="255"/>
                  </a:lnTo>
                  <a:lnTo>
                    <a:pt x="761" y="255"/>
                  </a:lnTo>
                  <a:lnTo>
                    <a:pt x="758" y="255"/>
                  </a:lnTo>
                  <a:lnTo>
                    <a:pt x="756" y="255"/>
                  </a:lnTo>
                  <a:lnTo>
                    <a:pt x="749" y="255"/>
                  </a:lnTo>
                  <a:lnTo>
                    <a:pt x="742" y="255"/>
                  </a:lnTo>
                  <a:lnTo>
                    <a:pt x="732" y="255"/>
                  </a:lnTo>
                  <a:lnTo>
                    <a:pt x="728" y="255"/>
                  </a:lnTo>
                  <a:lnTo>
                    <a:pt x="723" y="255"/>
                  </a:lnTo>
                  <a:lnTo>
                    <a:pt x="721" y="253"/>
                  </a:lnTo>
                  <a:lnTo>
                    <a:pt x="718" y="250"/>
                  </a:lnTo>
                  <a:lnTo>
                    <a:pt x="713" y="248"/>
                  </a:lnTo>
                  <a:lnTo>
                    <a:pt x="711" y="243"/>
                  </a:lnTo>
                  <a:lnTo>
                    <a:pt x="711" y="236"/>
                  </a:lnTo>
                  <a:lnTo>
                    <a:pt x="709" y="234"/>
                  </a:lnTo>
                  <a:lnTo>
                    <a:pt x="711" y="229"/>
                  </a:lnTo>
                  <a:lnTo>
                    <a:pt x="709" y="227"/>
                  </a:lnTo>
                  <a:lnTo>
                    <a:pt x="709" y="224"/>
                  </a:lnTo>
                  <a:lnTo>
                    <a:pt x="706" y="222"/>
                  </a:lnTo>
                  <a:lnTo>
                    <a:pt x="704" y="220"/>
                  </a:lnTo>
                  <a:lnTo>
                    <a:pt x="699" y="215"/>
                  </a:lnTo>
                  <a:lnTo>
                    <a:pt x="692" y="215"/>
                  </a:lnTo>
                  <a:lnTo>
                    <a:pt x="690" y="213"/>
                  </a:lnTo>
                  <a:lnTo>
                    <a:pt x="685" y="213"/>
                  </a:lnTo>
                  <a:lnTo>
                    <a:pt x="673" y="210"/>
                  </a:lnTo>
                  <a:lnTo>
                    <a:pt x="664" y="210"/>
                  </a:lnTo>
                  <a:lnTo>
                    <a:pt x="654" y="213"/>
                  </a:lnTo>
                  <a:lnTo>
                    <a:pt x="645" y="215"/>
                  </a:lnTo>
                  <a:lnTo>
                    <a:pt x="633" y="217"/>
                  </a:lnTo>
                  <a:lnTo>
                    <a:pt x="624" y="222"/>
                  </a:lnTo>
                  <a:lnTo>
                    <a:pt x="614" y="224"/>
                  </a:lnTo>
                  <a:lnTo>
                    <a:pt x="602" y="229"/>
                  </a:lnTo>
                  <a:lnTo>
                    <a:pt x="602" y="205"/>
                  </a:lnTo>
                  <a:lnTo>
                    <a:pt x="605" y="182"/>
                  </a:lnTo>
                  <a:lnTo>
                    <a:pt x="605" y="172"/>
                  </a:lnTo>
                  <a:lnTo>
                    <a:pt x="607" y="151"/>
                  </a:lnTo>
                  <a:lnTo>
                    <a:pt x="607" y="130"/>
                  </a:lnTo>
                  <a:lnTo>
                    <a:pt x="607" y="120"/>
                  </a:lnTo>
                  <a:lnTo>
                    <a:pt x="605" y="109"/>
                  </a:lnTo>
                  <a:lnTo>
                    <a:pt x="602" y="99"/>
                  </a:lnTo>
                  <a:lnTo>
                    <a:pt x="600" y="90"/>
                  </a:lnTo>
                  <a:lnTo>
                    <a:pt x="600" y="85"/>
                  </a:lnTo>
                  <a:lnTo>
                    <a:pt x="598" y="83"/>
                  </a:lnTo>
                  <a:lnTo>
                    <a:pt x="591" y="78"/>
                  </a:lnTo>
                  <a:lnTo>
                    <a:pt x="588" y="76"/>
                  </a:lnTo>
                  <a:lnTo>
                    <a:pt x="584" y="73"/>
                  </a:lnTo>
                  <a:lnTo>
                    <a:pt x="579" y="73"/>
                  </a:lnTo>
                  <a:lnTo>
                    <a:pt x="574" y="73"/>
                  </a:lnTo>
                  <a:lnTo>
                    <a:pt x="569" y="73"/>
                  </a:lnTo>
                  <a:lnTo>
                    <a:pt x="567" y="71"/>
                  </a:lnTo>
                  <a:lnTo>
                    <a:pt x="567" y="71"/>
                  </a:lnTo>
                  <a:lnTo>
                    <a:pt x="562" y="71"/>
                  </a:lnTo>
                  <a:lnTo>
                    <a:pt x="560" y="71"/>
                  </a:lnTo>
                  <a:lnTo>
                    <a:pt x="560" y="71"/>
                  </a:lnTo>
                  <a:lnTo>
                    <a:pt x="536" y="64"/>
                  </a:lnTo>
                  <a:lnTo>
                    <a:pt x="513" y="57"/>
                  </a:lnTo>
                  <a:lnTo>
                    <a:pt x="508" y="54"/>
                  </a:lnTo>
                  <a:lnTo>
                    <a:pt x="503" y="52"/>
                  </a:lnTo>
                  <a:lnTo>
                    <a:pt x="501" y="50"/>
                  </a:lnTo>
                  <a:lnTo>
                    <a:pt x="491" y="40"/>
                  </a:lnTo>
                  <a:lnTo>
                    <a:pt x="482" y="33"/>
                  </a:lnTo>
                  <a:lnTo>
                    <a:pt x="475" y="26"/>
                  </a:lnTo>
                  <a:lnTo>
                    <a:pt x="470" y="21"/>
                  </a:lnTo>
                  <a:lnTo>
                    <a:pt x="463" y="14"/>
                  </a:lnTo>
                  <a:lnTo>
                    <a:pt x="456" y="9"/>
                  </a:lnTo>
                  <a:lnTo>
                    <a:pt x="449" y="7"/>
                  </a:lnTo>
                  <a:lnTo>
                    <a:pt x="439" y="5"/>
                  </a:lnTo>
                  <a:lnTo>
                    <a:pt x="432" y="2"/>
                  </a:lnTo>
                  <a:lnTo>
                    <a:pt x="423" y="0"/>
                  </a:lnTo>
                  <a:lnTo>
                    <a:pt x="414" y="0"/>
                  </a:lnTo>
                  <a:lnTo>
                    <a:pt x="359" y="0"/>
                  </a:lnTo>
                  <a:lnTo>
                    <a:pt x="333" y="2"/>
                  </a:lnTo>
                  <a:lnTo>
                    <a:pt x="307" y="5"/>
                  </a:lnTo>
                  <a:lnTo>
                    <a:pt x="300" y="7"/>
                  </a:lnTo>
                  <a:lnTo>
                    <a:pt x="293" y="9"/>
                  </a:lnTo>
                  <a:lnTo>
                    <a:pt x="293" y="9"/>
                  </a:lnTo>
                  <a:close/>
                </a:path>
              </a:pathLst>
            </a:custGeom>
            <a:solidFill>
              <a:schemeClr val="bg2"/>
            </a:solidFill>
            <a:ln w="9525">
              <a:solidFill>
                <a:schemeClr val="bg1"/>
              </a:solidFill>
              <a:round/>
              <a:headEnd/>
              <a:tailEnd/>
            </a:ln>
          </p:spPr>
          <p:txBody>
            <a:bodyPr/>
            <a:lstStyle/>
            <a:p>
              <a:pPr>
                <a:defRPr/>
              </a:pPr>
              <a:endParaRPr lang="en-US" dirty="0">
                <a:solidFill>
                  <a:schemeClr val="bg1"/>
                </a:solidFill>
              </a:endParaRPr>
            </a:p>
          </p:txBody>
        </p:sp>
        <p:sp>
          <p:nvSpPr>
            <p:cNvPr id="162" name="Freeform 149">
              <a:extLst>
                <a:ext uri="{FF2B5EF4-FFF2-40B4-BE49-F238E27FC236}">
                  <a16:creationId xmlns:a16="http://schemas.microsoft.com/office/drawing/2014/main" id="{CE5024E5-28A0-4BD9-848B-3266815AF5EC}"/>
                </a:ext>
              </a:extLst>
            </p:cNvPr>
            <p:cNvSpPr>
              <a:spLocks/>
            </p:cNvSpPr>
            <p:nvPr/>
          </p:nvSpPr>
          <p:spPr bwMode="auto">
            <a:xfrm>
              <a:off x="9747740" y="7067503"/>
              <a:ext cx="1083275" cy="753435"/>
            </a:xfrm>
            <a:custGeom>
              <a:avLst/>
              <a:gdLst/>
              <a:ahLst/>
              <a:cxnLst>
                <a:cxn ang="0">
                  <a:pos x="846" y="35"/>
                </a:cxn>
                <a:cxn ang="0">
                  <a:pos x="737" y="120"/>
                </a:cxn>
                <a:cxn ang="0">
                  <a:pos x="693" y="163"/>
                </a:cxn>
                <a:cxn ang="0">
                  <a:pos x="563" y="127"/>
                </a:cxn>
                <a:cxn ang="0">
                  <a:pos x="577" y="2"/>
                </a:cxn>
                <a:cxn ang="0">
                  <a:pos x="445" y="33"/>
                </a:cxn>
                <a:cxn ang="0">
                  <a:pos x="411" y="61"/>
                </a:cxn>
                <a:cxn ang="0">
                  <a:pos x="411" y="139"/>
                </a:cxn>
                <a:cxn ang="0">
                  <a:pos x="423" y="224"/>
                </a:cxn>
                <a:cxn ang="0">
                  <a:pos x="409" y="245"/>
                </a:cxn>
                <a:cxn ang="0">
                  <a:pos x="369" y="245"/>
                </a:cxn>
                <a:cxn ang="0">
                  <a:pos x="265" y="179"/>
                </a:cxn>
                <a:cxn ang="0">
                  <a:pos x="234" y="205"/>
                </a:cxn>
                <a:cxn ang="0">
                  <a:pos x="282" y="335"/>
                </a:cxn>
                <a:cxn ang="0">
                  <a:pos x="227" y="399"/>
                </a:cxn>
                <a:cxn ang="0">
                  <a:pos x="225" y="496"/>
                </a:cxn>
                <a:cxn ang="0">
                  <a:pos x="248" y="600"/>
                </a:cxn>
                <a:cxn ang="0">
                  <a:pos x="241" y="621"/>
                </a:cxn>
                <a:cxn ang="0">
                  <a:pos x="182" y="680"/>
                </a:cxn>
                <a:cxn ang="0">
                  <a:pos x="114" y="678"/>
                </a:cxn>
                <a:cxn ang="0">
                  <a:pos x="8" y="722"/>
                </a:cxn>
                <a:cxn ang="0">
                  <a:pos x="38" y="836"/>
                </a:cxn>
                <a:cxn ang="0">
                  <a:pos x="154" y="852"/>
                </a:cxn>
                <a:cxn ang="0">
                  <a:pos x="232" y="904"/>
                </a:cxn>
                <a:cxn ang="0">
                  <a:pos x="277" y="949"/>
                </a:cxn>
                <a:cxn ang="0">
                  <a:pos x="308" y="994"/>
                </a:cxn>
                <a:cxn ang="0">
                  <a:pos x="350" y="963"/>
                </a:cxn>
                <a:cxn ang="0">
                  <a:pos x="419" y="987"/>
                </a:cxn>
                <a:cxn ang="0">
                  <a:pos x="435" y="994"/>
                </a:cxn>
                <a:cxn ang="0">
                  <a:pos x="508" y="987"/>
                </a:cxn>
                <a:cxn ang="0">
                  <a:pos x="643" y="1004"/>
                </a:cxn>
                <a:cxn ang="0">
                  <a:pos x="704" y="982"/>
                </a:cxn>
                <a:cxn ang="0">
                  <a:pos x="749" y="999"/>
                </a:cxn>
                <a:cxn ang="0">
                  <a:pos x="744" y="1011"/>
                </a:cxn>
                <a:cxn ang="0">
                  <a:pos x="808" y="1041"/>
                </a:cxn>
                <a:cxn ang="0">
                  <a:pos x="948" y="985"/>
                </a:cxn>
                <a:cxn ang="0">
                  <a:pos x="997" y="1006"/>
                </a:cxn>
                <a:cxn ang="0">
                  <a:pos x="1070" y="937"/>
                </a:cxn>
                <a:cxn ang="0">
                  <a:pos x="1146" y="914"/>
                </a:cxn>
                <a:cxn ang="0">
                  <a:pos x="1224" y="886"/>
                </a:cxn>
                <a:cxn ang="0">
                  <a:pos x="1269" y="857"/>
                </a:cxn>
                <a:cxn ang="0">
                  <a:pos x="1314" y="857"/>
                </a:cxn>
                <a:cxn ang="0">
                  <a:pos x="1361" y="805"/>
                </a:cxn>
                <a:cxn ang="0">
                  <a:pos x="1321" y="715"/>
                </a:cxn>
                <a:cxn ang="0">
                  <a:pos x="1349" y="593"/>
                </a:cxn>
                <a:cxn ang="0">
                  <a:pos x="1363" y="522"/>
                </a:cxn>
                <a:cxn ang="0">
                  <a:pos x="1250" y="491"/>
                </a:cxn>
                <a:cxn ang="0">
                  <a:pos x="1274" y="404"/>
                </a:cxn>
                <a:cxn ang="0">
                  <a:pos x="1215" y="302"/>
                </a:cxn>
                <a:cxn ang="0">
                  <a:pos x="1266" y="245"/>
                </a:cxn>
                <a:cxn ang="0">
                  <a:pos x="1205" y="163"/>
                </a:cxn>
                <a:cxn ang="0">
                  <a:pos x="1181" y="120"/>
                </a:cxn>
                <a:cxn ang="0">
                  <a:pos x="1146" y="189"/>
                </a:cxn>
                <a:cxn ang="0">
                  <a:pos x="1113" y="219"/>
                </a:cxn>
                <a:cxn ang="0">
                  <a:pos x="1073" y="182"/>
                </a:cxn>
                <a:cxn ang="0">
                  <a:pos x="1035" y="215"/>
                </a:cxn>
                <a:cxn ang="0">
                  <a:pos x="1009" y="255"/>
                </a:cxn>
                <a:cxn ang="0">
                  <a:pos x="933" y="229"/>
                </a:cxn>
                <a:cxn ang="0">
                  <a:pos x="912" y="186"/>
                </a:cxn>
                <a:cxn ang="0">
                  <a:pos x="943" y="134"/>
                </a:cxn>
                <a:cxn ang="0">
                  <a:pos x="926" y="75"/>
                </a:cxn>
              </a:cxnLst>
              <a:rect l="0" t="0" r="r" b="b"/>
              <a:pathLst>
                <a:path w="1373" h="1044">
                  <a:moveTo>
                    <a:pt x="926" y="70"/>
                  </a:moveTo>
                  <a:lnTo>
                    <a:pt x="926" y="63"/>
                  </a:lnTo>
                  <a:lnTo>
                    <a:pt x="926" y="56"/>
                  </a:lnTo>
                  <a:lnTo>
                    <a:pt x="924" y="49"/>
                  </a:lnTo>
                  <a:lnTo>
                    <a:pt x="922" y="42"/>
                  </a:lnTo>
                  <a:lnTo>
                    <a:pt x="917" y="37"/>
                  </a:lnTo>
                  <a:lnTo>
                    <a:pt x="912" y="33"/>
                  </a:lnTo>
                  <a:lnTo>
                    <a:pt x="907" y="30"/>
                  </a:lnTo>
                  <a:lnTo>
                    <a:pt x="900" y="28"/>
                  </a:lnTo>
                  <a:lnTo>
                    <a:pt x="891" y="26"/>
                  </a:lnTo>
                  <a:lnTo>
                    <a:pt x="881" y="23"/>
                  </a:lnTo>
                  <a:lnTo>
                    <a:pt x="874" y="23"/>
                  </a:lnTo>
                  <a:lnTo>
                    <a:pt x="865" y="23"/>
                  </a:lnTo>
                  <a:lnTo>
                    <a:pt x="858" y="28"/>
                  </a:lnTo>
                  <a:lnTo>
                    <a:pt x="853" y="30"/>
                  </a:lnTo>
                  <a:lnTo>
                    <a:pt x="846" y="35"/>
                  </a:lnTo>
                  <a:lnTo>
                    <a:pt x="841" y="42"/>
                  </a:lnTo>
                  <a:lnTo>
                    <a:pt x="839" y="52"/>
                  </a:lnTo>
                  <a:lnTo>
                    <a:pt x="834" y="56"/>
                  </a:lnTo>
                  <a:lnTo>
                    <a:pt x="830" y="61"/>
                  </a:lnTo>
                  <a:lnTo>
                    <a:pt x="825" y="66"/>
                  </a:lnTo>
                  <a:lnTo>
                    <a:pt x="822" y="66"/>
                  </a:lnTo>
                  <a:lnTo>
                    <a:pt x="820" y="68"/>
                  </a:lnTo>
                  <a:lnTo>
                    <a:pt x="808" y="73"/>
                  </a:lnTo>
                  <a:lnTo>
                    <a:pt x="799" y="78"/>
                  </a:lnTo>
                  <a:lnTo>
                    <a:pt x="789" y="80"/>
                  </a:lnTo>
                  <a:lnTo>
                    <a:pt x="775" y="89"/>
                  </a:lnTo>
                  <a:lnTo>
                    <a:pt x="761" y="99"/>
                  </a:lnTo>
                  <a:lnTo>
                    <a:pt x="754" y="106"/>
                  </a:lnTo>
                  <a:lnTo>
                    <a:pt x="749" y="111"/>
                  </a:lnTo>
                  <a:lnTo>
                    <a:pt x="744" y="115"/>
                  </a:lnTo>
                  <a:lnTo>
                    <a:pt x="737" y="120"/>
                  </a:lnTo>
                  <a:lnTo>
                    <a:pt x="730" y="125"/>
                  </a:lnTo>
                  <a:lnTo>
                    <a:pt x="726" y="132"/>
                  </a:lnTo>
                  <a:lnTo>
                    <a:pt x="721" y="139"/>
                  </a:lnTo>
                  <a:lnTo>
                    <a:pt x="719" y="146"/>
                  </a:lnTo>
                  <a:lnTo>
                    <a:pt x="719" y="146"/>
                  </a:lnTo>
                  <a:lnTo>
                    <a:pt x="716" y="146"/>
                  </a:lnTo>
                  <a:lnTo>
                    <a:pt x="716" y="148"/>
                  </a:lnTo>
                  <a:lnTo>
                    <a:pt x="716" y="148"/>
                  </a:lnTo>
                  <a:lnTo>
                    <a:pt x="716" y="151"/>
                  </a:lnTo>
                  <a:lnTo>
                    <a:pt x="714" y="153"/>
                  </a:lnTo>
                  <a:lnTo>
                    <a:pt x="714" y="153"/>
                  </a:lnTo>
                  <a:lnTo>
                    <a:pt x="711" y="156"/>
                  </a:lnTo>
                  <a:lnTo>
                    <a:pt x="707" y="158"/>
                  </a:lnTo>
                  <a:lnTo>
                    <a:pt x="702" y="160"/>
                  </a:lnTo>
                  <a:lnTo>
                    <a:pt x="697" y="163"/>
                  </a:lnTo>
                  <a:lnTo>
                    <a:pt x="693" y="163"/>
                  </a:lnTo>
                  <a:lnTo>
                    <a:pt x="688" y="163"/>
                  </a:lnTo>
                  <a:lnTo>
                    <a:pt x="681" y="163"/>
                  </a:lnTo>
                  <a:lnTo>
                    <a:pt x="674" y="163"/>
                  </a:lnTo>
                  <a:lnTo>
                    <a:pt x="671" y="163"/>
                  </a:lnTo>
                  <a:lnTo>
                    <a:pt x="667" y="163"/>
                  </a:lnTo>
                  <a:lnTo>
                    <a:pt x="624" y="156"/>
                  </a:lnTo>
                  <a:lnTo>
                    <a:pt x="584" y="151"/>
                  </a:lnTo>
                  <a:lnTo>
                    <a:pt x="579" y="148"/>
                  </a:lnTo>
                  <a:lnTo>
                    <a:pt x="577" y="148"/>
                  </a:lnTo>
                  <a:lnTo>
                    <a:pt x="572" y="146"/>
                  </a:lnTo>
                  <a:lnTo>
                    <a:pt x="567" y="144"/>
                  </a:lnTo>
                  <a:lnTo>
                    <a:pt x="565" y="141"/>
                  </a:lnTo>
                  <a:lnTo>
                    <a:pt x="563" y="139"/>
                  </a:lnTo>
                  <a:lnTo>
                    <a:pt x="563" y="137"/>
                  </a:lnTo>
                  <a:lnTo>
                    <a:pt x="563" y="132"/>
                  </a:lnTo>
                  <a:lnTo>
                    <a:pt x="563" y="127"/>
                  </a:lnTo>
                  <a:lnTo>
                    <a:pt x="563" y="122"/>
                  </a:lnTo>
                  <a:lnTo>
                    <a:pt x="565" y="120"/>
                  </a:lnTo>
                  <a:lnTo>
                    <a:pt x="567" y="113"/>
                  </a:lnTo>
                  <a:lnTo>
                    <a:pt x="572" y="106"/>
                  </a:lnTo>
                  <a:lnTo>
                    <a:pt x="577" y="99"/>
                  </a:lnTo>
                  <a:lnTo>
                    <a:pt x="579" y="89"/>
                  </a:lnTo>
                  <a:lnTo>
                    <a:pt x="582" y="82"/>
                  </a:lnTo>
                  <a:lnTo>
                    <a:pt x="584" y="75"/>
                  </a:lnTo>
                  <a:lnTo>
                    <a:pt x="586" y="66"/>
                  </a:lnTo>
                  <a:lnTo>
                    <a:pt x="586" y="59"/>
                  </a:lnTo>
                  <a:lnTo>
                    <a:pt x="589" y="49"/>
                  </a:lnTo>
                  <a:lnTo>
                    <a:pt x="589" y="37"/>
                  </a:lnTo>
                  <a:lnTo>
                    <a:pt x="586" y="26"/>
                  </a:lnTo>
                  <a:lnTo>
                    <a:pt x="584" y="14"/>
                  </a:lnTo>
                  <a:lnTo>
                    <a:pt x="579" y="4"/>
                  </a:lnTo>
                  <a:lnTo>
                    <a:pt x="577" y="2"/>
                  </a:lnTo>
                  <a:lnTo>
                    <a:pt x="574" y="2"/>
                  </a:lnTo>
                  <a:lnTo>
                    <a:pt x="570" y="0"/>
                  </a:lnTo>
                  <a:lnTo>
                    <a:pt x="534" y="2"/>
                  </a:lnTo>
                  <a:lnTo>
                    <a:pt x="518" y="4"/>
                  </a:lnTo>
                  <a:lnTo>
                    <a:pt x="501" y="7"/>
                  </a:lnTo>
                  <a:lnTo>
                    <a:pt x="494" y="9"/>
                  </a:lnTo>
                  <a:lnTo>
                    <a:pt x="489" y="11"/>
                  </a:lnTo>
                  <a:lnTo>
                    <a:pt x="485" y="14"/>
                  </a:lnTo>
                  <a:lnTo>
                    <a:pt x="482" y="16"/>
                  </a:lnTo>
                  <a:lnTo>
                    <a:pt x="480" y="19"/>
                  </a:lnTo>
                  <a:lnTo>
                    <a:pt x="463" y="26"/>
                  </a:lnTo>
                  <a:lnTo>
                    <a:pt x="459" y="28"/>
                  </a:lnTo>
                  <a:lnTo>
                    <a:pt x="456" y="28"/>
                  </a:lnTo>
                  <a:lnTo>
                    <a:pt x="454" y="30"/>
                  </a:lnTo>
                  <a:lnTo>
                    <a:pt x="452" y="30"/>
                  </a:lnTo>
                  <a:lnTo>
                    <a:pt x="445" y="33"/>
                  </a:lnTo>
                  <a:lnTo>
                    <a:pt x="440" y="35"/>
                  </a:lnTo>
                  <a:lnTo>
                    <a:pt x="435" y="37"/>
                  </a:lnTo>
                  <a:lnTo>
                    <a:pt x="433" y="40"/>
                  </a:lnTo>
                  <a:lnTo>
                    <a:pt x="430" y="40"/>
                  </a:lnTo>
                  <a:lnTo>
                    <a:pt x="428" y="42"/>
                  </a:lnTo>
                  <a:lnTo>
                    <a:pt x="426" y="42"/>
                  </a:lnTo>
                  <a:lnTo>
                    <a:pt x="426" y="42"/>
                  </a:lnTo>
                  <a:lnTo>
                    <a:pt x="426" y="42"/>
                  </a:lnTo>
                  <a:lnTo>
                    <a:pt x="426" y="42"/>
                  </a:lnTo>
                  <a:lnTo>
                    <a:pt x="423" y="42"/>
                  </a:lnTo>
                  <a:lnTo>
                    <a:pt x="416" y="42"/>
                  </a:lnTo>
                  <a:lnTo>
                    <a:pt x="414" y="44"/>
                  </a:lnTo>
                  <a:lnTo>
                    <a:pt x="411" y="49"/>
                  </a:lnTo>
                  <a:lnTo>
                    <a:pt x="411" y="54"/>
                  </a:lnTo>
                  <a:lnTo>
                    <a:pt x="411" y="56"/>
                  </a:lnTo>
                  <a:lnTo>
                    <a:pt x="411" y="61"/>
                  </a:lnTo>
                  <a:lnTo>
                    <a:pt x="409" y="63"/>
                  </a:lnTo>
                  <a:lnTo>
                    <a:pt x="404" y="68"/>
                  </a:lnTo>
                  <a:lnTo>
                    <a:pt x="402" y="75"/>
                  </a:lnTo>
                  <a:lnTo>
                    <a:pt x="400" y="80"/>
                  </a:lnTo>
                  <a:lnTo>
                    <a:pt x="397" y="85"/>
                  </a:lnTo>
                  <a:lnTo>
                    <a:pt x="395" y="94"/>
                  </a:lnTo>
                  <a:lnTo>
                    <a:pt x="393" y="99"/>
                  </a:lnTo>
                  <a:lnTo>
                    <a:pt x="393" y="104"/>
                  </a:lnTo>
                  <a:lnTo>
                    <a:pt x="393" y="108"/>
                  </a:lnTo>
                  <a:lnTo>
                    <a:pt x="395" y="113"/>
                  </a:lnTo>
                  <a:lnTo>
                    <a:pt x="395" y="118"/>
                  </a:lnTo>
                  <a:lnTo>
                    <a:pt x="397" y="122"/>
                  </a:lnTo>
                  <a:lnTo>
                    <a:pt x="402" y="130"/>
                  </a:lnTo>
                  <a:lnTo>
                    <a:pt x="407" y="134"/>
                  </a:lnTo>
                  <a:lnTo>
                    <a:pt x="409" y="139"/>
                  </a:lnTo>
                  <a:lnTo>
                    <a:pt x="411" y="139"/>
                  </a:lnTo>
                  <a:lnTo>
                    <a:pt x="411" y="141"/>
                  </a:lnTo>
                  <a:lnTo>
                    <a:pt x="409" y="144"/>
                  </a:lnTo>
                  <a:lnTo>
                    <a:pt x="409" y="148"/>
                  </a:lnTo>
                  <a:lnTo>
                    <a:pt x="407" y="151"/>
                  </a:lnTo>
                  <a:lnTo>
                    <a:pt x="404" y="156"/>
                  </a:lnTo>
                  <a:lnTo>
                    <a:pt x="402" y="165"/>
                  </a:lnTo>
                  <a:lnTo>
                    <a:pt x="402" y="172"/>
                  </a:lnTo>
                  <a:lnTo>
                    <a:pt x="402" y="182"/>
                  </a:lnTo>
                  <a:lnTo>
                    <a:pt x="404" y="189"/>
                  </a:lnTo>
                  <a:lnTo>
                    <a:pt x="407" y="198"/>
                  </a:lnTo>
                  <a:lnTo>
                    <a:pt x="409" y="200"/>
                  </a:lnTo>
                  <a:lnTo>
                    <a:pt x="411" y="205"/>
                  </a:lnTo>
                  <a:lnTo>
                    <a:pt x="419" y="215"/>
                  </a:lnTo>
                  <a:lnTo>
                    <a:pt x="421" y="219"/>
                  </a:lnTo>
                  <a:lnTo>
                    <a:pt x="421" y="222"/>
                  </a:lnTo>
                  <a:lnTo>
                    <a:pt x="423" y="224"/>
                  </a:lnTo>
                  <a:lnTo>
                    <a:pt x="421" y="229"/>
                  </a:lnTo>
                  <a:lnTo>
                    <a:pt x="421" y="229"/>
                  </a:lnTo>
                  <a:lnTo>
                    <a:pt x="421" y="229"/>
                  </a:lnTo>
                  <a:lnTo>
                    <a:pt x="421" y="229"/>
                  </a:lnTo>
                  <a:lnTo>
                    <a:pt x="421" y="231"/>
                  </a:lnTo>
                  <a:lnTo>
                    <a:pt x="421" y="233"/>
                  </a:lnTo>
                  <a:lnTo>
                    <a:pt x="419" y="236"/>
                  </a:lnTo>
                  <a:lnTo>
                    <a:pt x="419" y="238"/>
                  </a:lnTo>
                  <a:lnTo>
                    <a:pt x="416" y="241"/>
                  </a:lnTo>
                  <a:lnTo>
                    <a:pt x="416" y="241"/>
                  </a:lnTo>
                  <a:lnTo>
                    <a:pt x="416" y="241"/>
                  </a:lnTo>
                  <a:lnTo>
                    <a:pt x="416" y="241"/>
                  </a:lnTo>
                  <a:lnTo>
                    <a:pt x="414" y="243"/>
                  </a:lnTo>
                  <a:lnTo>
                    <a:pt x="414" y="245"/>
                  </a:lnTo>
                  <a:lnTo>
                    <a:pt x="409" y="245"/>
                  </a:lnTo>
                  <a:lnTo>
                    <a:pt x="409" y="245"/>
                  </a:lnTo>
                  <a:lnTo>
                    <a:pt x="409" y="245"/>
                  </a:lnTo>
                  <a:lnTo>
                    <a:pt x="409" y="245"/>
                  </a:lnTo>
                  <a:lnTo>
                    <a:pt x="407" y="248"/>
                  </a:lnTo>
                  <a:lnTo>
                    <a:pt x="407" y="248"/>
                  </a:lnTo>
                  <a:lnTo>
                    <a:pt x="404" y="248"/>
                  </a:lnTo>
                  <a:lnTo>
                    <a:pt x="404" y="248"/>
                  </a:lnTo>
                  <a:lnTo>
                    <a:pt x="404" y="248"/>
                  </a:lnTo>
                  <a:lnTo>
                    <a:pt x="402" y="248"/>
                  </a:lnTo>
                  <a:lnTo>
                    <a:pt x="397" y="248"/>
                  </a:lnTo>
                  <a:lnTo>
                    <a:pt x="395" y="248"/>
                  </a:lnTo>
                  <a:lnTo>
                    <a:pt x="395" y="248"/>
                  </a:lnTo>
                  <a:lnTo>
                    <a:pt x="395" y="248"/>
                  </a:lnTo>
                  <a:lnTo>
                    <a:pt x="395" y="250"/>
                  </a:lnTo>
                  <a:lnTo>
                    <a:pt x="390" y="248"/>
                  </a:lnTo>
                  <a:lnTo>
                    <a:pt x="388" y="248"/>
                  </a:lnTo>
                  <a:lnTo>
                    <a:pt x="369" y="245"/>
                  </a:lnTo>
                  <a:lnTo>
                    <a:pt x="355" y="241"/>
                  </a:lnTo>
                  <a:lnTo>
                    <a:pt x="350" y="241"/>
                  </a:lnTo>
                  <a:lnTo>
                    <a:pt x="345" y="238"/>
                  </a:lnTo>
                  <a:lnTo>
                    <a:pt x="341" y="236"/>
                  </a:lnTo>
                  <a:lnTo>
                    <a:pt x="338" y="233"/>
                  </a:lnTo>
                  <a:lnTo>
                    <a:pt x="326" y="222"/>
                  </a:lnTo>
                  <a:lnTo>
                    <a:pt x="322" y="215"/>
                  </a:lnTo>
                  <a:lnTo>
                    <a:pt x="319" y="210"/>
                  </a:lnTo>
                  <a:lnTo>
                    <a:pt x="315" y="203"/>
                  </a:lnTo>
                  <a:lnTo>
                    <a:pt x="312" y="196"/>
                  </a:lnTo>
                  <a:lnTo>
                    <a:pt x="308" y="184"/>
                  </a:lnTo>
                  <a:lnTo>
                    <a:pt x="305" y="179"/>
                  </a:lnTo>
                  <a:lnTo>
                    <a:pt x="303" y="179"/>
                  </a:lnTo>
                  <a:lnTo>
                    <a:pt x="291" y="177"/>
                  </a:lnTo>
                  <a:lnTo>
                    <a:pt x="277" y="179"/>
                  </a:lnTo>
                  <a:lnTo>
                    <a:pt x="265" y="179"/>
                  </a:lnTo>
                  <a:lnTo>
                    <a:pt x="256" y="184"/>
                  </a:lnTo>
                  <a:lnTo>
                    <a:pt x="241" y="189"/>
                  </a:lnTo>
                  <a:lnTo>
                    <a:pt x="241" y="191"/>
                  </a:lnTo>
                  <a:lnTo>
                    <a:pt x="244" y="191"/>
                  </a:lnTo>
                  <a:lnTo>
                    <a:pt x="248" y="191"/>
                  </a:lnTo>
                  <a:lnTo>
                    <a:pt x="248" y="193"/>
                  </a:lnTo>
                  <a:lnTo>
                    <a:pt x="248" y="193"/>
                  </a:lnTo>
                  <a:lnTo>
                    <a:pt x="246" y="196"/>
                  </a:lnTo>
                  <a:lnTo>
                    <a:pt x="244" y="198"/>
                  </a:lnTo>
                  <a:lnTo>
                    <a:pt x="244" y="198"/>
                  </a:lnTo>
                  <a:lnTo>
                    <a:pt x="244" y="198"/>
                  </a:lnTo>
                  <a:lnTo>
                    <a:pt x="244" y="198"/>
                  </a:lnTo>
                  <a:lnTo>
                    <a:pt x="241" y="198"/>
                  </a:lnTo>
                  <a:lnTo>
                    <a:pt x="241" y="200"/>
                  </a:lnTo>
                  <a:lnTo>
                    <a:pt x="237" y="200"/>
                  </a:lnTo>
                  <a:lnTo>
                    <a:pt x="234" y="205"/>
                  </a:lnTo>
                  <a:lnTo>
                    <a:pt x="241" y="210"/>
                  </a:lnTo>
                  <a:lnTo>
                    <a:pt x="246" y="217"/>
                  </a:lnTo>
                  <a:lnTo>
                    <a:pt x="253" y="224"/>
                  </a:lnTo>
                  <a:lnTo>
                    <a:pt x="258" y="231"/>
                  </a:lnTo>
                  <a:lnTo>
                    <a:pt x="260" y="241"/>
                  </a:lnTo>
                  <a:lnTo>
                    <a:pt x="263" y="250"/>
                  </a:lnTo>
                  <a:lnTo>
                    <a:pt x="265" y="259"/>
                  </a:lnTo>
                  <a:lnTo>
                    <a:pt x="267" y="271"/>
                  </a:lnTo>
                  <a:lnTo>
                    <a:pt x="270" y="309"/>
                  </a:lnTo>
                  <a:lnTo>
                    <a:pt x="272" y="314"/>
                  </a:lnTo>
                  <a:lnTo>
                    <a:pt x="272" y="316"/>
                  </a:lnTo>
                  <a:lnTo>
                    <a:pt x="277" y="321"/>
                  </a:lnTo>
                  <a:lnTo>
                    <a:pt x="277" y="323"/>
                  </a:lnTo>
                  <a:lnTo>
                    <a:pt x="279" y="326"/>
                  </a:lnTo>
                  <a:lnTo>
                    <a:pt x="282" y="333"/>
                  </a:lnTo>
                  <a:lnTo>
                    <a:pt x="282" y="335"/>
                  </a:lnTo>
                  <a:lnTo>
                    <a:pt x="279" y="340"/>
                  </a:lnTo>
                  <a:lnTo>
                    <a:pt x="279" y="340"/>
                  </a:lnTo>
                  <a:lnTo>
                    <a:pt x="279" y="342"/>
                  </a:lnTo>
                  <a:lnTo>
                    <a:pt x="277" y="342"/>
                  </a:lnTo>
                  <a:lnTo>
                    <a:pt x="274" y="345"/>
                  </a:lnTo>
                  <a:lnTo>
                    <a:pt x="274" y="347"/>
                  </a:lnTo>
                  <a:lnTo>
                    <a:pt x="265" y="352"/>
                  </a:lnTo>
                  <a:lnTo>
                    <a:pt x="253" y="359"/>
                  </a:lnTo>
                  <a:lnTo>
                    <a:pt x="248" y="363"/>
                  </a:lnTo>
                  <a:lnTo>
                    <a:pt x="241" y="370"/>
                  </a:lnTo>
                  <a:lnTo>
                    <a:pt x="239" y="375"/>
                  </a:lnTo>
                  <a:lnTo>
                    <a:pt x="237" y="382"/>
                  </a:lnTo>
                  <a:lnTo>
                    <a:pt x="234" y="385"/>
                  </a:lnTo>
                  <a:lnTo>
                    <a:pt x="232" y="389"/>
                  </a:lnTo>
                  <a:lnTo>
                    <a:pt x="230" y="394"/>
                  </a:lnTo>
                  <a:lnTo>
                    <a:pt x="227" y="399"/>
                  </a:lnTo>
                  <a:lnTo>
                    <a:pt x="227" y="399"/>
                  </a:lnTo>
                  <a:lnTo>
                    <a:pt x="227" y="401"/>
                  </a:lnTo>
                  <a:lnTo>
                    <a:pt x="225" y="401"/>
                  </a:lnTo>
                  <a:lnTo>
                    <a:pt x="225" y="404"/>
                  </a:lnTo>
                  <a:lnTo>
                    <a:pt x="220" y="406"/>
                  </a:lnTo>
                  <a:lnTo>
                    <a:pt x="220" y="406"/>
                  </a:lnTo>
                  <a:lnTo>
                    <a:pt x="218" y="406"/>
                  </a:lnTo>
                  <a:lnTo>
                    <a:pt x="215" y="408"/>
                  </a:lnTo>
                  <a:lnTo>
                    <a:pt x="213" y="411"/>
                  </a:lnTo>
                  <a:lnTo>
                    <a:pt x="213" y="413"/>
                  </a:lnTo>
                  <a:lnTo>
                    <a:pt x="213" y="432"/>
                  </a:lnTo>
                  <a:lnTo>
                    <a:pt x="213" y="456"/>
                  </a:lnTo>
                  <a:lnTo>
                    <a:pt x="215" y="463"/>
                  </a:lnTo>
                  <a:lnTo>
                    <a:pt x="218" y="472"/>
                  </a:lnTo>
                  <a:lnTo>
                    <a:pt x="222" y="484"/>
                  </a:lnTo>
                  <a:lnTo>
                    <a:pt x="225" y="496"/>
                  </a:lnTo>
                  <a:lnTo>
                    <a:pt x="227" y="508"/>
                  </a:lnTo>
                  <a:lnTo>
                    <a:pt x="230" y="522"/>
                  </a:lnTo>
                  <a:lnTo>
                    <a:pt x="227" y="531"/>
                  </a:lnTo>
                  <a:lnTo>
                    <a:pt x="227" y="536"/>
                  </a:lnTo>
                  <a:lnTo>
                    <a:pt x="227" y="541"/>
                  </a:lnTo>
                  <a:lnTo>
                    <a:pt x="227" y="545"/>
                  </a:lnTo>
                  <a:lnTo>
                    <a:pt x="230" y="550"/>
                  </a:lnTo>
                  <a:lnTo>
                    <a:pt x="234" y="557"/>
                  </a:lnTo>
                  <a:lnTo>
                    <a:pt x="239" y="564"/>
                  </a:lnTo>
                  <a:lnTo>
                    <a:pt x="239" y="569"/>
                  </a:lnTo>
                  <a:lnTo>
                    <a:pt x="241" y="574"/>
                  </a:lnTo>
                  <a:lnTo>
                    <a:pt x="241" y="576"/>
                  </a:lnTo>
                  <a:lnTo>
                    <a:pt x="244" y="581"/>
                  </a:lnTo>
                  <a:lnTo>
                    <a:pt x="246" y="590"/>
                  </a:lnTo>
                  <a:lnTo>
                    <a:pt x="248" y="597"/>
                  </a:lnTo>
                  <a:lnTo>
                    <a:pt x="248" y="600"/>
                  </a:lnTo>
                  <a:lnTo>
                    <a:pt x="248" y="604"/>
                  </a:lnTo>
                  <a:lnTo>
                    <a:pt x="248" y="604"/>
                  </a:lnTo>
                  <a:lnTo>
                    <a:pt x="248" y="604"/>
                  </a:lnTo>
                  <a:lnTo>
                    <a:pt x="248" y="604"/>
                  </a:lnTo>
                  <a:lnTo>
                    <a:pt x="248" y="607"/>
                  </a:lnTo>
                  <a:lnTo>
                    <a:pt x="248" y="607"/>
                  </a:lnTo>
                  <a:lnTo>
                    <a:pt x="248" y="607"/>
                  </a:lnTo>
                  <a:lnTo>
                    <a:pt x="248" y="609"/>
                  </a:lnTo>
                  <a:lnTo>
                    <a:pt x="248" y="611"/>
                  </a:lnTo>
                  <a:lnTo>
                    <a:pt x="246" y="611"/>
                  </a:lnTo>
                  <a:lnTo>
                    <a:pt x="246" y="611"/>
                  </a:lnTo>
                  <a:lnTo>
                    <a:pt x="246" y="611"/>
                  </a:lnTo>
                  <a:lnTo>
                    <a:pt x="246" y="614"/>
                  </a:lnTo>
                  <a:lnTo>
                    <a:pt x="244" y="616"/>
                  </a:lnTo>
                  <a:lnTo>
                    <a:pt x="244" y="619"/>
                  </a:lnTo>
                  <a:lnTo>
                    <a:pt x="241" y="621"/>
                  </a:lnTo>
                  <a:lnTo>
                    <a:pt x="232" y="626"/>
                  </a:lnTo>
                  <a:lnTo>
                    <a:pt x="225" y="633"/>
                  </a:lnTo>
                  <a:lnTo>
                    <a:pt x="220" y="637"/>
                  </a:lnTo>
                  <a:lnTo>
                    <a:pt x="218" y="640"/>
                  </a:lnTo>
                  <a:lnTo>
                    <a:pt x="215" y="642"/>
                  </a:lnTo>
                  <a:lnTo>
                    <a:pt x="213" y="649"/>
                  </a:lnTo>
                  <a:lnTo>
                    <a:pt x="208" y="654"/>
                  </a:lnTo>
                  <a:lnTo>
                    <a:pt x="204" y="659"/>
                  </a:lnTo>
                  <a:lnTo>
                    <a:pt x="201" y="663"/>
                  </a:lnTo>
                  <a:lnTo>
                    <a:pt x="199" y="668"/>
                  </a:lnTo>
                  <a:lnTo>
                    <a:pt x="194" y="673"/>
                  </a:lnTo>
                  <a:lnTo>
                    <a:pt x="192" y="675"/>
                  </a:lnTo>
                  <a:lnTo>
                    <a:pt x="189" y="678"/>
                  </a:lnTo>
                  <a:lnTo>
                    <a:pt x="185" y="680"/>
                  </a:lnTo>
                  <a:lnTo>
                    <a:pt x="185" y="680"/>
                  </a:lnTo>
                  <a:lnTo>
                    <a:pt x="182" y="680"/>
                  </a:lnTo>
                  <a:lnTo>
                    <a:pt x="182" y="680"/>
                  </a:lnTo>
                  <a:lnTo>
                    <a:pt x="182" y="682"/>
                  </a:lnTo>
                  <a:lnTo>
                    <a:pt x="180" y="682"/>
                  </a:lnTo>
                  <a:lnTo>
                    <a:pt x="178" y="685"/>
                  </a:lnTo>
                  <a:lnTo>
                    <a:pt x="175" y="685"/>
                  </a:lnTo>
                  <a:lnTo>
                    <a:pt x="175" y="685"/>
                  </a:lnTo>
                  <a:lnTo>
                    <a:pt x="171" y="685"/>
                  </a:lnTo>
                  <a:lnTo>
                    <a:pt x="166" y="685"/>
                  </a:lnTo>
                  <a:lnTo>
                    <a:pt x="161" y="682"/>
                  </a:lnTo>
                  <a:lnTo>
                    <a:pt x="161" y="682"/>
                  </a:lnTo>
                  <a:lnTo>
                    <a:pt x="161" y="682"/>
                  </a:lnTo>
                  <a:lnTo>
                    <a:pt x="159" y="682"/>
                  </a:lnTo>
                  <a:lnTo>
                    <a:pt x="149" y="680"/>
                  </a:lnTo>
                  <a:lnTo>
                    <a:pt x="137" y="678"/>
                  </a:lnTo>
                  <a:lnTo>
                    <a:pt x="126" y="678"/>
                  </a:lnTo>
                  <a:lnTo>
                    <a:pt x="114" y="678"/>
                  </a:lnTo>
                  <a:lnTo>
                    <a:pt x="104" y="680"/>
                  </a:lnTo>
                  <a:lnTo>
                    <a:pt x="93" y="680"/>
                  </a:lnTo>
                  <a:lnTo>
                    <a:pt x="81" y="680"/>
                  </a:lnTo>
                  <a:lnTo>
                    <a:pt x="71" y="680"/>
                  </a:lnTo>
                  <a:lnTo>
                    <a:pt x="62" y="678"/>
                  </a:lnTo>
                  <a:lnTo>
                    <a:pt x="55" y="675"/>
                  </a:lnTo>
                  <a:lnTo>
                    <a:pt x="50" y="675"/>
                  </a:lnTo>
                  <a:lnTo>
                    <a:pt x="45" y="675"/>
                  </a:lnTo>
                  <a:lnTo>
                    <a:pt x="43" y="678"/>
                  </a:lnTo>
                  <a:lnTo>
                    <a:pt x="36" y="682"/>
                  </a:lnTo>
                  <a:lnTo>
                    <a:pt x="31" y="685"/>
                  </a:lnTo>
                  <a:lnTo>
                    <a:pt x="31" y="689"/>
                  </a:lnTo>
                  <a:lnTo>
                    <a:pt x="26" y="694"/>
                  </a:lnTo>
                  <a:lnTo>
                    <a:pt x="24" y="701"/>
                  </a:lnTo>
                  <a:lnTo>
                    <a:pt x="12" y="715"/>
                  </a:lnTo>
                  <a:lnTo>
                    <a:pt x="8" y="722"/>
                  </a:lnTo>
                  <a:lnTo>
                    <a:pt x="3" y="730"/>
                  </a:lnTo>
                  <a:lnTo>
                    <a:pt x="0" y="734"/>
                  </a:lnTo>
                  <a:lnTo>
                    <a:pt x="0" y="739"/>
                  </a:lnTo>
                  <a:lnTo>
                    <a:pt x="3" y="758"/>
                  </a:lnTo>
                  <a:lnTo>
                    <a:pt x="10" y="777"/>
                  </a:lnTo>
                  <a:lnTo>
                    <a:pt x="12" y="791"/>
                  </a:lnTo>
                  <a:lnTo>
                    <a:pt x="17" y="808"/>
                  </a:lnTo>
                  <a:lnTo>
                    <a:pt x="17" y="810"/>
                  </a:lnTo>
                  <a:lnTo>
                    <a:pt x="19" y="812"/>
                  </a:lnTo>
                  <a:lnTo>
                    <a:pt x="22" y="815"/>
                  </a:lnTo>
                  <a:lnTo>
                    <a:pt x="24" y="817"/>
                  </a:lnTo>
                  <a:lnTo>
                    <a:pt x="29" y="822"/>
                  </a:lnTo>
                  <a:lnTo>
                    <a:pt x="31" y="826"/>
                  </a:lnTo>
                  <a:lnTo>
                    <a:pt x="34" y="831"/>
                  </a:lnTo>
                  <a:lnTo>
                    <a:pt x="36" y="836"/>
                  </a:lnTo>
                  <a:lnTo>
                    <a:pt x="38" y="836"/>
                  </a:lnTo>
                  <a:lnTo>
                    <a:pt x="43" y="838"/>
                  </a:lnTo>
                  <a:lnTo>
                    <a:pt x="48" y="838"/>
                  </a:lnTo>
                  <a:lnTo>
                    <a:pt x="52" y="841"/>
                  </a:lnTo>
                  <a:lnTo>
                    <a:pt x="55" y="843"/>
                  </a:lnTo>
                  <a:lnTo>
                    <a:pt x="60" y="845"/>
                  </a:lnTo>
                  <a:lnTo>
                    <a:pt x="60" y="841"/>
                  </a:lnTo>
                  <a:lnTo>
                    <a:pt x="62" y="838"/>
                  </a:lnTo>
                  <a:lnTo>
                    <a:pt x="67" y="836"/>
                  </a:lnTo>
                  <a:lnTo>
                    <a:pt x="71" y="836"/>
                  </a:lnTo>
                  <a:lnTo>
                    <a:pt x="88" y="841"/>
                  </a:lnTo>
                  <a:lnTo>
                    <a:pt x="107" y="845"/>
                  </a:lnTo>
                  <a:lnTo>
                    <a:pt x="123" y="848"/>
                  </a:lnTo>
                  <a:lnTo>
                    <a:pt x="142" y="848"/>
                  </a:lnTo>
                  <a:lnTo>
                    <a:pt x="149" y="848"/>
                  </a:lnTo>
                  <a:lnTo>
                    <a:pt x="152" y="850"/>
                  </a:lnTo>
                  <a:lnTo>
                    <a:pt x="154" y="852"/>
                  </a:lnTo>
                  <a:lnTo>
                    <a:pt x="166" y="864"/>
                  </a:lnTo>
                  <a:lnTo>
                    <a:pt x="178" y="878"/>
                  </a:lnTo>
                  <a:lnTo>
                    <a:pt x="189" y="895"/>
                  </a:lnTo>
                  <a:lnTo>
                    <a:pt x="194" y="902"/>
                  </a:lnTo>
                  <a:lnTo>
                    <a:pt x="199" y="911"/>
                  </a:lnTo>
                  <a:lnTo>
                    <a:pt x="199" y="907"/>
                  </a:lnTo>
                  <a:lnTo>
                    <a:pt x="201" y="904"/>
                  </a:lnTo>
                  <a:lnTo>
                    <a:pt x="204" y="902"/>
                  </a:lnTo>
                  <a:lnTo>
                    <a:pt x="206" y="900"/>
                  </a:lnTo>
                  <a:lnTo>
                    <a:pt x="208" y="897"/>
                  </a:lnTo>
                  <a:lnTo>
                    <a:pt x="211" y="897"/>
                  </a:lnTo>
                  <a:lnTo>
                    <a:pt x="215" y="897"/>
                  </a:lnTo>
                  <a:lnTo>
                    <a:pt x="218" y="900"/>
                  </a:lnTo>
                  <a:lnTo>
                    <a:pt x="222" y="900"/>
                  </a:lnTo>
                  <a:lnTo>
                    <a:pt x="227" y="902"/>
                  </a:lnTo>
                  <a:lnTo>
                    <a:pt x="232" y="904"/>
                  </a:lnTo>
                  <a:lnTo>
                    <a:pt x="234" y="909"/>
                  </a:lnTo>
                  <a:lnTo>
                    <a:pt x="237" y="914"/>
                  </a:lnTo>
                  <a:lnTo>
                    <a:pt x="239" y="919"/>
                  </a:lnTo>
                  <a:lnTo>
                    <a:pt x="241" y="926"/>
                  </a:lnTo>
                  <a:lnTo>
                    <a:pt x="241" y="933"/>
                  </a:lnTo>
                  <a:lnTo>
                    <a:pt x="244" y="937"/>
                  </a:lnTo>
                  <a:lnTo>
                    <a:pt x="246" y="942"/>
                  </a:lnTo>
                  <a:lnTo>
                    <a:pt x="248" y="947"/>
                  </a:lnTo>
                  <a:lnTo>
                    <a:pt x="253" y="952"/>
                  </a:lnTo>
                  <a:lnTo>
                    <a:pt x="258" y="952"/>
                  </a:lnTo>
                  <a:lnTo>
                    <a:pt x="260" y="952"/>
                  </a:lnTo>
                  <a:lnTo>
                    <a:pt x="267" y="949"/>
                  </a:lnTo>
                  <a:lnTo>
                    <a:pt x="274" y="949"/>
                  </a:lnTo>
                  <a:lnTo>
                    <a:pt x="274" y="949"/>
                  </a:lnTo>
                  <a:lnTo>
                    <a:pt x="274" y="949"/>
                  </a:lnTo>
                  <a:lnTo>
                    <a:pt x="277" y="949"/>
                  </a:lnTo>
                  <a:lnTo>
                    <a:pt x="277" y="949"/>
                  </a:lnTo>
                  <a:lnTo>
                    <a:pt x="282" y="949"/>
                  </a:lnTo>
                  <a:lnTo>
                    <a:pt x="289" y="949"/>
                  </a:lnTo>
                  <a:lnTo>
                    <a:pt x="293" y="949"/>
                  </a:lnTo>
                  <a:lnTo>
                    <a:pt x="298" y="952"/>
                  </a:lnTo>
                  <a:lnTo>
                    <a:pt x="300" y="954"/>
                  </a:lnTo>
                  <a:lnTo>
                    <a:pt x="303" y="959"/>
                  </a:lnTo>
                  <a:lnTo>
                    <a:pt x="305" y="963"/>
                  </a:lnTo>
                  <a:lnTo>
                    <a:pt x="305" y="968"/>
                  </a:lnTo>
                  <a:lnTo>
                    <a:pt x="305" y="975"/>
                  </a:lnTo>
                  <a:lnTo>
                    <a:pt x="305" y="982"/>
                  </a:lnTo>
                  <a:lnTo>
                    <a:pt x="305" y="987"/>
                  </a:lnTo>
                  <a:lnTo>
                    <a:pt x="303" y="992"/>
                  </a:lnTo>
                  <a:lnTo>
                    <a:pt x="303" y="997"/>
                  </a:lnTo>
                  <a:lnTo>
                    <a:pt x="305" y="994"/>
                  </a:lnTo>
                  <a:lnTo>
                    <a:pt x="308" y="994"/>
                  </a:lnTo>
                  <a:lnTo>
                    <a:pt x="308" y="994"/>
                  </a:lnTo>
                  <a:lnTo>
                    <a:pt x="312" y="994"/>
                  </a:lnTo>
                  <a:lnTo>
                    <a:pt x="315" y="992"/>
                  </a:lnTo>
                  <a:lnTo>
                    <a:pt x="315" y="992"/>
                  </a:lnTo>
                  <a:lnTo>
                    <a:pt x="317" y="992"/>
                  </a:lnTo>
                  <a:lnTo>
                    <a:pt x="322" y="989"/>
                  </a:lnTo>
                  <a:lnTo>
                    <a:pt x="326" y="987"/>
                  </a:lnTo>
                  <a:lnTo>
                    <a:pt x="329" y="987"/>
                  </a:lnTo>
                  <a:lnTo>
                    <a:pt x="333" y="982"/>
                  </a:lnTo>
                  <a:lnTo>
                    <a:pt x="336" y="982"/>
                  </a:lnTo>
                  <a:lnTo>
                    <a:pt x="338" y="980"/>
                  </a:lnTo>
                  <a:lnTo>
                    <a:pt x="338" y="980"/>
                  </a:lnTo>
                  <a:lnTo>
                    <a:pt x="341" y="978"/>
                  </a:lnTo>
                  <a:lnTo>
                    <a:pt x="343" y="973"/>
                  </a:lnTo>
                  <a:lnTo>
                    <a:pt x="348" y="968"/>
                  </a:lnTo>
                  <a:lnTo>
                    <a:pt x="350" y="963"/>
                  </a:lnTo>
                  <a:lnTo>
                    <a:pt x="355" y="961"/>
                  </a:lnTo>
                  <a:lnTo>
                    <a:pt x="359" y="961"/>
                  </a:lnTo>
                  <a:lnTo>
                    <a:pt x="376" y="961"/>
                  </a:lnTo>
                  <a:lnTo>
                    <a:pt x="376" y="968"/>
                  </a:lnTo>
                  <a:lnTo>
                    <a:pt x="378" y="973"/>
                  </a:lnTo>
                  <a:lnTo>
                    <a:pt x="381" y="985"/>
                  </a:lnTo>
                  <a:lnTo>
                    <a:pt x="383" y="987"/>
                  </a:lnTo>
                  <a:lnTo>
                    <a:pt x="383" y="987"/>
                  </a:lnTo>
                  <a:lnTo>
                    <a:pt x="409" y="989"/>
                  </a:lnTo>
                  <a:lnTo>
                    <a:pt x="409" y="989"/>
                  </a:lnTo>
                  <a:lnTo>
                    <a:pt x="411" y="989"/>
                  </a:lnTo>
                  <a:lnTo>
                    <a:pt x="414" y="989"/>
                  </a:lnTo>
                  <a:lnTo>
                    <a:pt x="416" y="989"/>
                  </a:lnTo>
                  <a:lnTo>
                    <a:pt x="416" y="989"/>
                  </a:lnTo>
                  <a:lnTo>
                    <a:pt x="419" y="987"/>
                  </a:lnTo>
                  <a:lnTo>
                    <a:pt x="419" y="987"/>
                  </a:lnTo>
                  <a:lnTo>
                    <a:pt x="419" y="985"/>
                  </a:lnTo>
                  <a:lnTo>
                    <a:pt x="421" y="985"/>
                  </a:lnTo>
                  <a:lnTo>
                    <a:pt x="421" y="982"/>
                  </a:lnTo>
                  <a:lnTo>
                    <a:pt x="421" y="982"/>
                  </a:lnTo>
                  <a:lnTo>
                    <a:pt x="423" y="980"/>
                  </a:lnTo>
                  <a:lnTo>
                    <a:pt x="426" y="978"/>
                  </a:lnTo>
                  <a:lnTo>
                    <a:pt x="428" y="978"/>
                  </a:lnTo>
                  <a:lnTo>
                    <a:pt x="430" y="978"/>
                  </a:lnTo>
                  <a:lnTo>
                    <a:pt x="430" y="980"/>
                  </a:lnTo>
                  <a:lnTo>
                    <a:pt x="430" y="982"/>
                  </a:lnTo>
                  <a:lnTo>
                    <a:pt x="430" y="985"/>
                  </a:lnTo>
                  <a:lnTo>
                    <a:pt x="433" y="992"/>
                  </a:lnTo>
                  <a:lnTo>
                    <a:pt x="433" y="992"/>
                  </a:lnTo>
                  <a:lnTo>
                    <a:pt x="433" y="994"/>
                  </a:lnTo>
                  <a:lnTo>
                    <a:pt x="435" y="994"/>
                  </a:lnTo>
                  <a:lnTo>
                    <a:pt x="435" y="994"/>
                  </a:lnTo>
                  <a:lnTo>
                    <a:pt x="435" y="994"/>
                  </a:lnTo>
                  <a:lnTo>
                    <a:pt x="445" y="994"/>
                  </a:lnTo>
                  <a:lnTo>
                    <a:pt x="449" y="992"/>
                  </a:lnTo>
                  <a:lnTo>
                    <a:pt x="454" y="992"/>
                  </a:lnTo>
                  <a:lnTo>
                    <a:pt x="470" y="989"/>
                  </a:lnTo>
                  <a:lnTo>
                    <a:pt x="473" y="992"/>
                  </a:lnTo>
                  <a:lnTo>
                    <a:pt x="478" y="992"/>
                  </a:lnTo>
                  <a:lnTo>
                    <a:pt x="485" y="997"/>
                  </a:lnTo>
                  <a:lnTo>
                    <a:pt x="489" y="997"/>
                  </a:lnTo>
                  <a:lnTo>
                    <a:pt x="496" y="997"/>
                  </a:lnTo>
                  <a:lnTo>
                    <a:pt x="499" y="994"/>
                  </a:lnTo>
                  <a:lnTo>
                    <a:pt x="504" y="992"/>
                  </a:lnTo>
                  <a:lnTo>
                    <a:pt x="506" y="989"/>
                  </a:lnTo>
                  <a:lnTo>
                    <a:pt x="506" y="989"/>
                  </a:lnTo>
                  <a:lnTo>
                    <a:pt x="506" y="989"/>
                  </a:lnTo>
                  <a:lnTo>
                    <a:pt x="508" y="987"/>
                  </a:lnTo>
                  <a:lnTo>
                    <a:pt x="515" y="980"/>
                  </a:lnTo>
                  <a:lnTo>
                    <a:pt x="520" y="978"/>
                  </a:lnTo>
                  <a:lnTo>
                    <a:pt x="525" y="975"/>
                  </a:lnTo>
                  <a:lnTo>
                    <a:pt x="532" y="973"/>
                  </a:lnTo>
                  <a:lnTo>
                    <a:pt x="539" y="973"/>
                  </a:lnTo>
                  <a:lnTo>
                    <a:pt x="563" y="975"/>
                  </a:lnTo>
                  <a:lnTo>
                    <a:pt x="591" y="978"/>
                  </a:lnTo>
                  <a:lnTo>
                    <a:pt x="591" y="978"/>
                  </a:lnTo>
                  <a:lnTo>
                    <a:pt x="596" y="980"/>
                  </a:lnTo>
                  <a:lnTo>
                    <a:pt x="607" y="989"/>
                  </a:lnTo>
                  <a:lnTo>
                    <a:pt x="615" y="994"/>
                  </a:lnTo>
                  <a:lnTo>
                    <a:pt x="622" y="999"/>
                  </a:lnTo>
                  <a:lnTo>
                    <a:pt x="626" y="1001"/>
                  </a:lnTo>
                  <a:lnTo>
                    <a:pt x="631" y="1001"/>
                  </a:lnTo>
                  <a:lnTo>
                    <a:pt x="636" y="1001"/>
                  </a:lnTo>
                  <a:lnTo>
                    <a:pt x="643" y="1004"/>
                  </a:lnTo>
                  <a:lnTo>
                    <a:pt x="643" y="1001"/>
                  </a:lnTo>
                  <a:lnTo>
                    <a:pt x="645" y="1001"/>
                  </a:lnTo>
                  <a:lnTo>
                    <a:pt x="645" y="999"/>
                  </a:lnTo>
                  <a:lnTo>
                    <a:pt x="648" y="999"/>
                  </a:lnTo>
                  <a:lnTo>
                    <a:pt x="652" y="992"/>
                  </a:lnTo>
                  <a:lnTo>
                    <a:pt x="657" y="987"/>
                  </a:lnTo>
                  <a:lnTo>
                    <a:pt x="664" y="982"/>
                  </a:lnTo>
                  <a:lnTo>
                    <a:pt x="671" y="982"/>
                  </a:lnTo>
                  <a:lnTo>
                    <a:pt x="676" y="982"/>
                  </a:lnTo>
                  <a:lnTo>
                    <a:pt x="678" y="982"/>
                  </a:lnTo>
                  <a:lnTo>
                    <a:pt x="683" y="982"/>
                  </a:lnTo>
                  <a:lnTo>
                    <a:pt x="685" y="982"/>
                  </a:lnTo>
                  <a:lnTo>
                    <a:pt x="690" y="982"/>
                  </a:lnTo>
                  <a:lnTo>
                    <a:pt x="697" y="982"/>
                  </a:lnTo>
                  <a:lnTo>
                    <a:pt x="700" y="982"/>
                  </a:lnTo>
                  <a:lnTo>
                    <a:pt x="704" y="982"/>
                  </a:lnTo>
                  <a:lnTo>
                    <a:pt x="709" y="982"/>
                  </a:lnTo>
                  <a:lnTo>
                    <a:pt x="711" y="982"/>
                  </a:lnTo>
                  <a:lnTo>
                    <a:pt x="716" y="982"/>
                  </a:lnTo>
                  <a:lnTo>
                    <a:pt x="721" y="980"/>
                  </a:lnTo>
                  <a:lnTo>
                    <a:pt x="728" y="980"/>
                  </a:lnTo>
                  <a:lnTo>
                    <a:pt x="733" y="978"/>
                  </a:lnTo>
                  <a:lnTo>
                    <a:pt x="737" y="978"/>
                  </a:lnTo>
                  <a:lnTo>
                    <a:pt x="740" y="980"/>
                  </a:lnTo>
                  <a:lnTo>
                    <a:pt x="742" y="980"/>
                  </a:lnTo>
                  <a:lnTo>
                    <a:pt x="744" y="982"/>
                  </a:lnTo>
                  <a:lnTo>
                    <a:pt x="747" y="985"/>
                  </a:lnTo>
                  <a:lnTo>
                    <a:pt x="749" y="989"/>
                  </a:lnTo>
                  <a:lnTo>
                    <a:pt x="749" y="994"/>
                  </a:lnTo>
                  <a:lnTo>
                    <a:pt x="749" y="994"/>
                  </a:lnTo>
                  <a:lnTo>
                    <a:pt x="749" y="994"/>
                  </a:lnTo>
                  <a:lnTo>
                    <a:pt x="749" y="999"/>
                  </a:lnTo>
                  <a:lnTo>
                    <a:pt x="747" y="1001"/>
                  </a:lnTo>
                  <a:lnTo>
                    <a:pt x="747" y="1004"/>
                  </a:lnTo>
                  <a:lnTo>
                    <a:pt x="744" y="1011"/>
                  </a:lnTo>
                  <a:lnTo>
                    <a:pt x="749" y="1004"/>
                  </a:lnTo>
                  <a:lnTo>
                    <a:pt x="752" y="999"/>
                  </a:lnTo>
                  <a:lnTo>
                    <a:pt x="752" y="997"/>
                  </a:lnTo>
                  <a:lnTo>
                    <a:pt x="754" y="994"/>
                  </a:lnTo>
                  <a:lnTo>
                    <a:pt x="756" y="994"/>
                  </a:lnTo>
                  <a:lnTo>
                    <a:pt x="759" y="989"/>
                  </a:lnTo>
                  <a:lnTo>
                    <a:pt x="761" y="987"/>
                  </a:lnTo>
                  <a:lnTo>
                    <a:pt x="763" y="985"/>
                  </a:lnTo>
                  <a:lnTo>
                    <a:pt x="766" y="982"/>
                  </a:lnTo>
                  <a:lnTo>
                    <a:pt x="759" y="992"/>
                  </a:lnTo>
                  <a:lnTo>
                    <a:pt x="754" y="1001"/>
                  </a:lnTo>
                  <a:lnTo>
                    <a:pt x="749" y="1006"/>
                  </a:lnTo>
                  <a:lnTo>
                    <a:pt x="744" y="1011"/>
                  </a:lnTo>
                  <a:lnTo>
                    <a:pt x="744" y="1015"/>
                  </a:lnTo>
                  <a:lnTo>
                    <a:pt x="744" y="1020"/>
                  </a:lnTo>
                  <a:lnTo>
                    <a:pt x="744" y="1025"/>
                  </a:lnTo>
                  <a:lnTo>
                    <a:pt x="747" y="1030"/>
                  </a:lnTo>
                  <a:lnTo>
                    <a:pt x="747" y="1032"/>
                  </a:lnTo>
                  <a:lnTo>
                    <a:pt x="749" y="1034"/>
                  </a:lnTo>
                  <a:lnTo>
                    <a:pt x="749" y="1037"/>
                  </a:lnTo>
                  <a:lnTo>
                    <a:pt x="752" y="1037"/>
                  </a:lnTo>
                  <a:lnTo>
                    <a:pt x="761" y="1039"/>
                  </a:lnTo>
                  <a:lnTo>
                    <a:pt x="770" y="1041"/>
                  </a:lnTo>
                  <a:lnTo>
                    <a:pt x="778" y="1044"/>
                  </a:lnTo>
                  <a:lnTo>
                    <a:pt x="782" y="1044"/>
                  </a:lnTo>
                  <a:lnTo>
                    <a:pt x="787" y="1044"/>
                  </a:lnTo>
                  <a:lnTo>
                    <a:pt x="796" y="1044"/>
                  </a:lnTo>
                  <a:lnTo>
                    <a:pt x="804" y="1041"/>
                  </a:lnTo>
                  <a:lnTo>
                    <a:pt x="808" y="1041"/>
                  </a:lnTo>
                  <a:lnTo>
                    <a:pt x="813" y="1039"/>
                  </a:lnTo>
                  <a:lnTo>
                    <a:pt x="820" y="1037"/>
                  </a:lnTo>
                  <a:lnTo>
                    <a:pt x="825" y="1034"/>
                  </a:lnTo>
                  <a:lnTo>
                    <a:pt x="827" y="1032"/>
                  </a:lnTo>
                  <a:lnTo>
                    <a:pt x="830" y="1032"/>
                  </a:lnTo>
                  <a:lnTo>
                    <a:pt x="853" y="1018"/>
                  </a:lnTo>
                  <a:lnTo>
                    <a:pt x="877" y="1001"/>
                  </a:lnTo>
                  <a:lnTo>
                    <a:pt x="893" y="992"/>
                  </a:lnTo>
                  <a:lnTo>
                    <a:pt x="905" y="985"/>
                  </a:lnTo>
                  <a:lnTo>
                    <a:pt x="910" y="982"/>
                  </a:lnTo>
                  <a:lnTo>
                    <a:pt x="917" y="980"/>
                  </a:lnTo>
                  <a:lnTo>
                    <a:pt x="924" y="978"/>
                  </a:lnTo>
                  <a:lnTo>
                    <a:pt x="929" y="980"/>
                  </a:lnTo>
                  <a:lnTo>
                    <a:pt x="936" y="980"/>
                  </a:lnTo>
                  <a:lnTo>
                    <a:pt x="943" y="982"/>
                  </a:lnTo>
                  <a:lnTo>
                    <a:pt x="948" y="985"/>
                  </a:lnTo>
                  <a:lnTo>
                    <a:pt x="955" y="987"/>
                  </a:lnTo>
                  <a:lnTo>
                    <a:pt x="962" y="992"/>
                  </a:lnTo>
                  <a:lnTo>
                    <a:pt x="964" y="997"/>
                  </a:lnTo>
                  <a:lnTo>
                    <a:pt x="967" y="1001"/>
                  </a:lnTo>
                  <a:lnTo>
                    <a:pt x="969" y="1004"/>
                  </a:lnTo>
                  <a:lnTo>
                    <a:pt x="971" y="1006"/>
                  </a:lnTo>
                  <a:lnTo>
                    <a:pt x="974" y="1008"/>
                  </a:lnTo>
                  <a:lnTo>
                    <a:pt x="981" y="1013"/>
                  </a:lnTo>
                  <a:lnTo>
                    <a:pt x="985" y="1015"/>
                  </a:lnTo>
                  <a:lnTo>
                    <a:pt x="990" y="1015"/>
                  </a:lnTo>
                  <a:lnTo>
                    <a:pt x="992" y="1013"/>
                  </a:lnTo>
                  <a:lnTo>
                    <a:pt x="992" y="1013"/>
                  </a:lnTo>
                  <a:lnTo>
                    <a:pt x="995" y="1011"/>
                  </a:lnTo>
                  <a:lnTo>
                    <a:pt x="995" y="1008"/>
                  </a:lnTo>
                  <a:lnTo>
                    <a:pt x="997" y="1006"/>
                  </a:lnTo>
                  <a:lnTo>
                    <a:pt x="997" y="1006"/>
                  </a:lnTo>
                  <a:lnTo>
                    <a:pt x="997" y="1006"/>
                  </a:lnTo>
                  <a:lnTo>
                    <a:pt x="1000" y="1001"/>
                  </a:lnTo>
                  <a:lnTo>
                    <a:pt x="1002" y="994"/>
                  </a:lnTo>
                  <a:lnTo>
                    <a:pt x="1004" y="985"/>
                  </a:lnTo>
                  <a:lnTo>
                    <a:pt x="1007" y="978"/>
                  </a:lnTo>
                  <a:lnTo>
                    <a:pt x="1011" y="968"/>
                  </a:lnTo>
                  <a:lnTo>
                    <a:pt x="1016" y="959"/>
                  </a:lnTo>
                  <a:lnTo>
                    <a:pt x="1021" y="954"/>
                  </a:lnTo>
                  <a:lnTo>
                    <a:pt x="1026" y="949"/>
                  </a:lnTo>
                  <a:lnTo>
                    <a:pt x="1030" y="945"/>
                  </a:lnTo>
                  <a:lnTo>
                    <a:pt x="1035" y="942"/>
                  </a:lnTo>
                  <a:lnTo>
                    <a:pt x="1042" y="940"/>
                  </a:lnTo>
                  <a:lnTo>
                    <a:pt x="1049" y="937"/>
                  </a:lnTo>
                  <a:lnTo>
                    <a:pt x="1059" y="937"/>
                  </a:lnTo>
                  <a:lnTo>
                    <a:pt x="1066" y="937"/>
                  </a:lnTo>
                  <a:lnTo>
                    <a:pt x="1070" y="937"/>
                  </a:lnTo>
                  <a:lnTo>
                    <a:pt x="1078" y="937"/>
                  </a:lnTo>
                  <a:lnTo>
                    <a:pt x="1087" y="937"/>
                  </a:lnTo>
                  <a:lnTo>
                    <a:pt x="1122" y="928"/>
                  </a:lnTo>
                  <a:lnTo>
                    <a:pt x="1125" y="926"/>
                  </a:lnTo>
                  <a:lnTo>
                    <a:pt x="1129" y="926"/>
                  </a:lnTo>
                  <a:lnTo>
                    <a:pt x="1132" y="923"/>
                  </a:lnTo>
                  <a:lnTo>
                    <a:pt x="1134" y="923"/>
                  </a:lnTo>
                  <a:lnTo>
                    <a:pt x="1137" y="921"/>
                  </a:lnTo>
                  <a:lnTo>
                    <a:pt x="1139" y="919"/>
                  </a:lnTo>
                  <a:lnTo>
                    <a:pt x="1139" y="919"/>
                  </a:lnTo>
                  <a:lnTo>
                    <a:pt x="1139" y="919"/>
                  </a:lnTo>
                  <a:lnTo>
                    <a:pt x="1139" y="919"/>
                  </a:lnTo>
                  <a:lnTo>
                    <a:pt x="1144" y="916"/>
                  </a:lnTo>
                  <a:lnTo>
                    <a:pt x="1146" y="914"/>
                  </a:lnTo>
                  <a:lnTo>
                    <a:pt x="1146" y="914"/>
                  </a:lnTo>
                  <a:lnTo>
                    <a:pt x="1146" y="914"/>
                  </a:lnTo>
                  <a:lnTo>
                    <a:pt x="1148" y="914"/>
                  </a:lnTo>
                  <a:lnTo>
                    <a:pt x="1148" y="914"/>
                  </a:lnTo>
                  <a:lnTo>
                    <a:pt x="1153" y="909"/>
                  </a:lnTo>
                  <a:lnTo>
                    <a:pt x="1163" y="902"/>
                  </a:lnTo>
                  <a:lnTo>
                    <a:pt x="1170" y="895"/>
                  </a:lnTo>
                  <a:lnTo>
                    <a:pt x="1174" y="890"/>
                  </a:lnTo>
                  <a:lnTo>
                    <a:pt x="1179" y="888"/>
                  </a:lnTo>
                  <a:lnTo>
                    <a:pt x="1181" y="888"/>
                  </a:lnTo>
                  <a:lnTo>
                    <a:pt x="1191" y="886"/>
                  </a:lnTo>
                  <a:lnTo>
                    <a:pt x="1200" y="886"/>
                  </a:lnTo>
                  <a:lnTo>
                    <a:pt x="1215" y="888"/>
                  </a:lnTo>
                  <a:lnTo>
                    <a:pt x="1219" y="886"/>
                  </a:lnTo>
                  <a:lnTo>
                    <a:pt x="1219" y="886"/>
                  </a:lnTo>
                  <a:lnTo>
                    <a:pt x="1222" y="886"/>
                  </a:lnTo>
                  <a:lnTo>
                    <a:pt x="1222" y="886"/>
                  </a:lnTo>
                  <a:lnTo>
                    <a:pt x="1224" y="886"/>
                  </a:lnTo>
                  <a:lnTo>
                    <a:pt x="1226" y="886"/>
                  </a:lnTo>
                  <a:lnTo>
                    <a:pt x="1241" y="883"/>
                  </a:lnTo>
                  <a:lnTo>
                    <a:pt x="1243" y="883"/>
                  </a:lnTo>
                  <a:lnTo>
                    <a:pt x="1245" y="883"/>
                  </a:lnTo>
                  <a:lnTo>
                    <a:pt x="1248" y="881"/>
                  </a:lnTo>
                  <a:lnTo>
                    <a:pt x="1255" y="878"/>
                  </a:lnTo>
                  <a:lnTo>
                    <a:pt x="1257" y="876"/>
                  </a:lnTo>
                  <a:lnTo>
                    <a:pt x="1259" y="876"/>
                  </a:lnTo>
                  <a:lnTo>
                    <a:pt x="1264" y="871"/>
                  </a:lnTo>
                  <a:lnTo>
                    <a:pt x="1264" y="869"/>
                  </a:lnTo>
                  <a:lnTo>
                    <a:pt x="1264" y="869"/>
                  </a:lnTo>
                  <a:lnTo>
                    <a:pt x="1264" y="867"/>
                  </a:lnTo>
                  <a:lnTo>
                    <a:pt x="1266" y="867"/>
                  </a:lnTo>
                  <a:lnTo>
                    <a:pt x="1266" y="867"/>
                  </a:lnTo>
                  <a:lnTo>
                    <a:pt x="1269" y="862"/>
                  </a:lnTo>
                  <a:lnTo>
                    <a:pt x="1269" y="857"/>
                  </a:lnTo>
                  <a:lnTo>
                    <a:pt x="1269" y="855"/>
                  </a:lnTo>
                  <a:lnTo>
                    <a:pt x="1269" y="848"/>
                  </a:lnTo>
                  <a:lnTo>
                    <a:pt x="1274" y="852"/>
                  </a:lnTo>
                  <a:lnTo>
                    <a:pt x="1278" y="855"/>
                  </a:lnTo>
                  <a:lnTo>
                    <a:pt x="1283" y="857"/>
                  </a:lnTo>
                  <a:lnTo>
                    <a:pt x="1290" y="857"/>
                  </a:lnTo>
                  <a:lnTo>
                    <a:pt x="1292" y="855"/>
                  </a:lnTo>
                  <a:lnTo>
                    <a:pt x="1297" y="857"/>
                  </a:lnTo>
                  <a:lnTo>
                    <a:pt x="1300" y="857"/>
                  </a:lnTo>
                  <a:lnTo>
                    <a:pt x="1302" y="860"/>
                  </a:lnTo>
                  <a:lnTo>
                    <a:pt x="1304" y="860"/>
                  </a:lnTo>
                  <a:lnTo>
                    <a:pt x="1307" y="862"/>
                  </a:lnTo>
                  <a:lnTo>
                    <a:pt x="1311" y="860"/>
                  </a:lnTo>
                  <a:lnTo>
                    <a:pt x="1314" y="860"/>
                  </a:lnTo>
                  <a:lnTo>
                    <a:pt x="1314" y="857"/>
                  </a:lnTo>
                  <a:lnTo>
                    <a:pt x="1314" y="857"/>
                  </a:lnTo>
                  <a:lnTo>
                    <a:pt x="1316" y="855"/>
                  </a:lnTo>
                  <a:lnTo>
                    <a:pt x="1318" y="852"/>
                  </a:lnTo>
                  <a:lnTo>
                    <a:pt x="1318" y="850"/>
                  </a:lnTo>
                  <a:lnTo>
                    <a:pt x="1318" y="848"/>
                  </a:lnTo>
                  <a:lnTo>
                    <a:pt x="1318" y="848"/>
                  </a:lnTo>
                  <a:lnTo>
                    <a:pt x="1321" y="848"/>
                  </a:lnTo>
                  <a:lnTo>
                    <a:pt x="1321" y="848"/>
                  </a:lnTo>
                  <a:lnTo>
                    <a:pt x="1323" y="841"/>
                  </a:lnTo>
                  <a:lnTo>
                    <a:pt x="1326" y="836"/>
                  </a:lnTo>
                  <a:lnTo>
                    <a:pt x="1328" y="831"/>
                  </a:lnTo>
                  <a:lnTo>
                    <a:pt x="1333" y="826"/>
                  </a:lnTo>
                  <a:lnTo>
                    <a:pt x="1340" y="822"/>
                  </a:lnTo>
                  <a:lnTo>
                    <a:pt x="1344" y="817"/>
                  </a:lnTo>
                  <a:lnTo>
                    <a:pt x="1354" y="812"/>
                  </a:lnTo>
                  <a:lnTo>
                    <a:pt x="1356" y="810"/>
                  </a:lnTo>
                  <a:lnTo>
                    <a:pt x="1361" y="805"/>
                  </a:lnTo>
                  <a:lnTo>
                    <a:pt x="1366" y="798"/>
                  </a:lnTo>
                  <a:lnTo>
                    <a:pt x="1370" y="791"/>
                  </a:lnTo>
                  <a:lnTo>
                    <a:pt x="1373" y="784"/>
                  </a:lnTo>
                  <a:lnTo>
                    <a:pt x="1373" y="779"/>
                  </a:lnTo>
                  <a:lnTo>
                    <a:pt x="1373" y="774"/>
                  </a:lnTo>
                  <a:lnTo>
                    <a:pt x="1368" y="767"/>
                  </a:lnTo>
                  <a:lnTo>
                    <a:pt x="1366" y="763"/>
                  </a:lnTo>
                  <a:lnTo>
                    <a:pt x="1359" y="760"/>
                  </a:lnTo>
                  <a:lnTo>
                    <a:pt x="1347" y="751"/>
                  </a:lnTo>
                  <a:lnTo>
                    <a:pt x="1342" y="748"/>
                  </a:lnTo>
                  <a:lnTo>
                    <a:pt x="1337" y="746"/>
                  </a:lnTo>
                  <a:lnTo>
                    <a:pt x="1333" y="741"/>
                  </a:lnTo>
                  <a:lnTo>
                    <a:pt x="1328" y="737"/>
                  </a:lnTo>
                  <a:lnTo>
                    <a:pt x="1326" y="734"/>
                  </a:lnTo>
                  <a:lnTo>
                    <a:pt x="1326" y="730"/>
                  </a:lnTo>
                  <a:lnTo>
                    <a:pt x="1321" y="715"/>
                  </a:lnTo>
                  <a:lnTo>
                    <a:pt x="1321" y="701"/>
                  </a:lnTo>
                  <a:lnTo>
                    <a:pt x="1321" y="687"/>
                  </a:lnTo>
                  <a:lnTo>
                    <a:pt x="1326" y="673"/>
                  </a:lnTo>
                  <a:lnTo>
                    <a:pt x="1333" y="661"/>
                  </a:lnTo>
                  <a:lnTo>
                    <a:pt x="1340" y="649"/>
                  </a:lnTo>
                  <a:lnTo>
                    <a:pt x="1352" y="637"/>
                  </a:lnTo>
                  <a:lnTo>
                    <a:pt x="1366" y="626"/>
                  </a:lnTo>
                  <a:lnTo>
                    <a:pt x="1363" y="626"/>
                  </a:lnTo>
                  <a:lnTo>
                    <a:pt x="1356" y="626"/>
                  </a:lnTo>
                  <a:lnTo>
                    <a:pt x="1354" y="623"/>
                  </a:lnTo>
                  <a:lnTo>
                    <a:pt x="1354" y="623"/>
                  </a:lnTo>
                  <a:lnTo>
                    <a:pt x="1352" y="621"/>
                  </a:lnTo>
                  <a:lnTo>
                    <a:pt x="1352" y="619"/>
                  </a:lnTo>
                  <a:lnTo>
                    <a:pt x="1349" y="609"/>
                  </a:lnTo>
                  <a:lnTo>
                    <a:pt x="1349" y="600"/>
                  </a:lnTo>
                  <a:lnTo>
                    <a:pt x="1349" y="593"/>
                  </a:lnTo>
                  <a:lnTo>
                    <a:pt x="1352" y="585"/>
                  </a:lnTo>
                  <a:lnTo>
                    <a:pt x="1352" y="578"/>
                  </a:lnTo>
                  <a:lnTo>
                    <a:pt x="1356" y="574"/>
                  </a:lnTo>
                  <a:lnTo>
                    <a:pt x="1359" y="569"/>
                  </a:lnTo>
                  <a:lnTo>
                    <a:pt x="1366" y="564"/>
                  </a:lnTo>
                  <a:lnTo>
                    <a:pt x="1366" y="562"/>
                  </a:lnTo>
                  <a:lnTo>
                    <a:pt x="1366" y="562"/>
                  </a:lnTo>
                  <a:lnTo>
                    <a:pt x="1366" y="562"/>
                  </a:lnTo>
                  <a:lnTo>
                    <a:pt x="1366" y="562"/>
                  </a:lnTo>
                  <a:lnTo>
                    <a:pt x="1368" y="559"/>
                  </a:lnTo>
                  <a:lnTo>
                    <a:pt x="1368" y="557"/>
                  </a:lnTo>
                  <a:lnTo>
                    <a:pt x="1368" y="555"/>
                  </a:lnTo>
                  <a:lnTo>
                    <a:pt x="1368" y="548"/>
                  </a:lnTo>
                  <a:lnTo>
                    <a:pt x="1368" y="543"/>
                  </a:lnTo>
                  <a:lnTo>
                    <a:pt x="1368" y="531"/>
                  </a:lnTo>
                  <a:lnTo>
                    <a:pt x="1363" y="522"/>
                  </a:lnTo>
                  <a:lnTo>
                    <a:pt x="1361" y="517"/>
                  </a:lnTo>
                  <a:lnTo>
                    <a:pt x="1361" y="512"/>
                  </a:lnTo>
                  <a:lnTo>
                    <a:pt x="1354" y="505"/>
                  </a:lnTo>
                  <a:lnTo>
                    <a:pt x="1349" y="500"/>
                  </a:lnTo>
                  <a:lnTo>
                    <a:pt x="1347" y="498"/>
                  </a:lnTo>
                  <a:lnTo>
                    <a:pt x="1342" y="496"/>
                  </a:lnTo>
                  <a:lnTo>
                    <a:pt x="1337" y="493"/>
                  </a:lnTo>
                  <a:lnTo>
                    <a:pt x="1328" y="489"/>
                  </a:lnTo>
                  <a:lnTo>
                    <a:pt x="1316" y="484"/>
                  </a:lnTo>
                  <a:lnTo>
                    <a:pt x="1307" y="482"/>
                  </a:lnTo>
                  <a:lnTo>
                    <a:pt x="1297" y="482"/>
                  </a:lnTo>
                  <a:lnTo>
                    <a:pt x="1288" y="482"/>
                  </a:lnTo>
                  <a:lnTo>
                    <a:pt x="1278" y="482"/>
                  </a:lnTo>
                  <a:lnTo>
                    <a:pt x="1269" y="484"/>
                  </a:lnTo>
                  <a:lnTo>
                    <a:pt x="1259" y="486"/>
                  </a:lnTo>
                  <a:lnTo>
                    <a:pt x="1250" y="491"/>
                  </a:lnTo>
                  <a:lnTo>
                    <a:pt x="1255" y="484"/>
                  </a:lnTo>
                  <a:lnTo>
                    <a:pt x="1257" y="479"/>
                  </a:lnTo>
                  <a:lnTo>
                    <a:pt x="1259" y="477"/>
                  </a:lnTo>
                  <a:lnTo>
                    <a:pt x="1264" y="470"/>
                  </a:lnTo>
                  <a:lnTo>
                    <a:pt x="1266" y="465"/>
                  </a:lnTo>
                  <a:lnTo>
                    <a:pt x="1266" y="463"/>
                  </a:lnTo>
                  <a:lnTo>
                    <a:pt x="1269" y="463"/>
                  </a:lnTo>
                  <a:lnTo>
                    <a:pt x="1269" y="463"/>
                  </a:lnTo>
                  <a:lnTo>
                    <a:pt x="1271" y="453"/>
                  </a:lnTo>
                  <a:lnTo>
                    <a:pt x="1276" y="446"/>
                  </a:lnTo>
                  <a:lnTo>
                    <a:pt x="1276" y="437"/>
                  </a:lnTo>
                  <a:lnTo>
                    <a:pt x="1278" y="427"/>
                  </a:lnTo>
                  <a:lnTo>
                    <a:pt x="1278" y="420"/>
                  </a:lnTo>
                  <a:lnTo>
                    <a:pt x="1278" y="415"/>
                  </a:lnTo>
                  <a:lnTo>
                    <a:pt x="1276" y="408"/>
                  </a:lnTo>
                  <a:lnTo>
                    <a:pt x="1274" y="404"/>
                  </a:lnTo>
                  <a:lnTo>
                    <a:pt x="1269" y="399"/>
                  </a:lnTo>
                  <a:lnTo>
                    <a:pt x="1266" y="394"/>
                  </a:lnTo>
                  <a:lnTo>
                    <a:pt x="1264" y="387"/>
                  </a:lnTo>
                  <a:lnTo>
                    <a:pt x="1259" y="382"/>
                  </a:lnTo>
                  <a:lnTo>
                    <a:pt x="1257" y="378"/>
                  </a:lnTo>
                  <a:lnTo>
                    <a:pt x="1252" y="375"/>
                  </a:lnTo>
                  <a:lnTo>
                    <a:pt x="1245" y="370"/>
                  </a:lnTo>
                  <a:lnTo>
                    <a:pt x="1241" y="368"/>
                  </a:lnTo>
                  <a:lnTo>
                    <a:pt x="1233" y="361"/>
                  </a:lnTo>
                  <a:lnTo>
                    <a:pt x="1229" y="354"/>
                  </a:lnTo>
                  <a:lnTo>
                    <a:pt x="1222" y="347"/>
                  </a:lnTo>
                  <a:lnTo>
                    <a:pt x="1219" y="337"/>
                  </a:lnTo>
                  <a:lnTo>
                    <a:pt x="1217" y="330"/>
                  </a:lnTo>
                  <a:lnTo>
                    <a:pt x="1215" y="321"/>
                  </a:lnTo>
                  <a:lnTo>
                    <a:pt x="1212" y="311"/>
                  </a:lnTo>
                  <a:lnTo>
                    <a:pt x="1215" y="302"/>
                  </a:lnTo>
                  <a:lnTo>
                    <a:pt x="1215" y="300"/>
                  </a:lnTo>
                  <a:lnTo>
                    <a:pt x="1215" y="295"/>
                  </a:lnTo>
                  <a:lnTo>
                    <a:pt x="1217" y="293"/>
                  </a:lnTo>
                  <a:lnTo>
                    <a:pt x="1222" y="290"/>
                  </a:lnTo>
                  <a:lnTo>
                    <a:pt x="1224" y="288"/>
                  </a:lnTo>
                  <a:lnTo>
                    <a:pt x="1226" y="288"/>
                  </a:lnTo>
                  <a:lnTo>
                    <a:pt x="1233" y="285"/>
                  </a:lnTo>
                  <a:lnTo>
                    <a:pt x="1233" y="283"/>
                  </a:lnTo>
                  <a:lnTo>
                    <a:pt x="1236" y="283"/>
                  </a:lnTo>
                  <a:lnTo>
                    <a:pt x="1238" y="281"/>
                  </a:lnTo>
                  <a:lnTo>
                    <a:pt x="1243" y="276"/>
                  </a:lnTo>
                  <a:lnTo>
                    <a:pt x="1250" y="269"/>
                  </a:lnTo>
                  <a:lnTo>
                    <a:pt x="1255" y="264"/>
                  </a:lnTo>
                  <a:lnTo>
                    <a:pt x="1259" y="257"/>
                  </a:lnTo>
                  <a:lnTo>
                    <a:pt x="1262" y="252"/>
                  </a:lnTo>
                  <a:lnTo>
                    <a:pt x="1266" y="245"/>
                  </a:lnTo>
                  <a:lnTo>
                    <a:pt x="1269" y="238"/>
                  </a:lnTo>
                  <a:lnTo>
                    <a:pt x="1269" y="231"/>
                  </a:lnTo>
                  <a:lnTo>
                    <a:pt x="1271" y="224"/>
                  </a:lnTo>
                  <a:lnTo>
                    <a:pt x="1269" y="217"/>
                  </a:lnTo>
                  <a:lnTo>
                    <a:pt x="1269" y="210"/>
                  </a:lnTo>
                  <a:lnTo>
                    <a:pt x="1266" y="203"/>
                  </a:lnTo>
                  <a:lnTo>
                    <a:pt x="1264" y="196"/>
                  </a:lnTo>
                  <a:lnTo>
                    <a:pt x="1262" y="191"/>
                  </a:lnTo>
                  <a:lnTo>
                    <a:pt x="1259" y="184"/>
                  </a:lnTo>
                  <a:lnTo>
                    <a:pt x="1255" y="179"/>
                  </a:lnTo>
                  <a:lnTo>
                    <a:pt x="1250" y="177"/>
                  </a:lnTo>
                  <a:lnTo>
                    <a:pt x="1238" y="172"/>
                  </a:lnTo>
                  <a:lnTo>
                    <a:pt x="1229" y="170"/>
                  </a:lnTo>
                  <a:lnTo>
                    <a:pt x="1219" y="165"/>
                  </a:lnTo>
                  <a:lnTo>
                    <a:pt x="1207" y="163"/>
                  </a:lnTo>
                  <a:lnTo>
                    <a:pt x="1205" y="163"/>
                  </a:lnTo>
                  <a:lnTo>
                    <a:pt x="1205" y="160"/>
                  </a:lnTo>
                  <a:lnTo>
                    <a:pt x="1203" y="160"/>
                  </a:lnTo>
                  <a:lnTo>
                    <a:pt x="1200" y="158"/>
                  </a:lnTo>
                  <a:lnTo>
                    <a:pt x="1198" y="158"/>
                  </a:lnTo>
                  <a:lnTo>
                    <a:pt x="1193" y="151"/>
                  </a:lnTo>
                  <a:lnTo>
                    <a:pt x="1189" y="146"/>
                  </a:lnTo>
                  <a:lnTo>
                    <a:pt x="1189" y="144"/>
                  </a:lnTo>
                  <a:lnTo>
                    <a:pt x="1189" y="139"/>
                  </a:lnTo>
                  <a:lnTo>
                    <a:pt x="1189" y="134"/>
                  </a:lnTo>
                  <a:lnTo>
                    <a:pt x="1189" y="130"/>
                  </a:lnTo>
                  <a:lnTo>
                    <a:pt x="1189" y="127"/>
                  </a:lnTo>
                  <a:lnTo>
                    <a:pt x="1186" y="125"/>
                  </a:lnTo>
                  <a:lnTo>
                    <a:pt x="1186" y="122"/>
                  </a:lnTo>
                  <a:lnTo>
                    <a:pt x="1184" y="120"/>
                  </a:lnTo>
                  <a:lnTo>
                    <a:pt x="1184" y="120"/>
                  </a:lnTo>
                  <a:lnTo>
                    <a:pt x="1181" y="120"/>
                  </a:lnTo>
                  <a:lnTo>
                    <a:pt x="1179" y="120"/>
                  </a:lnTo>
                  <a:lnTo>
                    <a:pt x="1172" y="120"/>
                  </a:lnTo>
                  <a:lnTo>
                    <a:pt x="1167" y="125"/>
                  </a:lnTo>
                  <a:lnTo>
                    <a:pt x="1163" y="127"/>
                  </a:lnTo>
                  <a:lnTo>
                    <a:pt x="1158" y="132"/>
                  </a:lnTo>
                  <a:lnTo>
                    <a:pt x="1155" y="139"/>
                  </a:lnTo>
                  <a:lnTo>
                    <a:pt x="1153" y="146"/>
                  </a:lnTo>
                  <a:lnTo>
                    <a:pt x="1153" y="153"/>
                  </a:lnTo>
                  <a:lnTo>
                    <a:pt x="1153" y="163"/>
                  </a:lnTo>
                  <a:lnTo>
                    <a:pt x="1153" y="170"/>
                  </a:lnTo>
                  <a:lnTo>
                    <a:pt x="1151" y="172"/>
                  </a:lnTo>
                  <a:lnTo>
                    <a:pt x="1151" y="177"/>
                  </a:lnTo>
                  <a:lnTo>
                    <a:pt x="1148" y="184"/>
                  </a:lnTo>
                  <a:lnTo>
                    <a:pt x="1148" y="186"/>
                  </a:lnTo>
                  <a:lnTo>
                    <a:pt x="1146" y="186"/>
                  </a:lnTo>
                  <a:lnTo>
                    <a:pt x="1146" y="189"/>
                  </a:lnTo>
                  <a:lnTo>
                    <a:pt x="1144" y="191"/>
                  </a:lnTo>
                  <a:lnTo>
                    <a:pt x="1144" y="191"/>
                  </a:lnTo>
                  <a:lnTo>
                    <a:pt x="1141" y="193"/>
                  </a:lnTo>
                  <a:lnTo>
                    <a:pt x="1139" y="196"/>
                  </a:lnTo>
                  <a:lnTo>
                    <a:pt x="1137" y="198"/>
                  </a:lnTo>
                  <a:lnTo>
                    <a:pt x="1137" y="198"/>
                  </a:lnTo>
                  <a:lnTo>
                    <a:pt x="1129" y="203"/>
                  </a:lnTo>
                  <a:lnTo>
                    <a:pt x="1129" y="203"/>
                  </a:lnTo>
                  <a:lnTo>
                    <a:pt x="1127" y="203"/>
                  </a:lnTo>
                  <a:lnTo>
                    <a:pt x="1125" y="205"/>
                  </a:lnTo>
                  <a:lnTo>
                    <a:pt x="1120" y="207"/>
                  </a:lnTo>
                  <a:lnTo>
                    <a:pt x="1118" y="212"/>
                  </a:lnTo>
                  <a:lnTo>
                    <a:pt x="1115" y="215"/>
                  </a:lnTo>
                  <a:lnTo>
                    <a:pt x="1115" y="217"/>
                  </a:lnTo>
                  <a:lnTo>
                    <a:pt x="1115" y="219"/>
                  </a:lnTo>
                  <a:lnTo>
                    <a:pt x="1113" y="219"/>
                  </a:lnTo>
                  <a:lnTo>
                    <a:pt x="1113" y="219"/>
                  </a:lnTo>
                  <a:lnTo>
                    <a:pt x="1111" y="222"/>
                  </a:lnTo>
                  <a:lnTo>
                    <a:pt x="1108" y="222"/>
                  </a:lnTo>
                  <a:lnTo>
                    <a:pt x="1106" y="219"/>
                  </a:lnTo>
                  <a:lnTo>
                    <a:pt x="1101" y="217"/>
                  </a:lnTo>
                  <a:lnTo>
                    <a:pt x="1099" y="217"/>
                  </a:lnTo>
                  <a:lnTo>
                    <a:pt x="1099" y="215"/>
                  </a:lnTo>
                  <a:lnTo>
                    <a:pt x="1099" y="215"/>
                  </a:lnTo>
                  <a:lnTo>
                    <a:pt x="1094" y="210"/>
                  </a:lnTo>
                  <a:lnTo>
                    <a:pt x="1092" y="205"/>
                  </a:lnTo>
                  <a:lnTo>
                    <a:pt x="1089" y="198"/>
                  </a:lnTo>
                  <a:lnTo>
                    <a:pt x="1087" y="196"/>
                  </a:lnTo>
                  <a:lnTo>
                    <a:pt x="1087" y="193"/>
                  </a:lnTo>
                  <a:lnTo>
                    <a:pt x="1080" y="191"/>
                  </a:lnTo>
                  <a:lnTo>
                    <a:pt x="1075" y="189"/>
                  </a:lnTo>
                  <a:lnTo>
                    <a:pt x="1073" y="182"/>
                  </a:lnTo>
                  <a:lnTo>
                    <a:pt x="1070" y="179"/>
                  </a:lnTo>
                  <a:lnTo>
                    <a:pt x="1068" y="174"/>
                  </a:lnTo>
                  <a:lnTo>
                    <a:pt x="1066" y="172"/>
                  </a:lnTo>
                  <a:lnTo>
                    <a:pt x="1061" y="170"/>
                  </a:lnTo>
                  <a:lnTo>
                    <a:pt x="1059" y="170"/>
                  </a:lnTo>
                  <a:lnTo>
                    <a:pt x="1056" y="167"/>
                  </a:lnTo>
                  <a:lnTo>
                    <a:pt x="1052" y="170"/>
                  </a:lnTo>
                  <a:lnTo>
                    <a:pt x="1044" y="177"/>
                  </a:lnTo>
                  <a:lnTo>
                    <a:pt x="1042" y="179"/>
                  </a:lnTo>
                  <a:lnTo>
                    <a:pt x="1040" y="184"/>
                  </a:lnTo>
                  <a:lnTo>
                    <a:pt x="1035" y="193"/>
                  </a:lnTo>
                  <a:lnTo>
                    <a:pt x="1033" y="200"/>
                  </a:lnTo>
                  <a:lnTo>
                    <a:pt x="1033" y="205"/>
                  </a:lnTo>
                  <a:lnTo>
                    <a:pt x="1033" y="207"/>
                  </a:lnTo>
                  <a:lnTo>
                    <a:pt x="1033" y="210"/>
                  </a:lnTo>
                  <a:lnTo>
                    <a:pt x="1035" y="215"/>
                  </a:lnTo>
                  <a:lnTo>
                    <a:pt x="1040" y="217"/>
                  </a:lnTo>
                  <a:lnTo>
                    <a:pt x="1047" y="222"/>
                  </a:lnTo>
                  <a:lnTo>
                    <a:pt x="1052" y="229"/>
                  </a:lnTo>
                  <a:lnTo>
                    <a:pt x="1056" y="236"/>
                  </a:lnTo>
                  <a:lnTo>
                    <a:pt x="1059" y="243"/>
                  </a:lnTo>
                  <a:lnTo>
                    <a:pt x="1061" y="250"/>
                  </a:lnTo>
                  <a:lnTo>
                    <a:pt x="1061" y="259"/>
                  </a:lnTo>
                  <a:lnTo>
                    <a:pt x="1061" y="269"/>
                  </a:lnTo>
                  <a:lnTo>
                    <a:pt x="1059" y="281"/>
                  </a:lnTo>
                  <a:lnTo>
                    <a:pt x="1049" y="281"/>
                  </a:lnTo>
                  <a:lnTo>
                    <a:pt x="1042" y="278"/>
                  </a:lnTo>
                  <a:lnTo>
                    <a:pt x="1033" y="276"/>
                  </a:lnTo>
                  <a:lnTo>
                    <a:pt x="1026" y="271"/>
                  </a:lnTo>
                  <a:lnTo>
                    <a:pt x="1021" y="267"/>
                  </a:lnTo>
                  <a:lnTo>
                    <a:pt x="1014" y="262"/>
                  </a:lnTo>
                  <a:lnTo>
                    <a:pt x="1009" y="255"/>
                  </a:lnTo>
                  <a:lnTo>
                    <a:pt x="1007" y="248"/>
                  </a:lnTo>
                  <a:lnTo>
                    <a:pt x="1002" y="238"/>
                  </a:lnTo>
                  <a:lnTo>
                    <a:pt x="997" y="231"/>
                  </a:lnTo>
                  <a:lnTo>
                    <a:pt x="995" y="229"/>
                  </a:lnTo>
                  <a:lnTo>
                    <a:pt x="990" y="226"/>
                  </a:lnTo>
                  <a:lnTo>
                    <a:pt x="985" y="222"/>
                  </a:lnTo>
                  <a:lnTo>
                    <a:pt x="978" y="219"/>
                  </a:lnTo>
                  <a:lnTo>
                    <a:pt x="971" y="217"/>
                  </a:lnTo>
                  <a:lnTo>
                    <a:pt x="964" y="217"/>
                  </a:lnTo>
                  <a:lnTo>
                    <a:pt x="957" y="219"/>
                  </a:lnTo>
                  <a:lnTo>
                    <a:pt x="952" y="219"/>
                  </a:lnTo>
                  <a:lnTo>
                    <a:pt x="948" y="222"/>
                  </a:lnTo>
                  <a:lnTo>
                    <a:pt x="941" y="226"/>
                  </a:lnTo>
                  <a:lnTo>
                    <a:pt x="938" y="226"/>
                  </a:lnTo>
                  <a:lnTo>
                    <a:pt x="936" y="229"/>
                  </a:lnTo>
                  <a:lnTo>
                    <a:pt x="933" y="229"/>
                  </a:lnTo>
                  <a:lnTo>
                    <a:pt x="912" y="229"/>
                  </a:lnTo>
                  <a:lnTo>
                    <a:pt x="891" y="231"/>
                  </a:lnTo>
                  <a:lnTo>
                    <a:pt x="848" y="231"/>
                  </a:lnTo>
                  <a:lnTo>
                    <a:pt x="853" y="222"/>
                  </a:lnTo>
                  <a:lnTo>
                    <a:pt x="855" y="212"/>
                  </a:lnTo>
                  <a:lnTo>
                    <a:pt x="860" y="205"/>
                  </a:lnTo>
                  <a:lnTo>
                    <a:pt x="867" y="200"/>
                  </a:lnTo>
                  <a:lnTo>
                    <a:pt x="874" y="196"/>
                  </a:lnTo>
                  <a:lnTo>
                    <a:pt x="881" y="191"/>
                  </a:lnTo>
                  <a:lnTo>
                    <a:pt x="889" y="189"/>
                  </a:lnTo>
                  <a:lnTo>
                    <a:pt x="898" y="189"/>
                  </a:lnTo>
                  <a:lnTo>
                    <a:pt x="903" y="189"/>
                  </a:lnTo>
                  <a:lnTo>
                    <a:pt x="905" y="189"/>
                  </a:lnTo>
                  <a:lnTo>
                    <a:pt x="905" y="189"/>
                  </a:lnTo>
                  <a:lnTo>
                    <a:pt x="907" y="189"/>
                  </a:lnTo>
                  <a:lnTo>
                    <a:pt x="912" y="186"/>
                  </a:lnTo>
                  <a:lnTo>
                    <a:pt x="917" y="186"/>
                  </a:lnTo>
                  <a:lnTo>
                    <a:pt x="919" y="184"/>
                  </a:lnTo>
                  <a:lnTo>
                    <a:pt x="922" y="182"/>
                  </a:lnTo>
                  <a:lnTo>
                    <a:pt x="924" y="179"/>
                  </a:lnTo>
                  <a:lnTo>
                    <a:pt x="924" y="177"/>
                  </a:lnTo>
                  <a:lnTo>
                    <a:pt x="924" y="174"/>
                  </a:lnTo>
                  <a:lnTo>
                    <a:pt x="926" y="165"/>
                  </a:lnTo>
                  <a:lnTo>
                    <a:pt x="926" y="160"/>
                  </a:lnTo>
                  <a:lnTo>
                    <a:pt x="926" y="156"/>
                  </a:lnTo>
                  <a:lnTo>
                    <a:pt x="926" y="151"/>
                  </a:lnTo>
                  <a:lnTo>
                    <a:pt x="926" y="148"/>
                  </a:lnTo>
                  <a:lnTo>
                    <a:pt x="929" y="141"/>
                  </a:lnTo>
                  <a:lnTo>
                    <a:pt x="933" y="139"/>
                  </a:lnTo>
                  <a:lnTo>
                    <a:pt x="938" y="137"/>
                  </a:lnTo>
                  <a:lnTo>
                    <a:pt x="943" y="134"/>
                  </a:lnTo>
                  <a:lnTo>
                    <a:pt x="943" y="134"/>
                  </a:lnTo>
                  <a:lnTo>
                    <a:pt x="945" y="132"/>
                  </a:lnTo>
                  <a:lnTo>
                    <a:pt x="945" y="132"/>
                  </a:lnTo>
                  <a:lnTo>
                    <a:pt x="950" y="130"/>
                  </a:lnTo>
                  <a:lnTo>
                    <a:pt x="952" y="125"/>
                  </a:lnTo>
                  <a:lnTo>
                    <a:pt x="952" y="122"/>
                  </a:lnTo>
                  <a:lnTo>
                    <a:pt x="955" y="120"/>
                  </a:lnTo>
                  <a:lnTo>
                    <a:pt x="955" y="115"/>
                  </a:lnTo>
                  <a:lnTo>
                    <a:pt x="955" y="113"/>
                  </a:lnTo>
                  <a:lnTo>
                    <a:pt x="952" y="108"/>
                  </a:lnTo>
                  <a:lnTo>
                    <a:pt x="952" y="104"/>
                  </a:lnTo>
                  <a:lnTo>
                    <a:pt x="948" y="94"/>
                  </a:lnTo>
                  <a:lnTo>
                    <a:pt x="941" y="87"/>
                  </a:lnTo>
                  <a:lnTo>
                    <a:pt x="936" y="82"/>
                  </a:lnTo>
                  <a:lnTo>
                    <a:pt x="929" y="80"/>
                  </a:lnTo>
                  <a:lnTo>
                    <a:pt x="929" y="78"/>
                  </a:lnTo>
                  <a:lnTo>
                    <a:pt x="926" y="75"/>
                  </a:lnTo>
                  <a:lnTo>
                    <a:pt x="926" y="73"/>
                  </a:lnTo>
                  <a:lnTo>
                    <a:pt x="926" y="70"/>
                  </a:lnTo>
                  <a:lnTo>
                    <a:pt x="926" y="70"/>
                  </a:lnTo>
                  <a:close/>
                </a:path>
              </a:pathLst>
            </a:custGeom>
            <a:solidFill>
              <a:schemeClr val="bg2"/>
            </a:solidFill>
            <a:ln w="9525">
              <a:solidFill>
                <a:schemeClr val="bg1"/>
              </a:solidFill>
              <a:round/>
              <a:headEnd/>
              <a:tailEnd/>
            </a:ln>
          </p:spPr>
          <p:txBody>
            <a:bodyPr/>
            <a:lstStyle/>
            <a:p>
              <a:pPr>
                <a:defRPr/>
              </a:pPr>
              <a:endParaRPr lang="en-US" dirty="0">
                <a:solidFill>
                  <a:schemeClr val="bg1"/>
                </a:solidFill>
              </a:endParaRPr>
            </a:p>
          </p:txBody>
        </p:sp>
        <p:sp>
          <p:nvSpPr>
            <p:cNvPr id="163" name="Freeform 150">
              <a:extLst>
                <a:ext uri="{FF2B5EF4-FFF2-40B4-BE49-F238E27FC236}">
                  <a16:creationId xmlns:a16="http://schemas.microsoft.com/office/drawing/2014/main" id="{C3030A73-9D44-48AD-8467-E15DBD220445}"/>
                </a:ext>
              </a:extLst>
            </p:cNvPr>
            <p:cNvSpPr>
              <a:spLocks noEditPoints="1"/>
            </p:cNvSpPr>
            <p:nvPr/>
          </p:nvSpPr>
          <p:spPr bwMode="auto">
            <a:xfrm>
              <a:off x="9335744" y="7671257"/>
              <a:ext cx="1359037" cy="628867"/>
            </a:xfrm>
            <a:custGeom>
              <a:avLst/>
              <a:gdLst/>
              <a:ahLst/>
              <a:cxnLst>
                <a:cxn ang="0">
                  <a:pos x="1271" y="198"/>
                </a:cxn>
                <a:cxn ang="0">
                  <a:pos x="1250" y="144"/>
                </a:cxn>
                <a:cxn ang="0">
                  <a:pos x="1165" y="165"/>
                </a:cxn>
                <a:cxn ang="0">
                  <a:pos x="1028" y="153"/>
                </a:cxn>
                <a:cxn ang="0">
                  <a:pos x="952" y="144"/>
                </a:cxn>
                <a:cxn ang="0">
                  <a:pos x="900" y="137"/>
                </a:cxn>
                <a:cxn ang="0">
                  <a:pos x="830" y="158"/>
                </a:cxn>
                <a:cxn ang="0">
                  <a:pos x="796" y="113"/>
                </a:cxn>
                <a:cxn ang="0">
                  <a:pos x="728" y="64"/>
                </a:cxn>
                <a:cxn ang="0">
                  <a:pos x="582" y="9"/>
                </a:cxn>
                <a:cxn ang="0">
                  <a:pos x="548" y="99"/>
                </a:cxn>
                <a:cxn ang="0">
                  <a:pos x="496" y="101"/>
                </a:cxn>
                <a:cxn ang="0">
                  <a:pos x="454" y="172"/>
                </a:cxn>
                <a:cxn ang="0">
                  <a:pos x="414" y="220"/>
                </a:cxn>
                <a:cxn ang="0">
                  <a:pos x="362" y="234"/>
                </a:cxn>
                <a:cxn ang="0">
                  <a:pos x="338" y="264"/>
                </a:cxn>
                <a:cxn ang="0">
                  <a:pos x="315" y="331"/>
                </a:cxn>
                <a:cxn ang="0">
                  <a:pos x="284" y="399"/>
                </a:cxn>
                <a:cxn ang="0">
                  <a:pos x="234" y="487"/>
                </a:cxn>
                <a:cxn ang="0">
                  <a:pos x="168" y="482"/>
                </a:cxn>
                <a:cxn ang="0">
                  <a:pos x="119" y="546"/>
                </a:cxn>
                <a:cxn ang="0">
                  <a:pos x="85" y="560"/>
                </a:cxn>
                <a:cxn ang="0">
                  <a:pos x="12" y="524"/>
                </a:cxn>
                <a:cxn ang="0">
                  <a:pos x="55" y="616"/>
                </a:cxn>
                <a:cxn ang="0">
                  <a:pos x="173" y="621"/>
                </a:cxn>
                <a:cxn ang="0">
                  <a:pos x="244" y="626"/>
                </a:cxn>
                <a:cxn ang="0">
                  <a:pos x="322" y="650"/>
                </a:cxn>
                <a:cxn ang="0">
                  <a:pos x="407" y="683"/>
                </a:cxn>
                <a:cxn ang="0">
                  <a:pos x="537" y="716"/>
                </a:cxn>
                <a:cxn ang="0">
                  <a:pos x="685" y="640"/>
                </a:cxn>
                <a:cxn ang="0">
                  <a:pos x="834" y="678"/>
                </a:cxn>
                <a:cxn ang="0">
                  <a:pos x="976" y="657"/>
                </a:cxn>
                <a:cxn ang="0">
                  <a:pos x="1007" y="588"/>
                </a:cxn>
                <a:cxn ang="0">
                  <a:pos x="1174" y="640"/>
                </a:cxn>
                <a:cxn ang="0">
                  <a:pos x="1326" y="753"/>
                </a:cxn>
                <a:cxn ang="0">
                  <a:pos x="1463" y="777"/>
                </a:cxn>
                <a:cxn ang="0">
                  <a:pos x="1467" y="860"/>
                </a:cxn>
                <a:cxn ang="0">
                  <a:pos x="1552" y="853"/>
                </a:cxn>
                <a:cxn ang="0">
                  <a:pos x="1559" y="782"/>
                </a:cxn>
                <a:cxn ang="0">
                  <a:pos x="1597" y="709"/>
                </a:cxn>
                <a:cxn ang="0">
                  <a:pos x="1630" y="671"/>
                </a:cxn>
                <a:cxn ang="0">
                  <a:pos x="1597" y="616"/>
                </a:cxn>
                <a:cxn ang="0">
                  <a:pos x="1677" y="524"/>
                </a:cxn>
                <a:cxn ang="0">
                  <a:pos x="1673" y="453"/>
                </a:cxn>
                <a:cxn ang="0">
                  <a:pos x="1569" y="425"/>
                </a:cxn>
                <a:cxn ang="0">
                  <a:pos x="1585" y="352"/>
                </a:cxn>
                <a:cxn ang="0">
                  <a:pos x="1644" y="298"/>
                </a:cxn>
                <a:cxn ang="0">
                  <a:pos x="1654" y="267"/>
                </a:cxn>
                <a:cxn ang="0">
                  <a:pos x="1720" y="231"/>
                </a:cxn>
                <a:cxn ang="0">
                  <a:pos x="1623" y="175"/>
                </a:cxn>
                <a:cxn ang="0">
                  <a:pos x="1559" y="220"/>
                </a:cxn>
                <a:cxn ang="0">
                  <a:pos x="1514" y="177"/>
                </a:cxn>
                <a:cxn ang="0">
                  <a:pos x="513" y="437"/>
                </a:cxn>
                <a:cxn ang="0">
                  <a:pos x="603" y="366"/>
                </a:cxn>
                <a:cxn ang="0">
                  <a:pos x="770" y="335"/>
                </a:cxn>
                <a:cxn ang="0">
                  <a:pos x="742" y="413"/>
                </a:cxn>
                <a:cxn ang="0">
                  <a:pos x="792" y="470"/>
                </a:cxn>
                <a:cxn ang="0">
                  <a:pos x="752" y="572"/>
                </a:cxn>
                <a:cxn ang="0">
                  <a:pos x="659" y="579"/>
                </a:cxn>
                <a:cxn ang="0">
                  <a:pos x="563" y="505"/>
                </a:cxn>
              </a:cxnLst>
              <a:rect l="0" t="0" r="r" b="b"/>
              <a:pathLst>
                <a:path w="1722" h="872">
                  <a:moveTo>
                    <a:pt x="1427" y="149"/>
                  </a:moveTo>
                  <a:lnTo>
                    <a:pt x="1415" y="156"/>
                  </a:lnTo>
                  <a:lnTo>
                    <a:pt x="1399" y="165"/>
                  </a:lnTo>
                  <a:lnTo>
                    <a:pt x="1375" y="182"/>
                  </a:lnTo>
                  <a:lnTo>
                    <a:pt x="1352" y="196"/>
                  </a:lnTo>
                  <a:lnTo>
                    <a:pt x="1349" y="196"/>
                  </a:lnTo>
                  <a:lnTo>
                    <a:pt x="1347" y="198"/>
                  </a:lnTo>
                  <a:lnTo>
                    <a:pt x="1342" y="201"/>
                  </a:lnTo>
                  <a:lnTo>
                    <a:pt x="1335" y="203"/>
                  </a:lnTo>
                  <a:lnTo>
                    <a:pt x="1330" y="205"/>
                  </a:lnTo>
                  <a:lnTo>
                    <a:pt x="1326" y="205"/>
                  </a:lnTo>
                  <a:lnTo>
                    <a:pt x="1318" y="208"/>
                  </a:lnTo>
                  <a:lnTo>
                    <a:pt x="1309" y="208"/>
                  </a:lnTo>
                  <a:lnTo>
                    <a:pt x="1304" y="208"/>
                  </a:lnTo>
                  <a:lnTo>
                    <a:pt x="1300" y="208"/>
                  </a:lnTo>
                  <a:lnTo>
                    <a:pt x="1292" y="205"/>
                  </a:lnTo>
                  <a:lnTo>
                    <a:pt x="1283" y="203"/>
                  </a:lnTo>
                  <a:lnTo>
                    <a:pt x="1274" y="201"/>
                  </a:lnTo>
                  <a:lnTo>
                    <a:pt x="1271" y="201"/>
                  </a:lnTo>
                  <a:lnTo>
                    <a:pt x="1271" y="198"/>
                  </a:lnTo>
                  <a:lnTo>
                    <a:pt x="1269" y="196"/>
                  </a:lnTo>
                  <a:lnTo>
                    <a:pt x="1269" y="194"/>
                  </a:lnTo>
                  <a:lnTo>
                    <a:pt x="1266" y="189"/>
                  </a:lnTo>
                  <a:lnTo>
                    <a:pt x="1266" y="184"/>
                  </a:lnTo>
                  <a:lnTo>
                    <a:pt x="1266" y="179"/>
                  </a:lnTo>
                  <a:lnTo>
                    <a:pt x="1266" y="175"/>
                  </a:lnTo>
                  <a:lnTo>
                    <a:pt x="1269" y="168"/>
                  </a:lnTo>
                  <a:lnTo>
                    <a:pt x="1269" y="165"/>
                  </a:lnTo>
                  <a:lnTo>
                    <a:pt x="1271" y="163"/>
                  </a:lnTo>
                  <a:lnTo>
                    <a:pt x="1271" y="158"/>
                  </a:lnTo>
                  <a:lnTo>
                    <a:pt x="1271" y="158"/>
                  </a:lnTo>
                  <a:lnTo>
                    <a:pt x="1271" y="158"/>
                  </a:lnTo>
                  <a:lnTo>
                    <a:pt x="1271" y="153"/>
                  </a:lnTo>
                  <a:lnTo>
                    <a:pt x="1269" y="149"/>
                  </a:lnTo>
                  <a:lnTo>
                    <a:pt x="1266" y="146"/>
                  </a:lnTo>
                  <a:lnTo>
                    <a:pt x="1264" y="144"/>
                  </a:lnTo>
                  <a:lnTo>
                    <a:pt x="1262" y="144"/>
                  </a:lnTo>
                  <a:lnTo>
                    <a:pt x="1259" y="142"/>
                  </a:lnTo>
                  <a:lnTo>
                    <a:pt x="1255" y="142"/>
                  </a:lnTo>
                  <a:lnTo>
                    <a:pt x="1250" y="144"/>
                  </a:lnTo>
                  <a:lnTo>
                    <a:pt x="1243" y="144"/>
                  </a:lnTo>
                  <a:lnTo>
                    <a:pt x="1238" y="146"/>
                  </a:lnTo>
                  <a:lnTo>
                    <a:pt x="1233" y="146"/>
                  </a:lnTo>
                  <a:lnTo>
                    <a:pt x="1231" y="146"/>
                  </a:lnTo>
                  <a:lnTo>
                    <a:pt x="1226" y="146"/>
                  </a:lnTo>
                  <a:lnTo>
                    <a:pt x="1222" y="146"/>
                  </a:lnTo>
                  <a:lnTo>
                    <a:pt x="1219" y="146"/>
                  </a:lnTo>
                  <a:lnTo>
                    <a:pt x="1212" y="146"/>
                  </a:lnTo>
                  <a:lnTo>
                    <a:pt x="1207" y="146"/>
                  </a:lnTo>
                  <a:lnTo>
                    <a:pt x="1205" y="146"/>
                  </a:lnTo>
                  <a:lnTo>
                    <a:pt x="1200" y="146"/>
                  </a:lnTo>
                  <a:lnTo>
                    <a:pt x="1198" y="146"/>
                  </a:lnTo>
                  <a:lnTo>
                    <a:pt x="1193" y="146"/>
                  </a:lnTo>
                  <a:lnTo>
                    <a:pt x="1186" y="146"/>
                  </a:lnTo>
                  <a:lnTo>
                    <a:pt x="1179" y="151"/>
                  </a:lnTo>
                  <a:lnTo>
                    <a:pt x="1174" y="156"/>
                  </a:lnTo>
                  <a:lnTo>
                    <a:pt x="1170" y="163"/>
                  </a:lnTo>
                  <a:lnTo>
                    <a:pt x="1167" y="163"/>
                  </a:lnTo>
                  <a:lnTo>
                    <a:pt x="1167" y="165"/>
                  </a:lnTo>
                  <a:lnTo>
                    <a:pt x="1165" y="165"/>
                  </a:lnTo>
                  <a:lnTo>
                    <a:pt x="1165" y="168"/>
                  </a:lnTo>
                  <a:lnTo>
                    <a:pt x="1158" y="165"/>
                  </a:lnTo>
                  <a:lnTo>
                    <a:pt x="1153" y="165"/>
                  </a:lnTo>
                  <a:lnTo>
                    <a:pt x="1148" y="165"/>
                  </a:lnTo>
                  <a:lnTo>
                    <a:pt x="1144" y="163"/>
                  </a:lnTo>
                  <a:lnTo>
                    <a:pt x="1137" y="158"/>
                  </a:lnTo>
                  <a:lnTo>
                    <a:pt x="1129" y="153"/>
                  </a:lnTo>
                  <a:lnTo>
                    <a:pt x="1118" y="144"/>
                  </a:lnTo>
                  <a:lnTo>
                    <a:pt x="1113" y="142"/>
                  </a:lnTo>
                  <a:lnTo>
                    <a:pt x="1113" y="142"/>
                  </a:lnTo>
                  <a:lnTo>
                    <a:pt x="1085" y="139"/>
                  </a:lnTo>
                  <a:lnTo>
                    <a:pt x="1061" y="137"/>
                  </a:lnTo>
                  <a:lnTo>
                    <a:pt x="1054" y="137"/>
                  </a:lnTo>
                  <a:lnTo>
                    <a:pt x="1047" y="139"/>
                  </a:lnTo>
                  <a:lnTo>
                    <a:pt x="1042" y="142"/>
                  </a:lnTo>
                  <a:lnTo>
                    <a:pt x="1037" y="144"/>
                  </a:lnTo>
                  <a:lnTo>
                    <a:pt x="1030" y="151"/>
                  </a:lnTo>
                  <a:lnTo>
                    <a:pt x="1028" y="153"/>
                  </a:lnTo>
                  <a:lnTo>
                    <a:pt x="1028" y="153"/>
                  </a:lnTo>
                  <a:lnTo>
                    <a:pt x="1028" y="153"/>
                  </a:lnTo>
                  <a:lnTo>
                    <a:pt x="1026" y="156"/>
                  </a:lnTo>
                  <a:lnTo>
                    <a:pt x="1021" y="158"/>
                  </a:lnTo>
                  <a:lnTo>
                    <a:pt x="1018" y="161"/>
                  </a:lnTo>
                  <a:lnTo>
                    <a:pt x="1011" y="161"/>
                  </a:lnTo>
                  <a:lnTo>
                    <a:pt x="1007" y="161"/>
                  </a:lnTo>
                  <a:lnTo>
                    <a:pt x="1000" y="156"/>
                  </a:lnTo>
                  <a:lnTo>
                    <a:pt x="995" y="156"/>
                  </a:lnTo>
                  <a:lnTo>
                    <a:pt x="992" y="153"/>
                  </a:lnTo>
                  <a:lnTo>
                    <a:pt x="976" y="156"/>
                  </a:lnTo>
                  <a:lnTo>
                    <a:pt x="971" y="156"/>
                  </a:lnTo>
                  <a:lnTo>
                    <a:pt x="967" y="158"/>
                  </a:lnTo>
                  <a:lnTo>
                    <a:pt x="957" y="158"/>
                  </a:lnTo>
                  <a:lnTo>
                    <a:pt x="957" y="158"/>
                  </a:lnTo>
                  <a:lnTo>
                    <a:pt x="957" y="158"/>
                  </a:lnTo>
                  <a:lnTo>
                    <a:pt x="955" y="158"/>
                  </a:lnTo>
                  <a:lnTo>
                    <a:pt x="955" y="156"/>
                  </a:lnTo>
                  <a:lnTo>
                    <a:pt x="955" y="156"/>
                  </a:lnTo>
                  <a:lnTo>
                    <a:pt x="952" y="149"/>
                  </a:lnTo>
                  <a:lnTo>
                    <a:pt x="952" y="146"/>
                  </a:lnTo>
                  <a:lnTo>
                    <a:pt x="952" y="144"/>
                  </a:lnTo>
                  <a:lnTo>
                    <a:pt x="952" y="142"/>
                  </a:lnTo>
                  <a:lnTo>
                    <a:pt x="950" y="142"/>
                  </a:lnTo>
                  <a:lnTo>
                    <a:pt x="948" y="142"/>
                  </a:lnTo>
                  <a:lnTo>
                    <a:pt x="945" y="144"/>
                  </a:lnTo>
                  <a:lnTo>
                    <a:pt x="943" y="146"/>
                  </a:lnTo>
                  <a:lnTo>
                    <a:pt x="943" y="146"/>
                  </a:lnTo>
                  <a:lnTo>
                    <a:pt x="943" y="149"/>
                  </a:lnTo>
                  <a:lnTo>
                    <a:pt x="941" y="149"/>
                  </a:lnTo>
                  <a:lnTo>
                    <a:pt x="941" y="151"/>
                  </a:lnTo>
                  <a:lnTo>
                    <a:pt x="941" y="151"/>
                  </a:lnTo>
                  <a:lnTo>
                    <a:pt x="938" y="153"/>
                  </a:lnTo>
                  <a:lnTo>
                    <a:pt x="938" y="153"/>
                  </a:lnTo>
                  <a:lnTo>
                    <a:pt x="936" y="153"/>
                  </a:lnTo>
                  <a:lnTo>
                    <a:pt x="933" y="153"/>
                  </a:lnTo>
                  <a:lnTo>
                    <a:pt x="931" y="153"/>
                  </a:lnTo>
                  <a:lnTo>
                    <a:pt x="931" y="153"/>
                  </a:lnTo>
                  <a:lnTo>
                    <a:pt x="905" y="151"/>
                  </a:lnTo>
                  <a:lnTo>
                    <a:pt x="905" y="151"/>
                  </a:lnTo>
                  <a:lnTo>
                    <a:pt x="903" y="149"/>
                  </a:lnTo>
                  <a:lnTo>
                    <a:pt x="900" y="137"/>
                  </a:lnTo>
                  <a:lnTo>
                    <a:pt x="898" y="132"/>
                  </a:lnTo>
                  <a:lnTo>
                    <a:pt x="898" y="125"/>
                  </a:lnTo>
                  <a:lnTo>
                    <a:pt x="881" y="125"/>
                  </a:lnTo>
                  <a:lnTo>
                    <a:pt x="877" y="125"/>
                  </a:lnTo>
                  <a:lnTo>
                    <a:pt x="872" y="127"/>
                  </a:lnTo>
                  <a:lnTo>
                    <a:pt x="870" y="132"/>
                  </a:lnTo>
                  <a:lnTo>
                    <a:pt x="865" y="137"/>
                  </a:lnTo>
                  <a:lnTo>
                    <a:pt x="863" y="142"/>
                  </a:lnTo>
                  <a:lnTo>
                    <a:pt x="860" y="144"/>
                  </a:lnTo>
                  <a:lnTo>
                    <a:pt x="860" y="144"/>
                  </a:lnTo>
                  <a:lnTo>
                    <a:pt x="858" y="146"/>
                  </a:lnTo>
                  <a:lnTo>
                    <a:pt x="855" y="146"/>
                  </a:lnTo>
                  <a:lnTo>
                    <a:pt x="851" y="151"/>
                  </a:lnTo>
                  <a:lnTo>
                    <a:pt x="848" y="151"/>
                  </a:lnTo>
                  <a:lnTo>
                    <a:pt x="844" y="153"/>
                  </a:lnTo>
                  <a:lnTo>
                    <a:pt x="839" y="156"/>
                  </a:lnTo>
                  <a:lnTo>
                    <a:pt x="837" y="156"/>
                  </a:lnTo>
                  <a:lnTo>
                    <a:pt x="837" y="156"/>
                  </a:lnTo>
                  <a:lnTo>
                    <a:pt x="834" y="158"/>
                  </a:lnTo>
                  <a:lnTo>
                    <a:pt x="830" y="158"/>
                  </a:lnTo>
                  <a:lnTo>
                    <a:pt x="830" y="158"/>
                  </a:lnTo>
                  <a:lnTo>
                    <a:pt x="827" y="158"/>
                  </a:lnTo>
                  <a:lnTo>
                    <a:pt x="825" y="161"/>
                  </a:lnTo>
                  <a:lnTo>
                    <a:pt x="825" y="156"/>
                  </a:lnTo>
                  <a:lnTo>
                    <a:pt x="827" y="151"/>
                  </a:lnTo>
                  <a:lnTo>
                    <a:pt x="827" y="146"/>
                  </a:lnTo>
                  <a:lnTo>
                    <a:pt x="827" y="139"/>
                  </a:lnTo>
                  <a:lnTo>
                    <a:pt x="827" y="132"/>
                  </a:lnTo>
                  <a:lnTo>
                    <a:pt x="827" y="127"/>
                  </a:lnTo>
                  <a:lnTo>
                    <a:pt x="825" y="123"/>
                  </a:lnTo>
                  <a:lnTo>
                    <a:pt x="822" y="118"/>
                  </a:lnTo>
                  <a:lnTo>
                    <a:pt x="820" y="116"/>
                  </a:lnTo>
                  <a:lnTo>
                    <a:pt x="815" y="113"/>
                  </a:lnTo>
                  <a:lnTo>
                    <a:pt x="811" y="113"/>
                  </a:lnTo>
                  <a:lnTo>
                    <a:pt x="804" y="113"/>
                  </a:lnTo>
                  <a:lnTo>
                    <a:pt x="799" y="113"/>
                  </a:lnTo>
                  <a:lnTo>
                    <a:pt x="799" y="113"/>
                  </a:lnTo>
                  <a:lnTo>
                    <a:pt x="796" y="113"/>
                  </a:lnTo>
                  <a:lnTo>
                    <a:pt x="796" y="113"/>
                  </a:lnTo>
                  <a:lnTo>
                    <a:pt x="796" y="113"/>
                  </a:lnTo>
                  <a:lnTo>
                    <a:pt x="789" y="113"/>
                  </a:lnTo>
                  <a:lnTo>
                    <a:pt x="782" y="116"/>
                  </a:lnTo>
                  <a:lnTo>
                    <a:pt x="780" y="116"/>
                  </a:lnTo>
                  <a:lnTo>
                    <a:pt x="775" y="116"/>
                  </a:lnTo>
                  <a:lnTo>
                    <a:pt x="770" y="111"/>
                  </a:lnTo>
                  <a:lnTo>
                    <a:pt x="768" y="106"/>
                  </a:lnTo>
                  <a:lnTo>
                    <a:pt x="766" y="101"/>
                  </a:lnTo>
                  <a:lnTo>
                    <a:pt x="763" y="97"/>
                  </a:lnTo>
                  <a:lnTo>
                    <a:pt x="763" y="90"/>
                  </a:lnTo>
                  <a:lnTo>
                    <a:pt x="761" y="83"/>
                  </a:lnTo>
                  <a:lnTo>
                    <a:pt x="759" y="78"/>
                  </a:lnTo>
                  <a:lnTo>
                    <a:pt x="756" y="73"/>
                  </a:lnTo>
                  <a:lnTo>
                    <a:pt x="754" y="68"/>
                  </a:lnTo>
                  <a:lnTo>
                    <a:pt x="749" y="66"/>
                  </a:lnTo>
                  <a:lnTo>
                    <a:pt x="744" y="64"/>
                  </a:lnTo>
                  <a:lnTo>
                    <a:pt x="740" y="64"/>
                  </a:lnTo>
                  <a:lnTo>
                    <a:pt x="737" y="61"/>
                  </a:lnTo>
                  <a:lnTo>
                    <a:pt x="733" y="61"/>
                  </a:lnTo>
                  <a:lnTo>
                    <a:pt x="730" y="61"/>
                  </a:lnTo>
                  <a:lnTo>
                    <a:pt x="728" y="64"/>
                  </a:lnTo>
                  <a:lnTo>
                    <a:pt x="726" y="66"/>
                  </a:lnTo>
                  <a:lnTo>
                    <a:pt x="723" y="68"/>
                  </a:lnTo>
                  <a:lnTo>
                    <a:pt x="721" y="71"/>
                  </a:lnTo>
                  <a:lnTo>
                    <a:pt x="721" y="75"/>
                  </a:lnTo>
                  <a:lnTo>
                    <a:pt x="716" y="66"/>
                  </a:lnTo>
                  <a:lnTo>
                    <a:pt x="711" y="59"/>
                  </a:lnTo>
                  <a:lnTo>
                    <a:pt x="700" y="42"/>
                  </a:lnTo>
                  <a:lnTo>
                    <a:pt x="688" y="28"/>
                  </a:lnTo>
                  <a:lnTo>
                    <a:pt x="676" y="16"/>
                  </a:lnTo>
                  <a:lnTo>
                    <a:pt x="674" y="14"/>
                  </a:lnTo>
                  <a:lnTo>
                    <a:pt x="671" y="12"/>
                  </a:lnTo>
                  <a:lnTo>
                    <a:pt x="664" y="12"/>
                  </a:lnTo>
                  <a:lnTo>
                    <a:pt x="645" y="12"/>
                  </a:lnTo>
                  <a:lnTo>
                    <a:pt x="629" y="9"/>
                  </a:lnTo>
                  <a:lnTo>
                    <a:pt x="610" y="5"/>
                  </a:lnTo>
                  <a:lnTo>
                    <a:pt x="593" y="0"/>
                  </a:lnTo>
                  <a:lnTo>
                    <a:pt x="589" y="0"/>
                  </a:lnTo>
                  <a:lnTo>
                    <a:pt x="584" y="2"/>
                  </a:lnTo>
                  <a:lnTo>
                    <a:pt x="582" y="5"/>
                  </a:lnTo>
                  <a:lnTo>
                    <a:pt x="582" y="9"/>
                  </a:lnTo>
                  <a:lnTo>
                    <a:pt x="582" y="12"/>
                  </a:lnTo>
                  <a:lnTo>
                    <a:pt x="579" y="19"/>
                  </a:lnTo>
                  <a:lnTo>
                    <a:pt x="577" y="24"/>
                  </a:lnTo>
                  <a:lnTo>
                    <a:pt x="574" y="28"/>
                  </a:lnTo>
                  <a:lnTo>
                    <a:pt x="565" y="47"/>
                  </a:lnTo>
                  <a:lnTo>
                    <a:pt x="556" y="64"/>
                  </a:lnTo>
                  <a:lnTo>
                    <a:pt x="553" y="68"/>
                  </a:lnTo>
                  <a:lnTo>
                    <a:pt x="553" y="75"/>
                  </a:lnTo>
                  <a:lnTo>
                    <a:pt x="553" y="80"/>
                  </a:lnTo>
                  <a:lnTo>
                    <a:pt x="553" y="83"/>
                  </a:lnTo>
                  <a:lnTo>
                    <a:pt x="553" y="83"/>
                  </a:lnTo>
                  <a:lnTo>
                    <a:pt x="553" y="85"/>
                  </a:lnTo>
                  <a:lnTo>
                    <a:pt x="553" y="85"/>
                  </a:lnTo>
                  <a:lnTo>
                    <a:pt x="553" y="87"/>
                  </a:lnTo>
                  <a:lnTo>
                    <a:pt x="553" y="90"/>
                  </a:lnTo>
                  <a:lnTo>
                    <a:pt x="551" y="94"/>
                  </a:lnTo>
                  <a:lnTo>
                    <a:pt x="551" y="97"/>
                  </a:lnTo>
                  <a:lnTo>
                    <a:pt x="548" y="97"/>
                  </a:lnTo>
                  <a:lnTo>
                    <a:pt x="548" y="97"/>
                  </a:lnTo>
                  <a:lnTo>
                    <a:pt x="548" y="99"/>
                  </a:lnTo>
                  <a:lnTo>
                    <a:pt x="548" y="99"/>
                  </a:lnTo>
                  <a:lnTo>
                    <a:pt x="548" y="101"/>
                  </a:lnTo>
                  <a:lnTo>
                    <a:pt x="546" y="104"/>
                  </a:lnTo>
                  <a:lnTo>
                    <a:pt x="544" y="106"/>
                  </a:lnTo>
                  <a:lnTo>
                    <a:pt x="541" y="109"/>
                  </a:lnTo>
                  <a:lnTo>
                    <a:pt x="539" y="109"/>
                  </a:lnTo>
                  <a:lnTo>
                    <a:pt x="534" y="111"/>
                  </a:lnTo>
                  <a:lnTo>
                    <a:pt x="532" y="111"/>
                  </a:lnTo>
                  <a:lnTo>
                    <a:pt x="532" y="111"/>
                  </a:lnTo>
                  <a:lnTo>
                    <a:pt x="527" y="113"/>
                  </a:lnTo>
                  <a:lnTo>
                    <a:pt x="525" y="113"/>
                  </a:lnTo>
                  <a:lnTo>
                    <a:pt x="515" y="116"/>
                  </a:lnTo>
                  <a:lnTo>
                    <a:pt x="513" y="116"/>
                  </a:lnTo>
                  <a:lnTo>
                    <a:pt x="508" y="116"/>
                  </a:lnTo>
                  <a:lnTo>
                    <a:pt x="506" y="116"/>
                  </a:lnTo>
                  <a:lnTo>
                    <a:pt x="504" y="113"/>
                  </a:lnTo>
                  <a:lnTo>
                    <a:pt x="501" y="113"/>
                  </a:lnTo>
                  <a:lnTo>
                    <a:pt x="501" y="111"/>
                  </a:lnTo>
                  <a:lnTo>
                    <a:pt x="499" y="104"/>
                  </a:lnTo>
                  <a:lnTo>
                    <a:pt x="496" y="101"/>
                  </a:lnTo>
                  <a:lnTo>
                    <a:pt x="494" y="97"/>
                  </a:lnTo>
                  <a:lnTo>
                    <a:pt x="492" y="94"/>
                  </a:lnTo>
                  <a:lnTo>
                    <a:pt x="487" y="92"/>
                  </a:lnTo>
                  <a:lnTo>
                    <a:pt x="485" y="90"/>
                  </a:lnTo>
                  <a:lnTo>
                    <a:pt x="482" y="90"/>
                  </a:lnTo>
                  <a:lnTo>
                    <a:pt x="478" y="90"/>
                  </a:lnTo>
                  <a:lnTo>
                    <a:pt x="475" y="92"/>
                  </a:lnTo>
                  <a:lnTo>
                    <a:pt x="468" y="92"/>
                  </a:lnTo>
                  <a:lnTo>
                    <a:pt x="463" y="97"/>
                  </a:lnTo>
                  <a:lnTo>
                    <a:pt x="459" y="99"/>
                  </a:lnTo>
                  <a:lnTo>
                    <a:pt x="456" y="104"/>
                  </a:lnTo>
                  <a:lnTo>
                    <a:pt x="454" y="109"/>
                  </a:lnTo>
                  <a:lnTo>
                    <a:pt x="452" y="116"/>
                  </a:lnTo>
                  <a:lnTo>
                    <a:pt x="452" y="123"/>
                  </a:lnTo>
                  <a:lnTo>
                    <a:pt x="452" y="132"/>
                  </a:lnTo>
                  <a:lnTo>
                    <a:pt x="454" y="139"/>
                  </a:lnTo>
                  <a:lnTo>
                    <a:pt x="454" y="149"/>
                  </a:lnTo>
                  <a:lnTo>
                    <a:pt x="454" y="158"/>
                  </a:lnTo>
                  <a:lnTo>
                    <a:pt x="454" y="168"/>
                  </a:lnTo>
                  <a:lnTo>
                    <a:pt x="454" y="172"/>
                  </a:lnTo>
                  <a:lnTo>
                    <a:pt x="452" y="175"/>
                  </a:lnTo>
                  <a:lnTo>
                    <a:pt x="452" y="177"/>
                  </a:lnTo>
                  <a:lnTo>
                    <a:pt x="452" y="184"/>
                  </a:lnTo>
                  <a:lnTo>
                    <a:pt x="449" y="189"/>
                  </a:lnTo>
                  <a:lnTo>
                    <a:pt x="449" y="194"/>
                  </a:lnTo>
                  <a:lnTo>
                    <a:pt x="447" y="201"/>
                  </a:lnTo>
                  <a:lnTo>
                    <a:pt x="445" y="201"/>
                  </a:lnTo>
                  <a:lnTo>
                    <a:pt x="445" y="203"/>
                  </a:lnTo>
                  <a:lnTo>
                    <a:pt x="445" y="205"/>
                  </a:lnTo>
                  <a:lnTo>
                    <a:pt x="442" y="208"/>
                  </a:lnTo>
                  <a:lnTo>
                    <a:pt x="440" y="210"/>
                  </a:lnTo>
                  <a:lnTo>
                    <a:pt x="437" y="215"/>
                  </a:lnTo>
                  <a:lnTo>
                    <a:pt x="433" y="217"/>
                  </a:lnTo>
                  <a:lnTo>
                    <a:pt x="428" y="220"/>
                  </a:lnTo>
                  <a:lnTo>
                    <a:pt x="423" y="222"/>
                  </a:lnTo>
                  <a:lnTo>
                    <a:pt x="419" y="222"/>
                  </a:lnTo>
                  <a:lnTo>
                    <a:pt x="416" y="222"/>
                  </a:lnTo>
                  <a:lnTo>
                    <a:pt x="416" y="220"/>
                  </a:lnTo>
                  <a:lnTo>
                    <a:pt x="414" y="220"/>
                  </a:lnTo>
                  <a:lnTo>
                    <a:pt x="414" y="220"/>
                  </a:lnTo>
                  <a:lnTo>
                    <a:pt x="411" y="220"/>
                  </a:lnTo>
                  <a:lnTo>
                    <a:pt x="404" y="215"/>
                  </a:lnTo>
                  <a:lnTo>
                    <a:pt x="402" y="213"/>
                  </a:lnTo>
                  <a:lnTo>
                    <a:pt x="400" y="208"/>
                  </a:lnTo>
                  <a:lnTo>
                    <a:pt x="397" y="205"/>
                  </a:lnTo>
                  <a:lnTo>
                    <a:pt x="395" y="203"/>
                  </a:lnTo>
                  <a:lnTo>
                    <a:pt x="393" y="201"/>
                  </a:lnTo>
                  <a:lnTo>
                    <a:pt x="388" y="198"/>
                  </a:lnTo>
                  <a:lnTo>
                    <a:pt x="385" y="196"/>
                  </a:lnTo>
                  <a:lnTo>
                    <a:pt x="381" y="196"/>
                  </a:lnTo>
                  <a:lnTo>
                    <a:pt x="378" y="198"/>
                  </a:lnTo>
                  <a:lnTo>
                    <a:pt x="376" y="198"/>
                  </a:lnTo>
                  <a:lnTo>
                    <a:pt x="371" y="201"/>
                  </a:lnTo>
                  <a:lnTo>
                    <a:pt x="367" y="205"/>
                  </a:lnTo>
                  <a:lnTo>
                    <a:pt x="364" y="208"/>
                  </a:lnTo>
                  <a:lnTo>
                    <a:pt x="362" y="213"/>
                  </a:lnTo>
                  <a:lnTo>
                    <a:pt x="359" y="217"/>
                  </a:lnTo>
                  <a:lnTo>
                    <a:pt x="359" y="222"/>
                  </a:lnTo>
                  <a:lnTo>
                    <a:pt x="362" y="231"/>
                  </a:lnTo>
                  <a:lnTo>
                    <a:pt x="362" y="234"/>
                  </a:lnTo>
                  <a:lnTo>
                    <a:pt x="362" y="236"/>
                  </a:lnTo>
                  <a:lnTo>
                    <a:pt x="362" y="238"/>
                  </a:lnTo>
                  <a:lnTo>
                    <a:pt x="362" y="238"/>
                  </a:lnTo>
                  <a:lnTo>
                    <a:pt x="362" y="238"/>
                  </a:lnTo>
                  <a:lnTo>
                    <a:pt x="362" y="238"/>
                  </a:lnTo>
                  <a:lnTo>
                    <a:pt x="362" y="238"/>
                  </a:lnTo>
                  <a:lnTo>
                    <a:pt x="362" y="241"/>
                  </a:lnTo>
                  <a:lnTo>
                    <a:pt x="362" y="243"/>
                  </a:lnTo>
                  <a:lnTo>
                    <a:pt x="362" y="246"/>
                  </a:lnTo>
                  <a:lnTo>
                    <a:pt x="359" y="246"/>
                  </a:lnTo>
                  <a:lnTo>
                    <a:pt x="359" y="248"/>
                  </a:lnTo>
                  <a:lnTo>
                    <a:pt x="357" y="248"/>
                  </a:lnTo>
                  <a:lnTo>
                    <a:pt x="357" y="250"/>
                  </a:lnTo>
                  <a:lnTo>
                    <a:pt x="355" y="250"/>
                  </a:lnTo>
                  <a:lnTo>
                    <a:pt x="352" y="253"/>
                  </a:lnTo>
                  <a:lnTo>
                    <a:pt x="350" y="253"/>
                  </a:lnTo>
                  <a:lnTo>
                    <a:pt x="345" y="255"/>
                  </a:lnTo>
                  <a:lnTo>
                    <a:pt x="343" y="257"/>
                  </a:lnTo>
                  <a:lnTo>
                    <a:pt x="338" y="260"/>
                  </a:lnTo>
                  <a:lnTo>
                    <a:pt x="338" y="264"/>
                  </a:lnTo>
                  <a:lnTo>
                    <a:pt x="336" y="267"/>
                  </a:lnTo>
                  <a:lnTo>
                    <a:pt x="336" y="272"/>
                  </a:lnTo>
                  <a:lnTo>
                    <a:pt x="338" y="274"/>
                  </a:lnTo>
                  <a:lnTo>
                    <a:pt x="341" y="279"/>
                  </a:lnTo>
                  <a:lnTo>
                    <a:pt x="343" y="281"/>
                  </a:lnTo>
                  <a:lnTo>
                    <a:pt x="350" y="286"/>
                  </a:lnTo>
                  <a:lnTo>
                    <a:pt x="369" y="300"/>
                  </a:lnTo>
                  <a:lnTo>
                    <a:pt x="367" y="305"/>
                  </a:lnTo>
                  <a:lnTo>
                    <a:pt x="362" y="309"/>
                  </a:lnTo>
                  <a:lnTo>
                    <a:pt x="357" y="312"/>
                  </a:lnTo>
                  <a:lnTo>
                    <a:pt x="352" y="316"/>
                  </a:lnTo>
                  <a:lnTo>
                    <a:pt x="348" y="319"/>
                  </a:lnTo>
                  <a:lnTo>
                    <a:pt x="341" y="321"/>
                  </a:lnTo>
                  <a:lnTo>
                    <a:pt x="336" y="324"/>
                  </a:lnTo>
                  <a:lnTo>
                    <a:pt x="329" y="324"/>
                  </a:lnTo>
                  <a:lnTo>
                    <a:pt x="326" y="324"/>
                  </a:lnTo>
                  <a:lnTo>
                    <a:pt x="324" y="326"/>
                  </a:lnTo>
                  <a:lnTo>
                    <a:pt x="319" y="328"/>
                  </a:lnTo>
                  <a:lnTo>
                    <a:pt x="317" y="328"/>
                  </a:lnTo>
                  <a:lnTo>
                    <a:pt x="315" y="331"/>
                  </a:lnTo>
                  <a:lnTo>
                    <a:pt x="315" y="331"/>
                  </a:lnTo>
                  <a:lnTo>
                    <a:pt x="315" y="331"/>
                  </a:lnTo>
                  <a:lnTo>
                    <a:pt x="305" y="335"/>
                  </a:lnTo>
                  <a:lnTo>
                    <a:pt x="298" y="338"/>
                  </a:lnTo>
                  <a:lnTo>
                    <a:pt x="291" y="340"/>
                  </a:lnTo>
                  <a:lnTo>
                    <a:pt x="289" y="340"/>
                  </a:lnTo>
                  <a:lnTo>
                    <a:pt x="286" y="340"/>
                  </a:lnTo>
                  <a:lnTo>
                    <a:pt x="282" y="342"/>
                  </a:lnTo>
                  <a:lnTo>
                    <a:pt x="279" y="345"/>
                  </a:lnTo>
                  <a:lnTo>
                    <a:pt x="277" y="347"/>
                  </a:lnTo>
                  <a:lnTo>
                    <a:pt x="274" y="347"/>
                  </a:lnTo>
                  <a:lnTo>
                    <a:pt x="272" y="352"/>
                  </a:lnTo>
                  <a:lnTo>
                    <a:pt x="270" y="357"/>
                  </a:lnTo>
                  <a:lnTo>
                    <a:pt x="272" y="359"/>
                  </a:lnTo>
                  <a:lnTo>
                    <a:pt x="272" y="364"/>
                  </a:lnTo>
                  <a:lnTo>
                    <a:pt x="277" y="371"/>
                  </a:lnTo>
                  <a:lnTo>
                    <a:pt x="282" y="378"/>
                  </a:lnTo>
                  <a:lnTo>
                    <a:pt x="286" y="385"/>
                  </a:lnTo>
                  <a:lnTo>
                    <a:pt x="286" y="394"/>
                  </a:lnTo>
                  <a:lnTo>
                    <a:pt x="284" y="399"/>
                  </a:lnTo>
                  <a:lnTo>
                    <a:pt x="284" y="404"/>
                  </a:lnTo>
                  <a:lnTo>
                    <a:pt x="279" y="418"/>
                  </a:lnTo>
                  <a:lnTo>
                    <a:pt x="279" y="425"/>
                  </a:lnTo>
                  <a:lnTo>
                    <a:pt x="277" y="430"/>
                  </a:lnTo>
                  <a:lnTo>
                    <a:pt x="277" y="435"/>
                  </a:lnTo>
                  <a:lnTo>
                    <a:pt x="277" y="439"/>
                  </a:lnTo>
                  <a:lnTo>
                    <a:pt x="279" y="444"/>
                  </a:lnTo>
                  <a:lnTo>
                    <a:pt x="279" y="446"/>
                  </a:lnTo>
                  <a:lnTo>
                    <a:pt x="282" y="451"/>
                  </a:lnTo>
                  <a:lnTo>
                    <a:pt x="286" y="453"/>
                  </a:lnTo>
                  <a:lnTo>
                    <a:pt x="279" y="458"/>
                  </a:lnTo>
                  <a:lnTo>
                    <a:pt x="274" y="463"/>
                  </a:lnTo>
                  <a:lnTo>
                    <a:pt x="270" y="465"/>
                  </a:lnTo>
                  <a:lnTo>
                    <a:pt x="267" y="470"/>
                  </a:lnTo>
                  <a:lnTo>
                    <a:pt x="263" y="475"/>
                  </a:lnTo>
                  <a:lnTo>
                    <a:pt x="256" y="477"/>
                  </a:lnTo>
                  <a:lnTo>
                    <a:pt x="251" y="482"/>
                  </a:lnTo>
                  <a:lnTo>
                    <a:pt x="246" y="484"/>
                  </a:lnTo>
                  <a:lnTo>
                    <a:pt x="241" y="484"/>
                  </a:lnTo>
                  <a:lnTo>
                    <a:pt x="234" y="487"/>
                  </a:lnTo>
                  <a:lnTo>
                    <a:pt x="230" y="487"/>
                  </a:lnTo>
                  <a:lnTo>
                    <a:pt x="225" y="484"/>
                  </a:lnTo>
                  <a:lnTo>
                    <a:pt x="222" y="484"/>
                  </a:lnTo>
                  <a:lnTo>
                    <a:pt x="220" y="482"/>
                  </a:lnTo>
                  <a:lnTo>
                    <a:pt x="220" y="482"/>
                  </a:lnTo>
                  <a:lnTo>
                    <a:pt x="220" y="482"/>
                  </a:lnTo>
                  <a:lnTo>
                    <a:pt x="215" y="482"/>
                  </a:lnTo>
                  <a:lnTo>
                    <a:pt x="213" y="482"/>
                  </a:lnTo>
                  <a:lnTo>
                    <a:pt x="211" y="484"/>
                  </a:lnTo>
                  <a:lnTo>
                    <a:pt x="211" y="484"/>
                  </a:lnTo>
                  <a:lnTo>
                    <a:pt x="211" y="484"/>
                  </a:lnTo>
                  <a:lnTo>
                    <a:pt x="211" y="484"/>
                  </a:lnTo>
                  <a:lnTo>
                    <a:pt x="208" y="487"/>
                  </a:lnTo>
                  <a:lnTo>
                    <a:pt x="206" y="487"/>
                  </a:lnTo>
                  <a:lnTo>
                    <a:pt x="204" y="489"/>
                  </a:lnTo>
                  <a:lnTo>
                    <a:pt x="201" y="489"/>
                  </a:lnTo>
                  <a:lnTo>
                    <a:pt x="199" y="489"/>
                  </a:lnTo>
                  <a:lnTo>
                    <a:pt x="197" y="489"/>
                  </a:lnTo>
                  <a:lnTo>
                    <a:pt x="182" y="487"/>
                  </a:lnTo>
                  <a:lnTo>
                    <a:pt x="168" y="482"/>
                  </a:lnTo>
                  <a:lnTo>
                    <a:pt x="156" y="477"/>
                  </a:lnTo>
                  <a:lnTo>
                    <a:pt x="142" y="470"/>
                  </a:lnTo>
                  <a:lnTo>
                    <a:pt x="140" y="468"/>
                  </a:lnTo>
                  <a:lnTo>
                    <a:pt x="135" y="468"/>
                  </a:lnTo>
                  <a:lnTo>
                    <a:pt x="126" y="470"/>
                  </a:lnTo>
                  <a:lnTo>
                    <a:pt x="123" y="472"/>
                  </a:lnTo>
                  <a:lnTo>
                    <a:pt x="121" y="477"/>
                  </a:lnTo>
                  <a:lnTo>
                    <a:pt x="119" y="479"/>
                  </a:lnTo>
                  <a:lnTo>
                    <a:pt x="116" y="484"/>
                  </a:lnTo>
                  <a:lnTo>
                    <a:pt x="116" y="487"/>
                  </a:lnTo>
                  <a:lnTo>
                    <a:pt x="116" y="494"/>
                  </a:lnTo>
                  <a:lnTo>
                    <a:pt x="116" y="508"/>
                  </a:lnTo>
                  <a:lnTo>
                    <a:pt x="119" y="522"/>
                  </a:lnTo>
                  <a:lnTo>
                    <a:pt x="119" y="524"/>
                  </a:lnTo>
                  <a:lnTo>
                    <a:pt x="119" y="529"/>
                  </a:lnTo>
                  <a:lnTo>
                    <a:pt x="121" y="534"/>
                  </a:lnTo>
                  <a:lnTo>
                    <a:pt x="119" y="539"/>
                  </a:lnTo>
                  <a:lnTo>
                    <a:pt x="119" y="541"/>
                  </a:lnTo>
                  <a:lnTo>
                    <a:pt x="119" y="543"/>
                  </a:lnTo>
                  <a:lnTo>
                    <a:pt x="119" y="546"/>
                  </a:lnTo>
                  <a:lnTo>
                    <a:pt x="116" y="548"/>
                  </a:lnTo>
                  <a:lnTo>
                    <a:pt x="116" y="548"/>
                  </a:lnTo>
                  <a:lnTo>
                    <a:pt x="114" y="548"/>
                  </a:lnTo>
                  <a:lnTo>
                    <a:pt x="114" y="550"/>
                  </a:lnTo>
                  <a:lnTo>
                    <a:pt x="114" y="550"/>
                  </a:lnTo>
                  <a:lnTo>
                    <a:pt x="111" y="555"/>
                  </a:lnTo>
                  <a:lnTo>
                    <a:pt x="111" y="555"/>
                  </a:lnTo>
                  <a:lnTo>
                    <a:pt x="109" y="555"/>
                  </a:lnTo>
                  <a:lnTo>
                    <a:pt x="109" y="555"/>
                  </a:lnTo>
                  <a:lnTo>
                    <a:pt x="109" y="555"/>
                  </a:lnTo>
                  <a:lnTo>
                    <a:pt x="107" y="557"/>
                  </a:lnTo>
                  <a:lnTo>
                    <a:pt x="104" y="557"/>
                  </a:lnTo>
                  <a:lnTo>
                    <a:pt x="102" y="557"/>
                  </a:lnTo>
                  <a:lnTo>
                    <a:pt x="102" y="557"/>
                  </a:lnTo>
                  <a:lnTo>
                    <a:pt x="102" y="560"/>
                  </a:lnTo>
                  <a:lnTo>
                    <a:pt x="102" y="560"/>
                  </a:lnTo>
                  <a:lnTo>
                    <a:pt x="97" y="560"/>
                  </a:lnTo>
                  <a:lnTo>
                    <a:pt x="93" y="562"/>
                  </a:lnTo>
                  <a:lnTo>
                    <a:pt x="88" y="560"/>
                  </a:lnTo>
                  <a:lnTo>
                    <a:pt x="85" y="560"/>
                  </a:lnTo>
                  <a:lnTo>
                    <a:pt x="78" y="555"/>
                  </a:lnTo>
                  <a:lnTo>
                    <a:pt x="69" y="550"/>
                  </a:lnTo>
                  <a:lnTo>
                    <a:pt x="55" y="539"/>
                  </a:lnTo>
                  <a:lnTo>
                    <a:pt x="50" y="534"/>
                  </a:lnTo>
                  <a:lnTo>
                    <a:pt x="48" y="531"/>
                  </a:lnTo>
                  <a:lnTo>
                    <a:pt x="48" y="529"/>
                  </a:lnTo>
                  <a:lnTo>
                    <a:pt x="43" y="524"/>
                  </a:lnTo>
                  <a:lnTo>
                    <a:pt x="41" y="520"/>
                  </a:lnTo>
                  <a:lnTo>
                    <a:pt x="34" y="515"/>
                  </a:lnTo>
                  <a:lnTo>
                    <a:pt x="29" y="510"/>
                  </a:lnTo>
                  <a:lnTo>
                    <a:pt x="24" y="510"/>
                  </a:lnTo>
                  <a:lnTo>
                    <a:pt x="12" y="505"/>
                  </a:lnTo>
                  <a:lnTo>
                    <a:pt x="0" y="503"/>
                  </a:lnTo>
                  <a:lnTo>
                    <a:pt x="0" y="503"/>
                  </a:lnTo>
                  <a:lnTo>
                    <a:pt x="3" y="510"/>
                  </a:lnTo>
                  <a:lnTo>
                    <a:pt x="3" y="513"/>
                  </a:lnTo>
                  <a:lnTo>
                    <a:pt x="5" y="517"/>
                  </a:lnTo>
                  <a:lnTo>
                    <a:pt x="8" y="520"/>
                  </a:lnTo>
                  <a:lnTo>
                    <a:pt x="10" y="522"/>
                  </a:lnTo>
                  <a:lnTo>
                    <a:pt x="12" y="524"/>
                  </a:lnTo>
                  <a:lnTo>
                    <a:pt x="15" y="529"/>
                  </a:lnTo>
                  <a:lnTo>
                    <a:pt x="15" y="534"/>
                  </a:lnTo>
                  <a:lnTo>
                    <a:pt x="15" y="539"/>
                  </a:lnTo>
                  <a:lnTo>
                    <a:pt x="15" y="546"/>
                  </a:lnTo>
                  <a:lnTo>
                    <a:pt x="15" y="553"/>
                  </a:lnTo>
                  <a:lnTo>
                    <a:pt x="15" y="555"/>
                  </a:lnTo>
                  <a:lnTo>
                    <a:pt x="15" y="560"/>
                  </a:lnTo>
                  <a:lnTo>
                    <a:pt x="15" y="565"/>
                  </a:lnTo>
                  <a:lnTo>
                    <a:pt x="17" y="569"/>
                  </a:lnTo>
                  <a:lnTo>
                    <a:pt x="19" y="572"/>
                  </a:lnTo>
                  <a:lnTo>
                    <a:pt x="22" y="576"/>
                  </a:lnTo>
                  <a:lnTo>
                    <a:pt x="26" y="579"/>
                  </a:lnTo>
                  <a:lnTo>
                    <a:pt x="31" y="583"/>
                  </a:lnTo>
                  <a:lnTo>
                    <a:pt x="34" y="586"/>
                  </a:lnTo>
                  <a:lnTo>
                    <a:pt x="36" y="588"/>
                  </a:lnTo>
                  <a:lnTo>
                    <a:pt x="41" y="593"/>
                  </a:lnTo>
                  <a:lnTo>
                    <a:pt x="48" y="602"/>
                  </a:lnTo>
                  <a:lnTo>
                    <a:pt x="52" y="609"/>
                  </a:lnTo>
                  <a:lnTo>
                    <a:pt x="52" y="614"/>
                  </a:lnTo>
                  <a:lnTo>
                    <a:pt x="55" y="616"/>
                  </a:lnTo>
                  <a:lnTo>
                    <a:pt x="55" y="616"/>
                  </a:lnTo>
                  <a:lnTo>
                    <a:pt x="55" y="619"/>
                  </a:lnTo>
                  <a:lnTo>
                    <a:pt x="60" y="626"/>
                  </a:lnTo>
                  <a:lnTo>
                    <a:pt x="60" y="628"/>
                  </a:lnTo>
                  <a:lnTo>
                    <a:pt x="62" y="631"/>
                  </a:lnTo>
                  <a:lnTo>
                    <a:pt x="64" y="633"/>
                  </a:lnTo>
                  <a:lnTo>
                    <a:pt x="69" y="635"/>
                  </a:lnTo>
                  <a:lnTo>
                    <a:pt x="78" y="638"/>
                  </a:lnTo>
                  <a:lnTo>
                    <a:pt x="90" y="640"/>
                  </a:lnTo>
                  <a:lnTo>
                    <a:pt x="102" y="642"/>
                  </a:lnTo>
                  <a:lnTo>
                    <a:pt x="114" y="642"/>
                  </a:lnTo>
                  <a:lnTo>
                    <a:pt x="123" y="642"/>
                  </a:lnTo>
                  <a:lnTo>
                    <a:pt x="135" y="640"/>
                  </a:lnTo>
                  <a:lnTo>
                    <a:pt x="147" y="638"/>
                  </a:lnTo>
                  <a:lnTo>
                    <a:pt x="159" y="633"/>
                  </a:lnTo>
                  <a:lnTo>
                    <a:pt x="161" y="633"/>
                  </a:lnTo>
                  <a:lnTo>
                    <a:pt x="163" y="631"/>
                  </a:lnTo>
                  <a:lnTo>
                    <a:pt x="166" y="628"/>
                  </a:lnTo>
                  <a:lnTo>
                    <a:pt x="171" y="626"/>
                  </a:lnTo>
                  <a:lnTo>
                    <a:pt x="173" y="621"/>
                  </a:lnTo>
                  <a:lnTo>
                    <a:pt x="175" y="619"/>
                  </a:lnTo>
                  <a:lnTo>
                    <a:pt x="178" y="619"/>
                  </a:lnTo>
                  <a:lnTo>
                    <a:pt x="180" y="619"/>
                  </a:lnTo>
                  <a:lnTo>
                    <a:pt x="182" y="619"/>
                  </a:lnTo>
                  <a:lnTo>
                    <a:pt x="182" y="621"/>
                  </a:lnTo>
                  <a:lnTo>
                    <a:pt x="185" y="624"/>
                  </a:lnTo>
                  <a:lnTo>
                    <a:pt x="185" y="628"/>
                  </a:lnTo>
                  <a:lnTo>
                    <a:pt x="187" y="635"/>
                  </a:lnTo>
                  <a:lnTo>
                    <a:pt x="187" y="638"/>
                  </a:lnTo>
                  <a:lnTo>
                    <a:pt x="189" y="638"/>
                  </a:lnTo>
                  <a:lnTo>
                    <a:pt x="192" y="640"/>
                  </a:lnTo>
                  <a:lnTo>
                    <a:pt x="194" y="640"/>
                  </a:lnTo>
                  <a:lnTo>
                    <a:pt x="206" y="640"/>
                  </a:lnTo>
                  <a:lnTo>
                    <a:pt x="208" y="640"/>
                  </a:lnTo>
                  <a:lnTo>
                    <a:pt x="208" y="640"/>
                  </a:lnTo>
                  <a:lnTo>
                    <a:pt x="211" y="640"/>
                  </a:lnTo>
                  <a:lnTo>
                    <a:pt x="218" y="640"/>
                  </a:lnTo>
                  <a:lnTo>
                    <a:pt x="227" y="635"/>
                  </a:lnTo>
                  <a:lnTo>
                    <a:pt x="239" y="631"/>
                  </a:lnTo>
                  <a:lnTo>
                    <a:pt x="244" y="626"/>
                  </a:lnTo>
                  <a:lnTo>
                    <a:pt x="248" y="624"/>
                  </a:lnTo>
                  <a:lnTo>
                    <a:pt x="253" y="624"/>
                  </a:lnTo>
                  <a:lnTo>
                    <a:pt x="260" y="621"/>
                  </a:lnTo>
                  <a:lnTo>
                    <a:pt x="265" y="621"/>
                  </a:lnTo>
                  <a:lnTo>
                    <a:pt x="270" y="624"/>
                  </a:lnTo>
                  <a:lnTo>
                    <a:pt x="274" y="626"/>
                  </a:lnTo>
                  <a:lnTo>
                    <a:pt x="279" y="628"/>
                  </a:lnTo>
                  <a:lnTo>
                    <a:pt x="284" y="633"/>
                  </a:lnTo>
                  <a:lnTo>
                    <a:pt x="291" y="635"/>
                  </a:lnTo>
                  <a:lnTo>
                    <a:pt x="298" y="635"/>
                  </a:lnTo>
                  <a:lnTo>
                    <a:pt x="308" y="635"/>
                  </a:lnTo>
                  <a:lnTo>
                    <a:pt x="305" y="642"/>
                  </a:lnTo>
                  <a:lnTo>
                    <a:pt x="305" y="650"/>
                  </a:lnTo>
                  <a:lnTo>
                    <a:pt x="305" y="652"/>
                  </a:lnTo>
                  <a:lnTo>
                    <a:pt x="305" y="652"/>
                  </a:lnTo>
                  <a:lnTo>
                    <a:pt x="300" y="664"/>
                  </a:lnTo>
                  <a:lnTo>
                    <a:pt x="305" y="659"/>
                  </a:lnTo>
                  <a:lnTo>
                    <a:pt x="310" y="654"/>
                  </a:lnTo>
                  <a:lnTo>
                    <a:pt x="315" y="652"/>
                  </a:lnTo>
                  <a:lnTo>
                    <a:pt x="322" y="650"/>
                  </a:lnTo>
                  <a:lnTo>
                    <a:pt x="334" y="647"/>
                  </a:lnTo>
                  <a:lnTo>
                    <a:pt x="341" y="650"/>
                  </a:lnTo>
                  <a:lnTo>
                    <a:pt x="348" y="652"/>
                  </a:lnTo>
                  <a:lnTo>
                    <a:pt x="355" y="652"/>
                  </a:lnTo>
                  <a:lnTo>
                    <a:pt x="364" y="654"/>
                  </a:lnTo>
                  <a:lnTo>
                    <a:pt x="364" y="654"/>
                  </a:lnTo>
                  <a:lnTo>
                    <a:pt x="367" y="654"/>
                  </a:lnTo>
                  <a:lnTo>
                    <a:pt x="371" y="659"/>
                  </a:lnTo>
                  <a:lnTo>
                    <a:pt x="374" y="661"/>
                  </a:lnTo>
                  <a:lnTo>
                    <a:pt x="374" y="664"/>
                  </a:lnTo>
                  <a:lnTo>
                    <a:pt x="376" y="666"/>
                  </a:lnTo>
                  <a:lnTo>
                    <a:pt x="376" y="671"/>
                  </a:lnTo>
                  <a:lnTo>
                    <a:pt x="378" y="671"/>
                  </a:lnTo>
                  <a:lnTo>
                    <a:pt x="383" y="673"/>
                  </a:lnTo>
                  <a:lnTo>
                    <a:pt x="395" y="678"/>
                  </a:lnTo>
                  <a:lnTo>
                    <a:pt x="400" y="680"/>
                  </a:lnTo>
                  <a:lnTo>
                    <a:pt x="402" y="680"/>
                  </a:lnTo>
                  <a:lnTo>
                    <a:pt x="402" y="680"/>
                  </a:lnTo>
                  <a:lnTo>
                    <a:pt x="404" y="680"/>
                  </a:lnTo>
                  <a:lnTo>
                    <a:pt x="407" y="683"/>
                  </a:lnTo>
                  <a:lnTo>
                    <a:pt x="426" y="687"/>
                  </a:lnTo>
                  <a:lnTo>
                    <a:pt x="428" y="687"/>
                  </a:lnTo>
                  <a:lnTo>
                    <a:pt x="430" y="690"/>
                  </a:lnTo>
                  <a:lnTo>
                    <a:pt x="433" y="690"/>
                  </a:lnTo>
                  <a:lnTo>
                    <a:pt x="452" y="694"/>
                  </a:lnTo>
                  <a:lnTo>
                    <a:pt x="468" y="702"/>
                  </a:lnTo>
                  <a:lnTo>
                    <a:pt x="485" y="709"/>
                  </a:lnTo>
                  <a:lnTo>
                    <a:pt x="501" y="716"/>
                  </a:lnTo>
                  <a:lnTo>
                    <a:pt x="504" y="716"/>
                  </a:lnTo>
                  <a:lnTo>
                    <a:pt x="506" y="718"/>
                  </a:lnTo>
                  <a:lnTo>
                    <a:pt x="508" y="720"/>
                  </a:lnTo>
                  <a:lnTo>
                    <a:pt x="511" y="723"/>
                  </a:lnTo>
                  <a:lnTo>
                    <a:pt x="513" y="725"/>
                  </a:lnTo>
                  <a:lnTo>
                    <a:pt x="515" y="725"/>
                  </a:lnTo>
                  <a:lnTo>
                    <a:pt x="520" y="725"/>
                  </a:lnTo>
                  <a:lnTo>
                    <a:pt x="522" y="725"/>
                  </a:lnTo>
                  <a:lnTo>
                    <a:pt x="527" y="723"/>
                  </a:lnTo>
                  <a:lnTo>
                    <a:pt x="532" y="720"/>
                  </a:lnTo>
                  <a:lnTo>
                    <a:pt x="537" y="718"/>
                  </a:lnTo>
                  <a:lnTo>
                    <a:pt x="537" y="716"/>
                  </a:lnTo>
                  <a:lnTo>
                    <a:pt x="539" y="713"/>
                  </a:lnTo>
                  <a:lnTo>
                    <a:pt x="544" y="709"/>
                  </a:lnTo>
                  <a:lnTo>
                    <a:pt x="553" y="699"/>
                  </a:lnTo>
                  <a:lnTo>
                    <a:pt x="563" y="692"/>
                  </a:lnTo>
                  <a:lnTo>
                    <a:pt x="572" y="683"/>
                  </a:lnTo>
                  <a:lnTo>
                    <a:pt x="582" y="676"/>
                  </a:lnTo>
                  <a:lnTo>
                    <a:pt x="593" y="668"/>
                  </a:lnTo>
                  <a:lnTo>
                    <a:pt x="598" y="666"/>
                  </a:lnTo>
                  <a:lnTo>
                    <a:pt x="600" y="664"/>
                  </a:lnTo>
                  <a:lnTo>
                    <a:pt x="605" y="659"/>
                  </a:lnTo>
                  <a:lnTo>
                    <a:pt x="610" y="654"/>
                  </a:lnTo>
                  <a:lnTo>
                    <a:pt x="615" y="652"/>
                  </a:lnTo>
                  <a:lnTo>
                    <a:pt x="622" y="650"/>
                  </a:lnTo>
                  <a:lnTo>
                    <a:pt x="629" y="647"/>
                  </a:lnTo>
                  <a:lnTo>
                    <a:pt x="636" y="647"/>
                  </a:lnTo>
                  <a:lnTo>
                    <a:pt x="643" y="645"/>
                  </a:lnTo>
                  <a:lnTo>
                    <a:pt x="650" y="647"/>
                  </a:lnTo>
                  <a:lnTo>
                    <a:pt x="657" y="645"/>
                  </a:lnTo>
                  <a:lnTo>
                    <a:pt x="664" y="645"/>
                  </a:lnTo>
                  <a:lnTo>
                    <a:pt x="685" y="640"/>
                  </a:lnTo>
                  <a:lnTo>
                    <a:pt x="709" y="635"/>
                  </a:lnTo>
                  <a:lnTo>
                    <a:pt x="730" y="633"/>
                  </a:lnTo>
                  <a:lnTo>
                    <a:pt x="754" y="633"/>
                  </a:lnTo>
                  <a:lnTo>
                    <a:pt x="766" y="631"/>
                  </a:lnTo>
                  <a:lnTo>
                    <a:pt x="770" y="631"/>
                  </a:lnTo>
                  <a:lnTo>
                    <a:pt x="775" y="631"/>
                  </a:lnTo>
                  <a:lnTo>
                    <a:pt x="778" y="631"/>
                  </a:lnTo>
                  <a:lnTo>
                    <a:pt x="778" y="635"/>
                  </a:lnTo>
                  <a:lnTo>
                    <a:pt x="780" y="640"/>
                  </a:lnTo>
                  <a:lnTo>
                    <a:pt x="780" y="645"/>
                  </a:lnTo>
                  <a:lnTo>
                    <a:pt x="785" y="650"/>
                  </a:lnTo>
                  <a:lnTo>
                    <a:pt x="787" y="654"/>
                  </a:lnTo>
                  <a:lnTo>
                    <a:pt x="792" y="657"/>
                  </a:lnTo>
                  <a:lnTo>
                    <a:pt x="796" y="661"/>
                  </a:lnTo>
                  <a:lnTo>
                    <a:pt x="804" y="666"/>
                  </a:lnTo>
                  <a:lnTo>
                    <a:pt x="820" y="676"/>
                  </a:lnTo>
                  <a:lnTo>
                    <a:pt x="825" y="678"/>
                  </a:lnTo>
                  <a:lnTo>
                    <a:pt x="832" y="678"/>
                  </a:lnTo>
                  <a:lnTo>
                    <a:pt x="832" y="678"/>
                  </a:lnTo>
                  <a:lnTo>
                    <a:pt x="834" y="678"/>
                  </a:lnTo>
                  <a:lnTo>
                    <a:pt x="837" y="678"/>
                  </a:lnTo>
                  <a:lnTo>
                    <a:pt x="841" y="676"/>
                  </a:lnTo>
                  <a:lnTo>
                    <a:pt x="858" y="666"/>
                  </a:lnTo>
                  <a:lnTo>
                    <a:pt x="870" y="659"/>
                  </a:lnTo>
                  <a:lnTo>
                    <a:pt x="874" y="657"/>
                  </a:lnTo>
                  <a:lnTo>
                    <a:pt x="881" y="657"/>
                  </a:lnTo>
                  <a:lnTo>
                    <a:pt x="903" y="657"/>
                  </a:lnTo>
                  <a:lnTo>
                    <a:pt x="922" y="659"/>
                  </a:lnTo>
                  <a:lnTo>
                    <a:pt x="926" y="659"/>
                  </a:lnTo>
                  <a:lnTo>
                    <a:pt x="931" y="661"/>
                  </a:lnTo>
                  <a:lnTo>
                    <a:pt x="948" y="664"/>
                  </a:lnTo>
                  <a:lnTo>
                    <a:pt x="964" y="664"/>
                  </a:lnTo>
                  <a:lnTo>
                    <a:pt x="967" y="664"/>
                  </a:lnTo>
                  <a:lnTo>
                    <a:pt x="967" y="664"/>
                  </a:lnTo>
                  <a:lnTo>
                    <a:pt x="969" y="664"/>
                  </a:lnTo>
                  <a:lnTo>
                    <a:pt x="969" y="664"/>
                  </a:lnTo>
                  <a:lnTo>
                    <a:pt x="971" y="661"/>
                  </a:lnTo>
                  <a:lnTo>
                    <a:pt x="974" y="661"/>
                  </a:lnTo>
                  <a:lnTo>
                    <a:pt x="976" y="659"/>
                  </a:lnTo>
                  <a:lnTo>
                    <a:pt x="976" y="657"/>
                  </a:lnTo>
                  <a:lnTo>
                    <a:pt x="978" y="654"/>
                  </a:lnTo>
                  <a:lnTo>
                    <a:pt x="978" y="652"/>
                  </a:lnTo>
                  <a:lnTo>
                    <a:pt x="978" y="647"/>
                  </a:lnTo>
                  <a:lnTo>
                    <a:pt x="981" y="645"/>
                  </a:lnTo>
                  <a:lnTo>
                    <a:pt x="983" y="640"/>
                  </a:lnTo>
                  <a:lnTo>
                    <a:pt x="983" y="638"/>
                  </a:lnTo>
                  <a:lnTo>
                    <a:pt x="985" y="635"/>
                  </a:lnTo>
                  <a:lnTo>
                    <a:pt x="985" y="633"/>
                  </a:lnTo>
                  <a:lnTo>
                    <a:pt x="985" y="633"/>
                  </a:lnTo>
                  <a:lnTo>
                    <a:pt x="985" y="631"/>
                  </a:lnTo>
                  <a:lnTo>
                    <a:pt x="985" y="631"/>
                  </a:lnTo>
                  <a:lnTo>
                    <a:pt x="985" y="628"/>
                  </a:lnTo>
                  <a:lnTo>
                    <a:pt x="985" y="624"/>
                  </a:lnTo>
                  <a:lnTo>
                    <a:pt x="985" y="616"/>
                  </a:lnTo>
                  <a:lnTo>
                    <a:pt x="985" y="609"/>
                  </a:lnTo>
                  <a:lnTo>
                    <a:pt x="988" y="605"/>
                  </a:lnTo>
                  <a:lnTo>
                    <a:pt x="988" y="600"/>
                  </a:lnTo>
                  <a:lnTo>
                    <a:pt x="992" y="595"/>
                  </a:lnTo>
                  <a:lnTo>
                    <a:pt x="1000" y="590"/>
                  </a:lnTo>
                  <a:lnTo>
                    <a:pt x="1007" y="588"/>
                  </a:lnTo>
                  <a:lnTo>
                    <a:pt x="1011" y="588"/>
                  </a:lnTo>
                  <a:lnTo>
                    <a:pt x="1016" y="588"/>
                  </a:lnTo>
                  <a:lnTo>
                    <a:pt x="1028" y="590"/>
                  </a:lnTo>
                  <a:lnTo>
                    <a:pt x="1035" y="590"/>
                  </a:lnTo>
                  <a:lnTo>
                    <a:pt x="1042" y="590"/>
                  </a:lnTo>
                  <a:lnTo>
                    <a:pt x="1044" y="590"/>
                  </a:lnTo>
                  <a:lnTo>
                    <a:pt x="1047" y="590"/>
                  </a:lnTo>
                  <a:lnTo>
                    <a:pt x="1052" y="590"/>
                  </a:lnTo>
                  <a:lnTo>
                    <a:pt x="1061" y="590"/>
                  </a:lnTo>
                  <a:lnTo>
                    <a:pt x="1080" y="588"/>
                  </a:lnTo>
                  <a:lnTo>
                    <a:pt x="1096" y="586"/>
                  </a:lnTo>
                  <a:lnTo>
                    <a:pt x="1113" y="583"/>
                  </a:lnTo>
                  <a:lnTo>
                    <a:pt x="1120" y="583"/>
                  </a:lnTo>
                  <a:lnTo>
                    <a:pt x="1122" y="586"/>
                  </a:lnTo>
                  <a:lnTo>
                    <a:pt x="1125" y="588"/>
                  </a:lnTo>
                  <a:lnTo>
                    <a:pt x="1137" y="598"/>
                  </a:lnTo>
                  <a:lnTo>
                    <a:pt x="1148" y="607"/>
                  </a:lnTo>
                  <a:lnTo>
                    <a:pt x="1160" y="621"/>
                  </a:lnTo>
                  <a:lnTo>
                    <a:pt x="1170" y="633"/>
                  </a:lnTo>
                  <a:lnTo>
                    <a:pt x="1174" y="640"/>
                  </a:lnTo>
                  <a:lnTo>
                    <a:pt x="1181" y="645"/>
                  </a:lnTo>
                  <a:lnTo>
                    <a:pt x="1196" y="657"/>
                  </a:lnTo>
                  <a:lnTo>
                    <a:pt x="1207" y="666"/>
                  </a:lnTo>
                  <a:lnTo>
                    <a:pt x="1217" y="678"/>
                  </a:lnTo>
                  <a:lnTo>
                    <a:pt x="1222" y="685"/>
                  </a:lnTo>
                  <a:lnTo>
                    <a:pt x="1226" y="690"/>
                  </a:lnTo>
                  <a:lnTo>
                    <a:pt x="1229" y="692"/>
                  </a:lnTo>
                  <a:lnTo>
                    <a:pt x="1231" y="694"/>
                  </a:lnTo>
                  <a:lnTo>
                    <a:pt x="1238" y="699"/>
                  </a:lnTo>
                  <a:lnTo>
                    <a:pt x="1259" y="709"/>
                  </a:lnTo>
                  <a:lnTo>
                    <a:pt x="1281" y="716"/>
                  </a:lnTo>
                  <a:lnTo>
                    <a:pt x="1288" y="718"/>
                  </a:lnTo>
                  <a:lnTo>
                    <a:pt x="1295" y="720"/>
                  </a:lnTo>
                  <a:lnTo>
                    <a:pt x="1300" y="723"/>
                  </a:lnTo>
                  <a:lnTo>
                    <a:pt x="1307" y="728"/>
                  </a:lnTo>
                  <a:lnTo>
                    <a:pt x="1311" y="732"/>
                  </a:lnTo>
                  <a:lnTo>
                    <a:pt x="1316" y="737"/>
                  </a:lnTo>
                  <a:lnTo>
                    <a:pt x="1318" y="742"/>
                  </a:lnTo>
                  <a:lnTo>
                    <a:pt x="1323" y="746"/>
                  </a:lnTo>
                  <a:lnTo>
                    <a:pt x="1326" y="753"/>
                  </a:lnTo>
                  <a:lnTo>
                    <a:pt x="1328" y="758"/>
                  </a:lnTo>
                  <a:lnTo>
                    <a:pt x="1330" y="761"/>
                  </a:lnTo>
                  <a:lnTo>
                    <a:pt x="1333" y="761"/>
                  </a:lnTo>
                  <a:lnTo>
                    <a:pt x="1337" y="763"/>
                  </a:lnTo>
                  <a:lnTo>
                    <a:pt x="1340" y="763"/>
                  </a:lnTo>
                  <a:lnTo>
                    <a:pt x="1344" y="761"/>
                  </a:lnTo>
                  <a:lnTo>
                    <a:pt x="1361" y="756"/>
                  </a:lnTo>
                  <a:lnTo>
                    <a:pt x="1377" y="753"/>
                  </a:lnTo>
                  <a:lnTo>
                    <a:pt x="1396" y="751"/>
                  </a:lnTo>
                  <a:lnTo>
                    <a:pt x="1413" y="751"/>
                  </a:lnTo>
                  <a:lnTo>
                    <a:pt x="1422" y="753"/>
                  </a:lnTo>
                  <a:lnTo>
                    <a:pt x="1448" y="763"/>
                  </a:lnTo>
                  <a:lnTo>
                    <a:pt x="1451" y="765"/>
                  </a:lnTo>
                  <a:lnTo>
                    <a:pt x="1453" y="768"/>
                  </a:lnTo>
                  <a:lnTo>
                    <a:pt x="1453" y="768"/>
                  </a:lnTo>
                  <a:lnTo>
                    <a:pt x="1453" y="768"/>
                  </a:lnTo>
                  <a:lnTo>
                    <a:pt x="1455" y="768"/>
                  </a:lnTo>
                  <a:lnTo>
                    <a:pt x="1458" y="770"/>
                  </a:lnTo>
                  <a:lnTo>
                    <a:pt x="1460" y="772"/>
                  </a:lnTo>
                  <a:lnTo>
                    <a:pt x="1463" y="777"/>
                  </a:lnTo>
                  <a:lnTo>
                    <a:pt x="1465" y="782"/>
                  </a:lnTo>
                  <a:lnTo>
                    <a:pt x="1467" y="787"/>
                  </a:lnTo>
                  <a:lnTo>
                    <a:pt x="1467" y="791"/>
                  </a:lnTo>
                  <a:lnTo>
                    <a:pt x="1470" y="798"/>
                  </a:lnTo>
                  <a:lnTo>
                    <a:pt x="1470" y="803"/>
                  </a:lnTo>
                  <a:lnTo>
                    <a:pt x="1470" y="810"/>
                  </a:lnTo>
                  <a:lnTo>
                    <a:pt x="1470" y="817"/>
                  </a:lnTo>
                  <a:lnTo>
                    <a:pt x="1467" y="820"/>
                  </a:lnTo>
                  <a:lnTo>
                    <a:pt x="1467" y="820"/>
                  </a:lnTo>
                  <a:lnTo>
                    <a:pt x="1467" y="822"/>
                  </a:lnTo>
                  <a:lnTo>
                    <a:pt x="1467" y="822"/>
                  </a:lnTo>
                  <a:lnTo>
                    <a:pt x="1467" y="824"/>
                  </a:lnTo>
                  <a:lnTo>
                    <a:pt x="1465" y="831"/>
                  </a:lnTo>
                  <a:lnTo>
                    <a:pt x="1463" y="841"/>
                  </a:lnTo>
                  <a:lnTo>
                    <a:pt x="1463" y="848"/>
                  </a:lnTo>
                  <a:lnTo>
                    <a:pt x="1463" y="850"/>
                  </a:lnTo>
                  <a:lnTo>
                    <a:pt x="1463" y="853"/>
                  </a:lnTo>
                  <a:lnTo>
                    <a:pt x="1465" y="855"/>
                  </a:lnTo>
                  <a:lnTo>
                    <a:pt x="1465" y="857"/>
                  </a:lnTo>
                  <a:lnTo>
                    <a:pt x="1467" y="860"/>
                  </a:lnTo>
                  <a:lnTo>
                    <a:pt x="1470" y="862"/>
                  </a:lnTo>
                  <a:lnTo>
                    <a:pt x="1472" y="862"/>
                  </a:lnTo>
                  <a:lnTo>
                    <a:pt x="1474" y="865"/>
                  </a:lnTo>
                  <a:lnTo>
                    <a:pt x="1479" y="865"/>
                  </a:lnTo>
                  <a:lnTo>
                    <a:pt x="1481" y="865"/>
                  </a:lnTo>
                  <a:lnTo>
                    <a:pt x="1486" y="865"/>
                  </a:lnTo>
                  <a:lnTo>
                    <a:pt x="1491" y="867"/>
                  </a:lnTo>
                  <a:lnTo>
                    <a:pt x="1503" y="865"/>
                  </a:lnTo>
                  <a:lnTo>
                    <a:pt x="1512" y="867"/>
                  </a:lnTo>
                  <a:lnTo>
                    <a:pt x="1524" y="867"/>
                  </a:lnTo>
                  <a:lnTo>
                    <a:pt x="1533" y="869"/>
                  </a:lnTo>
                  <a:lnTo>
                    <a:pt x="1536" y="872"/>
                  </a:lnTo>
                  <a:lnTo>
                    <a:pt x="1538" y="872"/>
                  </a:lnTo>
                  <a:lnTo>
                    <a:pt x="1538" y="867"/>
                  </a:lnTo>
                  <a:lnTo>
                    <a:pt x="1540" y="865"/>
                  </a:lnTo>
                  <a:lnTo>
                    <a:pt x="1543" y="862"/>
                  </a:lnTo>
                  <a:lnTo>
                    <a:pt x="1545" y="860"/>
                  </a:lnTo>
                  <a:lnTo>
                    <a:pt x="1545" y="857"/>
                  </a:lnTo>
                  <a:lnTo>
                    <a:pt x="1548" y="855"/>
                  </a:lnTo>
                  <a:lnTo>
                    <a:pt x="1552" y="853"/>
                  </a:lnTo>
                  <a:lnTo>
                    <a:pt x="1555" y="850"/>
                  </a:lnTo>
                  <a:lnTo>
                    <a:pt x="1555" y="850"/>
                  </a:lnTo>
                  <a:lnTo>
                    <a:pt x="1557" y="848"/>
                  </a:lnTo>
                  <a:lnTo>
                    <a:pt x="1559" y="846"/>
                  </a:lnTo>
                  <a:lnTo>
                    <a:pt x="1559" y="843"/>
                  </a:lnTo>
                  <a:lnTo>
                    <a:pt x="1559" y="841"/>
                  </a:lnTo>
                  <a:lnTo>
                    <a:pt x="1562" y="836"/>
                  </a:lnTo>
                  <a:lnTo>
                    <a:pt x="1562" y="834"/>
                  </a:lnTo>
                  <a:lnTo>
                    <a:pt x="1562" y="834"/>
                  </a:lnTo>
                  <a:lnTo>
                    <a:pt x="1562" y="834"/>
                  </a:lnTo>
                  <a:lnTo>
                    <a:pt x="1562" y="834"/>
                  </a:lnTo>
                  <a:lnTo>
                    <a:pt x="1559" y="827"/>
                  </a:lnTo>
                  <a:lnTo>
                    <a:pt x="1559" y="820"/>
                  </a:lnTo>
                  <a:lnTo>
                    <a:pt x="1552" y="798"/>
                  </a:lnTo>
                  <a:lnTo>
                    <a:pt x="1552" y="796"/>
                  </a:lnTo>
                  <a:lnTo>
                    <a:pt x="1552" y="796"/>
                  </a:lnTo>
                  <a:lnTo>
                    <a:pt x="1555" y="794"/>
                  </a:lnTo>
                  <a:lnTo>
                    <a:pt x="1557" y="789"/>
                  </a:lnTo>
                  <a:lnTo>
                    <a:pt x="1559" y="787"/>
                  </a:lnTo>
                  <a:lnTo>
                    <a:pt x="1559" y="782"/>
                  </a:lnTo>
                  <a:lnTo>
                    <a:pt x="1559" y="779"/>
                  </a:lnTo>
                  <a:lnTo>
                    <a:pt x="1559" y="779"/>
                  </a:lnTo>
                  <a:lnTo>
                    <a:pt x="1559" y="779"/>
                  </a:lnTo>
                  <a:lnTo>
                    <a:pt x="1559" y="777"/>
                  </a:lnTo>
                  <a:lnTo>
                    <a:pt x="1557" y="772"/>
                  </a:lnTo>
                  <a:lnTo>
                    <a:pt x="1557" y="768"/>
                  </a:lnTo>
                  <a:lnTo>
                    <a:pt x="1555" y="763"/>
                  </a:lnTo>
                  <a:lnTo>
                    <a:pt x="1552" y="756"/>
                  </a:lnTo>
                  <a:lnTo>
                    <a:pt x="1552" y="753"/>
                  </a:lnTo>
                  <a:lnTo>
                    <a:pt x="1555" y="749"/>
                  </a:lnTo>
                  <a:lnTo>
                    <a:pt x="1566" y="735"/>
                  </a:lnTo>
                  <a:lnTo>
                    <a:pt x="1571" y="725"/>
                  </a:lnTo>
                  <a:lnTo>
                    <a:pt x="1581" y="720"/>
                  </a:lnTo>
                  <a:lnTo>
                    <a:pt x="1583" y="718"/>
                  </a:lnTo>
                  <a:lnTo>
                    <a:pt x="1585" y="716"/>
                  </a:lnTo>
                  <a:lnTo>
                    <a:pt x="1588" y="716"/>
                  </a:lnTo>
                  <a:lnTo>
                    <a:pt x="1590" y="716"/>
                  </a:lnTo>
                  <a:lnTo>
                    <a:pt x="1592" y="713"/>
                  </a:lnTo>
                  <a:lnTo>
                    <a:pt x="1595" y="713"/>
                  </a:lnTo>
                  <a:lnTo>
                    <a:pt x="1597" y="709"/>
                  </a:lnTo>
                  <a:lnTo>
                    <a:pt x="1597" y="709"/>
                  </a:lnTo>
                  <a:lnTo>
                    <a:pt x="1597" y="706"/>
                  </a:lnTo>
                  <a:lnTo>
                    <a:pt x="1600" y="706"/>
                  </a:lnTo>
                  <a:lnTo>
                    <a:pt x="1600" y="706"/>
                  </a:lnTo>
                  <a:lnTo>
                    <a:pt x="1602" y="704"/>
                  </a:lnTo>
                  <a:lnTo>
                    <a:pt x="1602" y="702"/>
                  </a:lnTo>
                  <a:lnTo>
                    <a:pt x="1604" y="699"/>
                  </a:lnTo>
                  <a:lnTo>
                    <a:pt x="1604" y="699"/>
                  </a:lnTo>
                  <a:lnTo>
                    <a:pt x="1607" y="699"/>
                  </a:lnTo>
                  <a:lnTo>
                    <a:pt x="1607" y="699"/>
                  </a:lnTo>
                  <a:lnTo>
                    <a:pt x="1611" y="697"/>
                  </a:lnTo>
                  <a:lnTo>
                    <a:pt x="1614" y="694"/>
                  </a:lnTo>
                  <a:lnTo>
                    <a:pt x="1616" y="690"/>
                  </a:lnTo>
                  <a:lnTo>
                    <a:pt x="1621" y="687"/>
                  </a:lnTo>
                  <a:lnTo>
                    <a:pt x="1623" y="685"/>
                  </a:lnTo>
                  <a:lnTo>
                    <a:pt x="1626" y="680"/>
                  </a:lnTo>
                  <a:lnTo>
                    <a:pt x="1628" y="680"/>
                  </a:lnTo>
                  <a:lnTo>
                    <a:pt x="1630" y="676"/>
                  </a:lnTo>
                  <a:lnTo>
                    <a:pt x="1630" y="676"/>
                  </a:lnTo>
                  <a:lnTo>
                    <a:pt x="1630" y="671"/>
                  </a:lnTo>
                  <a:lnTo>
                    <a:pt x="1630" y="668"/>
                  </a:lnTo>
                  <a:lnTo>
                    <a:pt x="1628" y="666"/>
                  </a:lnTo>
                  <a:lnTo>
                    <a:pt x="1628" y="666"/>
                  </a:lnTo>
                  <a:lnTo>
                    <a:pt x="1626" y="666"/>
                  </a:lnTo>
                  <a:lnTo>
                    <a:pt x="1626" y="664"/>
                  </a:lnTo>
                  <a:lnTo>
                    <a:pt x="1618" y="657"/>
                  </a:lnTo>
                  <a:lnTo>
                    <a:pt x="1614" y="650"/>
                  </a:lnTo>
                  <a:lnTo>
                    <a:pt x="1609" y="640"/>
                  </a:lnTo>
                  <a:lnTo>
                    <a:pt x="1609" y="635"/>
                  </a:lnTo>
                  <a:lnTo>
                    <a:pt x="1607" y="631"/>
                  </a:lnTo>
                  <a:lnTo>
                    <a:pt x="1607" y="628"/>
                  </a:lnTo>
                  <a:lnTo>
                    <a:pt x="1604" y="626"/>
                  </a:lnTo>
                  <a:lnTo>
                    <a:pt x="1604" y="624"/>
                  </a:lnTo>
                  <a:lnTo>
                    <a:pt x="1602" y="624"/>
                  </a:lnTo>
                  <a:lnTo>
                    <a:pt x="1600" y="621"/>
                  </a:lnTo>
                  <a:lnTo>
                    <a:pt x="1600" y="621"/>
                  </a:lnTo>
                  <a:lnTo>
                    <a:pt x="1597" y="619"/>
                  </a:lnTo>
                  <a:lnTo>
                    <a:pt x="1597" y="619"/>
                  </a:lnTo>
                  <a:lnTo>
                    <a:pt x="1597" y="616"/>
                  </a:lnTo>
                  <a:lnTo>
                    <a:pt x="1597" y="616"/>
                  </a:lnTo>
                  <a:lnTo>
                    <a:pt x="1600" y="612"/>
                  </a:lnTo>
                  <a:lnTo>
                    <a:pt x="1607" y="598"/>
                  </a:lnTo>
                  <a:lnTo>
                    <a:pt x="1614" y="583"/>
                  </a:lnTo>
                  <a:lnTo>
                    <a:pt x="1626" y="560"/>
                  </a:lnTo>
                  <a:lnTo>
                    <a:pt x="1630" y="548"/>
                  </a:lnTo>
                  <a:lnTo>
                    <a:pt x="1637" y="536"/>
                  </a:lnTo>
                  <a:lnTo>
                    <a:pt x="1640" y="536"/>
                  </a:lnTo>
                  <a:lnTo>
                    <a:pt x="1644" y="536"/>
                  </a:lnTo>
                  <a:lnTo>
                    <a:pt x="1649" y="536"/>
                  </a:lnTo>
                  <a:lnTo>
                    <a:pt x="1656" y="539"/>
                  </a:lnTo>
                  <a:lnTo>
                    <a:pt x="1659" y="539"/>
                  </a:lnTo>
                  <a:lnTo>
                    <a:pt x="1659" y="536"/>
                  </a:lnTo>
                  <a:lnTo>
                    <a:pt x="1659" y="536"/>
                  </a:lnTo>
                  <a:lnTo>
                    <a:pt x="1659" y="536"/>
                  </a:lnTo>
                  <a:lnTo>
                    <a:pt x="1661" y="536"/>
                  </a:lnTo>
                  <a:lnTo>
                    <a:pt x="1668" y="536"/>
                  </a:lnTo>
                  <a:lnTo>
                    <a:pt x="1668" y="534"/>
                  </a:lnTo>
                  <a:lnTo>
                    <a:pt x="1670" y="534"/>
                  </a:lnTo>
                  <a:lnTo>
                    <a:pt x="1673" y="531"/>
                  </a:lnTo>
                  <a:lnTo>
                    <a:pt x="1677" y="524"/>
                  </a:lnTo>
                  <a:lnTo>
                    <a:pt x="1680" y="520"/>
                  </a:lnTo>
                  <a:lnTo>
                    <a:pt x="1682" y="517"/>
                  </a:lnTo>
                  <a:lnTo>
                    <a:pt x="1685" y="513"/>
                  </a:lnTo>
                  <a:lnTo>
                    <a:pt x="1689" y="513"/>
                  </a:lnTo>
                  <a:lnTo>
                    <a:pt x="1692" y="508"/>
                  </a:lnTo>
                  <a:lnTo>
                    <a:pt x="1692" y="508"/>
                  </a:lnTo>
                  <a:lnTo>
                    <a:pt x="1692" y="508"/>
                  </a:lnTo>
                  <a:lnTo>
                    <a:pt x="1694" y="505"/>
                  </a:lnTo>
                  <a:lnTo>
                    <a:pt x="1699" y="501"/>
                  </a:lnTo>
                  <a:lnTo>
                    <a:pt x="1699" y="498"/>
                  </a:lnTo>
                  <a:lnTo>
                    <a:pt x="1701" y="498"/>
                  </a:lnTo>
                  <a:lnTo>
                    <a:pt x="1701" y="494"/>
                  </a:lnTo>
                  <a:lnTo>
                    <a:pt x="1703" y="489"/>
                  </a:lnTo>
                  <a:lnTo>
                    <a:pt x="1703" y="482"/>
                  </a:lnTo>
                  <a:lnTo>
                    <a:pt x="1703" y="477"/>
                  </a:lnTo>
                  <a:lnTo>
                    <a:pt x="1701" y="472"/>
                  </a:lnTo>
                  <a:lnTo>
                    <a:pt x="1696" y="470"/>
                  </a:lnTo>
                  <a:lnTo>
                    <a:pt x="1680" y="458"/>
                  </a:lnTo>
                  <a:lnTo>
                    <a:pt x="1677" y="456"/>
                  </a:lnTo>
                  <a:lnTo>
                    <a:pt x="1673" y="453"/>
                  </a:lnTo>
                  <a:lnTo>
                    <a:pt x="1668" y="453"/>
                  </a:lnTo>
                  <a:lnTo>
                    <a:pt x="1666" y="451"/>
                  </a:lnTo>
                  <a:lnTo>
                    <a:pt x="1659" y="446"/>
                  </a:lnTo>
                  <a:lnTo>
                    <a:pt x="1656" y="442"/>
                  </a:lnTo>
                  <a:lnTo>
                    <a:pt x="1654" y="439"/>
                  </a:lnTo>
                  <a:lnTo>
                    <a:pt x="1651" y="439"/>
                  </a:lnTo>
                  <a:lnTo>
                    <a:pt x="1647" y="437"/>
                  </a:lnTo>
                  <a:lnTo>
                    <a:pt x="1642" y="437"/>
                  </a:lnTo>
                  <a:lnTo>
                    <a:pt x="1628" y="439"/>
                  </a:lnTo>
                  <a:lnTo>
                    <a:pt x="1623" y="442"/>
                  </a:lnTo>
                  <a:lnTo>
                    <a:pt x="1621" y="444"/>
                  </a:lnTo>
                  <a:lnTo>
                    <a:pt x="1616" y="449"/>
                  </a:lnTo>
                  <a:lnTo>
                    <a:pt x="1609" y="453"/>
                  </a:lnTo>
                  <a:lnTo>
                    <a:pt x="1607" y="456"/>
                  </a:lnTo>
                  <a:lnTo>
                    <a:pt x="1602" y="461"/>
                  </a:lnTo>
                  <a:lnTo>
                    <a:pt x="1595" y="465"/>
                  </a:lnTo>
                  <a:lnTo>
                    <a:pt x="1588" y="453"/>
                  </a:lnTo>
                  <a:lnTo>
                    <a:pt x="1583" y="444"/>
                  </a:lnTo>
                  <a:lnTo>
                    <a:pt x="1576" y="432"/>
                  </a:lnTo>
                  <a:lnTo>
                    <a:pt x="1569" y="425"/>
                  </a:lnTo>
                  <a:lnTo>
                    <a:pt x="1559" y="416"/>
                  </a:lnTo>
                  <a:lnTo>
                    <a:pt x="1550" y="409"/>
                  </a:lnTo>
                  <a:lnTo>
                    <a:pt x="1538" y="399"/>
                  </a:lnTo>
                  <a:lnTo>
                    <a:pt x="1529" y="394"/>
                  </a:lnTo>
                  <a:lnTo>
                    <a:pt x="1529" y="392"/>
                  </a:lnTo>
                  <a:lnTo>
                    <a:pt x="1531" y="392"/>
                  </a:lnTo>
                  <a:lnTo>
                    <a:pt x="1533" y="390"/>
                  </a:lnTo>
                  <a:lnTo>
                    <a:pt x="1536" y="390"/>
                  </a:lnTo>
                  <a:lnTo>
                    <a:pt x="1536" y="387"/>
                  </a:lnTo>
                  <a:lnTo>
                    <a:pt x="1538" y="385"/>
                  </a:lnTo>
                  <a:lnTo>
                    <a:pt x="1540" y="380"/>
                  </a:lnTo>
                  <a:lnTo>
                    <a:pt x="1543" y="376"/>
                  </a:lnTo>
                  <a:lnTo>
                    <a:pt x="1548" y="371"/>
                  </a:lnTo>
                  <a:lnTo>
                    <a:pt x="1555" y="366"/>
                  </a:lnTo>
                  <a:lnTo>
                    <a:pt x="1559" y="361"/>
                  </a:lnTo>
                  <a:lnTo>
                    <a:pt x="1566" y="361"/>
                  </a:lnTo>
                  <a:lnTo>
                    <a:pt x="1574" y="359"/>
                  </a:lnTo>
                  <a:lnTo>
                    <a:pt x="1576" y="357"/>
                  </a:lnTo>
                  <a:lnTo>
                    <a:pt x="1581" y="354"/>
                  </a:lnTo>
                  <a:lnTo>
                    <a:pt x="1585" y="352"/>
                  </a:lnTo>
                  <a:lnTo>
                    <a:pt x="1590" y="350"/>
                  </a:lnTo>
                  <a:lnTo>
                    <a:pt x="1592" y="347"/>
                  </a:lnTo>
                  <a:lnTo>
                    <a:pt x="1597" y="342"/>
                  </a:lnTo>
                  <a:lnTo>
                    <a:pt x="1602" y="335"/>
                  </a:lnTo>
                  <a:lnTo>
                    <a:pt x="1604" y="331"/>
                  </a:lnTo>
                  <a:lnTo>
                    <a:pt x="1607" y="326"/>
                  </a:lnTo>
                  <a:lnTo>
                    <a:pt x="1609" y="324"/>
                  </a:lnTo>
                  <a:lnTo>
                    <a:pt x="1611" y="314"/>
                  </a:lnTo>
                  <a:lnTo>
                    <a:pt x="1614" y="307"/>
                  </a:lnTo>
                  <a:lnTo>
                    <a:pt x="1618" y="305"/>
                  </a:lnTo>
                  <a:lnTo>
                    <a:pt x="1621" y="302"/>
                  </a:lnTo>
                  <a:lnTo>
                    <a:pt x="1628" y="302"/>
                  </a:lnTo>
                  <a:lnTo>
                    <a:pt x="1630" y="300"/>
                  </a:lnTo>
                  <a:lnTo>
                    <a:pt x="1635" y="300"/>
                  </a:lnTo>
                  <a:lnTo>
                    <a:pt x="1637" y="300"/>
                  </a:lnTo>
                  <a:lnTo>
                    <a:pt x="1637" y="300"/>
                  </a:lnTo>
                  <a:lnTo>
                    <a:pt x="1637" y="300"/>
                  </a:lnTo>
                  <a:lnTo>
                    <a:pt x="1640" y="300"/>
                  </a:lnTo>
                  <a:lnTo>
                    <a:pt x="1642" y="300"/>
                  </a:lnTo>
                  <a:lnTo>
                    <a:pt x="1644" y="298"/>
                  </a:lnTo>
                  <a:lnTo>
                    <a:pt x="1647" y="295"/>
                  </a:lnTo>
                  <a:lnTo>
                    <a:pt x="1649" y="293"/>
                  </a:lnTo>
                  <a:lnTo>
                    <a:pt x="1649" y="293"/>
                  </a:lnTo>
                  <a:lnTo>
                    <a:pt x="1649" y="293"/>
                  </a:lnTo>
                  <a:lnTo>
                    <a:pt x="1649" y="293"/>
                  </a:lnTo>
                  <a:lnTo>
                    <a:pt x="1651" y="293"/>
                  </a:lnTo>
                  <a:lnTo>
                    <a:pt x="1651" y="290"/>
                  </a:lnTo>
                  <a:lnTo>
                    <a:pt x="1651" y="288"/>
                  </a:lnTo>
                  <a:lnTo>
                    <a:pt x="1651" y="288"/>
                  </a:lnTo>
                  <a:lnTo>
                    <a:pt x="1651" y="288"/>
                  </a:lnTo>
                  <a:lnTo>
                    <a:pt x="1654" y="288"/>
                  </a:lnTo>
                  <a:lnTo>
                    <a:pt x="1654" y="283"/>
                  </a:lnTo>
                  <a:lnTo>
                    <a:pt x="1654" y="281"/>
                  </a:lnTo>
                  <a:lnTo>
                    <a:pt x="1654" y="276"/>
                  </a:lnTo>
                  <a:lnTo>
                    <a:pt x="1654" y="274"/>
                  </a:lnTo>
                  <a:lnTo>
                    <a:pt x="1654" y="274"/>
                  </a:lnTo>
                  <a:lnTo>
                    <a:pt x="1654" y="272"/>
                  </a:lnTo>
                  <a:lnTo>
                    <a:pt x="1654" y="272"/>
                  </a:lnTo>
                  <a:lnTo>
                    <a:pt x="1654" y="269"/>
                  </a:lnTo>
                  <a:lnTo>
                    <a:pt x="1654" y="267"/>
                  </a:lnTo>
                  <a:lnTo>
                    <a:pt x="1654" y="262"/>
                  </a:lnTo>
                  <a:lnTo>
                    <a:pt x="1654" y="260"/>
                  </a:lnTo>
                  <a:lnTo>
                    <a:pt x="1654" y="257"/>
                  </a:lnTo>
                  <a:lnTo>
                    <a:pt x="1656" y="257"/>
                  </a:lnTo>
                  <a:lnTo>
                    <a:pt x="1661" y="257"/>
                  </a:lnTo>
                  <a:lnTo>
                    <a:pt x="1663" y="257"/>
                  </a:lnTo>
                  <a:lnTo>
                    <a:pt x="1668" y="257"/>
                  </a:lnTo>
                  <a:lnTo>
                    <a:pt x="1677" y="257"/>
                  </a:lnTo>
                  <a:lnTo>
                    <a:pt x="1682" y="255"/>
                  </a:lnTo>
                  <a:lnTo>
                    <a:pt x="1685" y="255"/>
                  </a:lnTo>
                  <a:lnTo>
                    <a:pt x="1694" y="253"/>
                  </a:lnTo>
                  <a:lnTo>
                    <a:pt x="1703" y="248"/>
                  </a:lnTo>
                  <a:lnTo>
                    <a:pt x="1703" y="248"/>
                  </a:lnTo>
                  <a:lnTo>
                    <a:pt x="1706" y="248"/>
                  </a:lnTo>
                  <a:lnTo>
                    <a:pt x="1711" y="246"/>
                  </a:lnTo>
                  <a:lnTo>
                    <a:pt x="1715" y="243"/>
                  </a:lnTo>
                  <a:lnTo>
                    <a:pt x="1718" y="241"/>
                  </a:lnTo>
                  <a:lnTo>
                    <a:pt x="1720" y="238"/>
                  </a:lnTo>
                  <a:lnTo>
                    <a:pt x="1722" y="234"/>
                  </a:lnTo>
                  <a:lnTo>
                    <a:pt x="1720" y="231"/>
                  </a:lnTo>
                  <a:lnTo>
                    <a:pt x="1718" y="227"/>
                  </a:lnTo>
                  <a:lnTo>
                    <a:pt x="1718" y="224"/>
                  </a:lnTo>
                  <a:lnTo>
                    <a:pt x="1715" y="224"/>
                  </a:lnTo>
                  <a:lnTo>
                    <a:pt x="1715" y="224"/>
                  </a:lnTo>
                  <a:lnTo>
                    <a:pt x="1713" y="222"/>
                  </a:lnTo>
                  <a:lnTo>
                    <a:pt x="1706" y="215"/>
                  </a:lnTo>
                  <a:lnTo>
                    <a:pt x="1703" y="210"/>
                  </a:lnTo>
                  <a:lnTo>
                    <a:pt x="1699" y="208"/>
                  </a:lnTo>
                  <a:lnTo>
                    <a:pt x="1692" y="198"/>
                  </a:lnTo>
                  <a:lnTo>
                    <a:pt x="1687" y="191"/>
                  </a:lnTo>
                  <a:lnTo>
                    <a:pt x="1680" y="184"/>
                  </a:lnTo>
                  <a:lnTo>
                    <a:pt x="1677" y="182"/>
                  </a:lnTo>
                  <a:lnTo>
                    <a:pt x="1673" y="179"/>
                  </a:lnTo>
                  <a:lnTo>
                    <a:pt x="1661" y="175"/>
                  </a:lnTo>
                  <a:lnTo>
                    <a:pt x="1647" y="170"/>
                  </a:lnTo>
                  <a:lnTo>
                    <a:pt x="1633" y="168"/>
                  </a:lnTo>
                  <a:lnTo>
                    <a:pt x="1628" y="168"/>
                  </a:lnTo>
                  <a:lnTo>
                    <a:pt x="1626" y="168"/>
                  </a:lnTo>
                  <a:lnTo>
                    <a:pt x="1626" y="170"/>
                  </a:lnTo>
                  <a:lnTo>
                    <a:pt x="1623" y="175"/>
                  </a:lnTo>
                  <a:lnTo>
                    <a:pt x="1623" y="182"/>
                  </a:lnTo>
                  <a:lnTo>
                    <a:pt x="1623" y="196"/>
                  </a:lnTo>
                  <a:lnTo>
                    <a:pt x="1623" y="205"/>
                  </a:lnTo>
                  <a:lnTo>
                    <a:pt x="1626" y="213"/>
                  </a:lnTo>
                  <a:lnTo>
                    <a:pt x="1626" y="217"/>
                  </a:lnTo>
                  <a:lnTo>
                    <a:pt x="1626" y="222"/>
                  </a:lnTo>
                  <a:lnTo>
                    <a:pt x="1623" y="224"/>
                  </a:lnTo>
                  <a:lnTo>
                    <a:pt x="1623" y="227"/>
                  </a:lnTo>
                  <a:lnTo>
                    <a:pt x="1621" y="229"/>
                  </a:lnTo>
                  <a:lnTo>
                    <a:pt x="1618" y="231"/>
                  </a:lnTo>
                  <a:lnTo>
                    <a:pt x="1616" y="231"/>
                  </a:lnTo>
                  <a:lnTo>
                    <a:pt x="1614" y="234"/>
                  </a:lnTo>
                  <a:lnTo>
                    <a:pt x="1609" y="231"/>
                  </a:lnTo>
                  <a:lnTo>
                    <a:pt x="1604" y="231"/>
                  </a:lnTo>
                  <a:lnTo>
                    <a:pt x="1597" y="227"/>
                  </a:lnTo>
                  <a:lnTo>
                    <a:pt x="1592" y="224"/>
                  </a:lnTo>
                  <a:lnTo>
                    <a:pt x="1585" y="224"/>
                  </a:lnTo>
                  <a:lnTo>
                    <a:pt x="1581" y="222"/>
                  </a:lnTo>
                  <a:lnTo>
                    <a:pt x="1566" y="220"/>
                  </a:lnTo>
                  <a:lnTo>
                    <a:pt x="1559" y="220"/>
                  </a:lnTo>
                  <a:lnTo>
                    <a:pt x="1557" y="217"/>
                  </a:lnTo>
                  <a:lnTo>
                    <a:pt x="1552" y="215"/>
                  </a:lnTo>
                  <a:lnTo>
                    <a:pt x="1548" y="213"/>
                  </a:lnTo>
                  <a:lnTo>
                    <a:pt x="1545" y="208"/>
                  </a:lnTo>
                  <a:lnTo>
                    <a:pt x="1543" y="205"/>
                  </a:lnTo>
                  <a:lnTo>
                    <a:pt x="1540" y="201"/>
                  </a:lnTo>
                  <a:lnTo>
                    <a:pt x="1540" y="196"/>
                  </a:lnTo>
                  <a:lnTo>
                    <a:pt x="1538" y="189"/>
                  </a:lnTo>
                  <a:lnTo>
                    <a:pt x="1536" y="187"/>
                  </a:lnTo>
                  <a:lnTo>
                    <a:pt x="1536" y="184"/>
                  </a:lnTo>
                  <a:lnTo>
                    <a:pt x="1531" y="182"/>
                  </a:lnTo>
                  <a:lnTo>
                    <a:pt x="1526" y="179"/>
                  </a:lnTo>
                  <a:lnTo>
                    <a:pt x="1524" y="175"/>
                  </a:lnTo>
                  <a:lnTo>
                    <a:pt x="1519" y="170"/>
                  </a:lnTo>
                  <a:lnTo>
                    <a:pt x="1519" y="170"/>
                  </a:lnTo>
                  <a:lnTo>
                    <a:pt x="1519" y="170"/>
                  </a:lnTo>
                  <a:lnTo>
                    <a:pt x="1517" y="172"/>
                  </a:lnTo>
                  <a:lnTo>
                    <a:pt x="1517" y="175"/>
                  </a:lnTo>
                  <a:lnTo>
                    <a:pt x="1514" y="177"/>
                  </a:lnTo>
                  <a:lnTo>
                    <a:pt x="1514" y="177"/>
                  </a:lnTo>
                  <a:lnTo>
                    <a:pt x="1512" y="179"/>
                  </a:lnTo>
                  <a:lnTo>
                    <a:pt x="1507" y="179"/>
                  </a:lnTo>
                  <a:lnTo>
                    <a:pt x="1503" y="177"/>
                  </a:lnTo>
                  <a:lnTo>
                    <a:pt x="1496" y="172"/>
                  </a:lnTo>
                  <a:lnTo>
                    <a:pt x="1493" y="170"/>
                  </a:lnTo>
                  <a:lnTo>
                    <a:pt x="1491" y="168"/>
                  </a:lnTo>
                  <a:lnTo>
                    <a:pt x="1489" y="165"/>
                  </a:lnTo>
                  <a:lnTo>
                    <a:pt x="1486" y="161"/>
                  </a:lnTo>
                  <a:lnTo>
                    <a:pt x="1484" y="156"/>
                  </a:lnTo>
                  <a:lnTo>
                    <a:pt x="1477" y="151"/>
                  </a:lnTo>
                  <a:lnTo>
                    <a:pt x="1470" y="149"/>
                  </a:lnTo>
                  <a:lnTo>
                    <a:pt x="1465" y="146"/>
                  </a:lnTo>
                  <a:lnTo>
                    <a:pt x="1458" y="144"/>
                  </a:lnTo>
                  <a:lnTo>
                    <a:pt x="1451" y="144"/>
                  </a:lnTo>
                  <a:lnTo>
                    <a:pt x="1446" y="142"/>
                  </a:lnTo>
                  <a:lnTo>
                    <a:pt x="1439" y="144"/>
                  </a:lnTo>
                  <a:lnTo>
                    <a:pt x="1432" y="146"/>
                  </a:lnTo>
                  <a:lnTo>
                    <a:pt x="1427" y="149"/>
                  </a:lnTo>
                  <a:lnTo>
                    <a:pt x="1427" y="149"/>
                  </a:lnTo>
                  <a:close/>
                  <a:moveTo>
                    <a:pt x="513" y="437"/>
                  </a:moveTo>
                  <a:lnTo>
                    <a:pt x="515" y="435"/>
                  </a:lnTo>
                  <a:lnTo>
                    <a:pt x="515" y="435"/>
                  </a:lnTo>
                  <a:lnTo>
                    <a:pt x="515" y="435"/>
                  </a:lnTo>
                  <a:lnTo>
                    <a:pt x="518" y="432"/>
                  </a:lnTo>
                  <a:lnTo>
                    <a:pt x="520" y="430"/>
                  </a:lnTo>
                  <a:lnTo>
                    <a:pt x="520" y="427"/>
                  </a:lnTo>
                  <a:lnTo>
                    <a:pt x="520" y="427"/>
                  </a:lnTo>
                  <a:lnTo>
                    <a:pt x="522" y="425"/>
                  </a:lnTo>
                  <a:lnTo>
                    <a:pt x="527" y="418"/>
                  </a:lnTo>
                  <a:lnTo>
                    <a:pt x="530" y="411"/>
                  </a:lnTo>
                  <a:lnTo>
                    <a:pt x="532" y="409"/>
                  </a:lnTo>
                  <a:lnTo>
                    <a:pt x="534" y="406"/>
                  </a:lnTo>
                  <a:lnTo>
                    <a:pt x="541" y="397"/>
                  </a:lnTo>
                  <a:lnTo>
                    <a:pt x="551" y="392"/>
                  </a:lnTo>
                  <a:lnTo>
                    <a:pt x="563" y="385"/>
                  </a:lnTo>
                  <a:lnTo>
                    <a:pt x="574" y="380"/>
                  </a:lnTo>
                  <a:lnTo>
                    <a:pt x="584" y="376"/>
                  </a:lnTo>
                  <a:lnTo>
                    <a:pt x="593" y="371"/>
                  </a:lnTo>
                  <a:lnTo>
                    <a:pt x="598" y="368"/>
                  </a:lnTo>
                  <a:lnTo>
                    <a:pt x="603" y="366"/>
                  </a:lnTo>
                  <a:lnTo>
                    <a:pt x="612" y="361"/>
                  </a:lnTo>
                  <a:lnTo>
                    <a:pt x="615" y="357"/>
                  </a:lnTo>
                  <a:lnTo>
                    <a:pt x="617" y="357"/>
                  </a:lnTo>
                  <a:lnTo>
                    <a:pt x="619" y="354"/>
                  </a:lnTo>
                  <a:lnTo>
                    <a:pt x="626" y="347"/>
                  </a:lnTo>
                  <a:lnTo>
                    <a:pt x="633" y="342"/>
                  </a:lnTo>
                  <a:lnTo>
                    <a:pt x="643" y="340"/>
                  </a:lnTo>
                  <a:lnTo>
                    <a:pt x="655" y="342"/>
                  </a:lnTo>
                  <a:lnTo>
                    <a:pt x="664" y="333"/>
                  </a:lnTo>
                  <a:lnTo>
                    <a:pt x="678" y="326"/>
                  </a:lnTo>
                  <a:lnTo>
                    <a:pt x="683" y="324"/>
                  </a:lnTo>
                  <a:lnTo>
                    <a:pt x="690" y="324"/>
                  </a:lnTo>
                  <a:lnTo>
                    <a:pt x="707" y="324"/>
                  </a:lnTo>
                  <a:lnTo>
                    <a:pt x="721" y="326"/>
                  </a:lnTo>
                  <a:lnTo>
                    <a:pt x="744" y="328"/>
                  </a:lnTo>
                  <a:lnTo>
                    <a:pt x="754" y="331"/>
                  </a:lnTo>
                  <a:lnTo>
                    <a:pt x="759" y="331"/>
                  </a:lnTo>
                  <a:lnTo>
                    <a:pt x="763" y="333"/>
                  </a:lnTo>
                  <a:lnTo>
                    <a:pt x="766" y="333"/>
                  </a:lnTo>
                  <a:lnTo>
                    <a:pt x="770" y="335"/>
                  </a:lnTo>
                  <a:lnTo>
                    <a:pt x="773" y="338"/>
                  </a:lnTo>
                  <a:lnTo>
                    <a:pt x="775" y="342"/>
                  </a:lnTo>
                  <a:lnTo>
                    <a:pt x="778" y="347"/>
                  </a:lnTo>
                  <a:lnTo>
                    <a:pt x="778" y="352"/>
                  </a:lnTo>
                  <a:lnTo>
                    <a:pt x="778" y="354"/>
                  </a:lnTo>
                  <a:lnTo>
                    <a:pt x="778" y="357"/>
                  </a:lnTo>
                  <a:lnTo>
                    <a:pt x="778" y="359"/>
                  </a:lnTo>
                  <a:lnTo>
                    <a:pt x="775" y="366"/>
                  </a:lnTo>
                  <a:lnTo>
                    <a:pt x="773" y="371"/>
                  </a:lnTo>
                  <a:lnTo>
                    <a:pt x="770" y="373"/>
                  </a:lnTo>
                  <a:lnTo>
                    <a:pt x="768" y="380"/>
                  </a:lnTo>
                  <a:lnTo>
                    <a:pt x="766" y="383"/>
                  </a:lnTo>
                  <a:lnTo>
                    <a:pt x="766" y="385"/>
                  </a:lnTo>
                  <a:lnTo>
                    <a:pt x="763" y="385"/>
                  </a:lnTo>
                  <a:lnTo>
                    <a:pt x="761" y="392"/>
                  </a:lnTo>
                  <a:lnTo>
                    <a:pt x="756" y="397"/>
                  </a:lnTo>
                  <a:lnTo>
                    <a:pt x="752" y="404"/>
                  </a:lnTo>
                  <a:lnTo>
                    <a:pt x="747" y="406"/>
                  </a:lnTo>
                  <a:lnTo>
                    <a:pt x="747" y="409"/>
                  </a:lnTo>
                  <a:lnTo>
                    <a:pt x="742" y="413"/>
                  </a:lnTo>
                  <a:lnTo>
                    <a:pt x="737" y="418"/>
                  </a:lnTo>
                  <a:lnTo>
                    <a:pt x="735" y="420"/>
                  </a:lnTo>
                  <a:lnTo>
                    <a:pt x="735" y="427"/>
                  </a:lnTo>
                  <a:lnTo>
                    <a:pt x="735" y="430"/>
                  </a:lnTo>
                  <a:lnTo>
                    <a:pt x="737" y="435"/>
                  </a:lnTo>
                  <a:lnTo>
                    <a:pt x="740" y="442"/>
                  </a:lnTo>
                  <a:lnTo>
                    <a:pt x="744" y="446"/>
                  </a:lnTo>
                  <a:lnTo>
                    <a:pt x="747" y="449"/>
                  </a:lnTo>
                  <a:lnTo>
                    <a:pt x="756" y="453"/>
                  </a:lnTo>
                  <a:lnTo>
                    <a:pt x="766" y="456"/>
                  </a:lnTo>
                  <a:lnTo>
                    <a:pt x="768" y="456"/>
                  </a:lnTo>
                  <a:lnTo>
                    <a:pt x="773" y="458"/>
                  </a:lnTo>
                  <a:lnTo>
                    <a:pt x="775" y="456"/>
                  </a:lnTo>
                  <a:lnTo>
                    <a:pt x="780" y="458"/>
                  </a:lnTo>
                  <a:lnTo>
                    <a:pt x="782" y="458"/>
                  </a:lnTo>
                  <a:lnTo>
                    <a:pt x="785" y="458"/>
                  </a:lnTo>
                  <a:lnTo>
                    <a:pt x="787" y="461"/>
                  </a:lnTo>
                  <a:lnTo>
                    <a:pt x="789" y="463"/>
                  </a:lnTo>
                  <a:lnTo>
                    <a:pt x="789" y="465"/>
                  </a:lnTo>
                  <a:lnTo>
                    <a:pt x="792" y="470"/>
                  </a:lnTo>
                  <a:lnTo>
                    <a:pt x="787" y="472"/>
                  </a:lnTo>
                  <a:lnTo>
                    <a:pt x="780" y="475"/>
                  </a:lnTo>
                  <a:lnTo>
                    <a:pt x="775" y="479"/>
                  </a:lnTo>
                  <a:lnTo>
                    <a:pt x="768" y="484"/>
                  </a:lnTo>
                  <a:lnTo>
                    <a:pt x="759" y="487"/>
                  </a:lnTo>
                  <a:lnTo>
                    <a:pt x="754" y="491"/>
                  </a:lnTo>
                  <a:lnTo>
                    <a:pt x="752" y="496"/>
                  </a:lnTo>
                  <a:lnTo>
                    <a:pt x="749" y="503"/>
                  </a:lnTo>
                  <a:lnTo>
                    <a:pt x="749" y="517"/>
                  </a:lnTo>
                  <a:lnTo>
                    <a:pt x="749" y="536"/>
                  </a:lnTo>
                  <a:lnTo>
                    <a:pt x="749" y="539"/>
                  </a:lnTo>
                  <a:lnTo>
                    <a:pt x="749" y="543"/>
                  </a:lnTo>
                  <a:lnTo>
                    <a:pt x="754" y="550"/>
                  </a:lnTo>
                  <a:lnTo>
                    <a:pt x="759" y="557"/>
                  </a:lnTo>
                  <a:lnTo>
                    <a:pt x="761" y="562"/>
                  </a:lnTo>
                  <a:lnTo>
                    <a:pt x="768" y="569"/>
                  </a:lnTo>
                  <a:lnTo>
                    <a:pt x="759" y="569"/>
                  </a:lnTo>
                  <a:lnTo>
                    <a:pt x="754" y="569"/>
                  </a:lnTo>
                  <a:lnTo>
                    <a:pt x="752" y="569"/>
                  </a:lnTo>
                  <a:lnTo>
                    <a:pt x="752" y="572"/>
                  </a:lnTo>
                  <a:lnTo>
                    <a:pt x="749" y="574"/>
                  </a:lnTo>
                  <a:lnTo>
                    <a:pt x="749" y="576"/>
                  </a:lnTo>
                  <a:lnTo>
                    <a:pt x="744" y="581"/>
                  </a:lnTo>
                  <a:lnTo>
                    <a:pt x="742" y="583"/>
                  </a:lnTo>
                  <a:lnTo>
                    <a:pt x="742" y="586"/>
                  </a:lnTo>
                  <a:lnTo>
                    <a:pt x="737" y="588"/>
                  </a:lnTo>
                  <a:lnTo>
                    <a:pt x="730" y="590"/>
                  </a:lnTo>
                  <a:lnTo>
                    <a:pt x="728" y="590"/>
                  </a:lnTo>
                  <a:lnTo>
                    <a:pt x="728" y="590"/>
                  </a:lnTo>
                  <a:lnTo>
                    <a:pt x="728" y="590"/>
                  </a:lnTo>
                  <a:lnTo>
                    <a:pt x="728" y="590"/>
                  </a:lnTo>
                  <a:lnTo>
                    <a:pt x="726" y="593"/>
                  </a:lnTo>
                  <a:lnTo>
                    <a:pt x="721" y="593"/>
                  </a:lnTo>
                  <a:lnTo>
                    <a:pt x="719" y="593"/>
                  </a:lnTo>
                  <a:lnTo>
                    <a:pt x="714" y="590"/>
                  </a:lnTo>
                  <a:lnTo>
                    <a:pt x="711" y="590"/>
                  </a:lnTo>
                  <a:lnTo>
                    <a:pt x="688" y="588"/>
                  </a:lnTo>
                  <a:lnTo>
                    <a:pt x="678" y="586"/>
                  </a:lnTo>
                  <a:lnTo>
                    <a:pt x="669" y="583"/>
                  </a:lnTo>
                  <a:lnTo>
                    <a:pt x="659" y="579"/>
                  </a:lnTo>
                  <a:lnTo>
                    <a:pt x="655" y="576"/>
                  </a:lnTo>
                  <a:lnTo>
                    <a:pt x="650" y="576"/>
                  </a:lnTo>
                  <a:lnTo>
                    <a:pt x="622" y="569"/>
                  </a:lnTo>
                  <a:lnTo>
                    <a:pt x="593" y="565"/>
                  </a:lnTo>
                  <a:lnTo>
                    <a:pt x="584" y="560"/>
                  </a:lnTo>
                  <a:lnTo>
                    <a:pt x="579" y="557"/>
                  </a:lnTo>
                  <a:lnTo>
                    <a:pt x="574" y="555"/>
                  </a:lnTo>
                  <a:lnTo>
                    <a:pt x="574" y="550"/>
                  </a:lnTo>
                  <a:lnTo>
                    <a:pt x="570" y="543"/>
                  </a:lnTo>
                  <a:lnTo>
                    <a:pt x="570" y="541"/>
                  </a:lnTo>
                  <a:lnTo>
                    <a:pt x="572" y="536"/>
                  </a:lnTo>
                  <a:lnTo>
                    <a:pt x="574" y="534"/>
                  </a:lnTo>
                  <a:lnTo>
                    <a:pt x="574" y="529"/>
                  </a:lnTo>
                  <a:lnTo>
                    <a:pt x="577" y="524"/>
                  </a:lnTo>
                  <a:lnTo>
                    <a:pt x="577" y="517"/>
                  </a:lnTo>
                  <a:lnTo>
                    <a:pt x="574" y="515"/>
                  </a:lnTo>
                  <a:lnTo>
                    <a:pt x="572" y="513"/>
                  </a:lnTo>
                  <a:lnTo>
                    <a:pt x="567" y="508"/>
                  </a:lnTo>
                  <a:lnTo>
                    <a:pt x="565" y="505"/>
                  </a:lnTo>
                  <a:lnTo>
                    <a:pt x="563" y="505"/>
                  </a:lnTo>
                  <a:lnTo>
                    <a:pt x="551" y="501"/>
                  </a:lnTo>
                  <a:lnTo>
                    <a:pt x="546" y="498"/>
                  </a:lnTo>
                  <a:lnTo>
                    <a:pt x="539" y="494"/>
                  </a:lnTo>
                  <a:lnTo>
                    <a:pt x="527" y="484"/>
                  </a:lnTo>
                  <a:lnTo>
                    <a:pt x="513" y="477"/>
                  </a:lnTo>
                  <a:lnTo>
                    <a:pt x="506" y="475"/>
                  </a:lnTo>
                  <a:lnTo>
                    <a:pt x="504" y="472"/>
                  </a:lnTo>
                  <a:lnTo>
                    <a:pt x="501" y="470"/>
                  </a:lnTo>
                  <a:lnTo>
                    <a:pt x="499" y="468"/>
                  </a:lnTo>
                  <a:lnTo>
                    <a:pt x="499" y="465"/>
                  </a:lnTo>
                  <a:lnTo>
                    <a:pt x="499" y="461"/>
                  </a:lnTo>
                  <a:lnTo>
                    <a:pt x="499" y="456"/>
                  </a:lnTo>
                  <a:lnTo>
                    <a:pt x="501" y="451"/>
                  </a:lnTo>
                  <a:lnTo>
                    <a:pt x="506" y="444"/>
                  </a:lnTo>
                  <a:lnTo>
                    <a:pt x="513" y="437"/>
                  </a:lnTo>
                  <a:lnTo>
                    <a:pt x="513" y="437"/>
                  </a:lnTo>
                  <a:close/>
                </a:path>
              </a:pathLst>
            </a:custGeom>
            <a:solidFill>
              <a:schemeClr val="bg2"/>
            </a:solidFill>
            <a:ln w="9525">
              <a:solidFill>
                <a:schemeClr val="bg1"/>
              </a:solidFill>
              <a:round/>
              <a:headEnd/>
              <a:tailEnd/>
            </a:ln>
          </p:spPr>
          <p:txBody>
            <a:bodyPr/>
            <a:lstStyle/>
            <a:p>
              <a:pPr>
                <a:defRPr/>
              </a:pPr>
              <a:endParaRPr lang="en-US" dirty="0">
                <a:solidFill>
                  <a:schemeClr val="bg1"/>
                </a:solidFill>
              </a:endParaRPr>
            </a:p>
          </p:txBody>
        </p:sp>
        <p:sp>
          <p:nvSpPr>
            <p:cNvPr id="164" name="Freeform 151">
              <a:extLst>
                <a:ext uri="{FF2B5EF4-FFF2-40B4-BE49-F238E27FC236}">
                  <a16:creationId xmlns:a16="http://schemas.microsoft.com/office/drawing/2014/main" id="{25DA511E-6A2E-4529-8871-1E6442864A7B}"/>
                </a:ext>
              </a:extLst>
            </p:cNvPr>
            <p:cNvSpPr>
              <a:spLocks/>
            </p:cNvSpPr>
            <p:nvPr/>
          </p:nvSpPr>
          <p:spPr bwMode="auto">
            <a:xfrm>
              <a:off x="10534378" y="7503491"/>
              <a:ext cx="858050" cy="828778"/>
            </a:xfrm>
            <a:custGeom>
              <a:avLst/>
              <a:gdLst/>
              <a:ahLst/>
              <a:cxnLst>
                <a:cxn ang="0">
                  <a:pos x="749" y="156"/>
                </a:cxn>
                <a:cxn ang="0">
                  <a:pos x="751" y="59"/>
                </a:cxn>
                <a:cxn ang="0">
                  <a:pos x="685" y="7"/>
                </a:cxn>
                <a:cxn ang="0">
                  <a:pos x="562" y="43"/>
                </a:cxn>
                <a:cxn ang="0">
                  <a:pos x="482" y="33"/>
                </a:cxn>
                <a:cxn ang="0">
                  <a:pos x="432" y="29"/>
                </a:cxn>
                <a:cxn ang="0">
                  <a:pos x="331" y="133"/>
                </a:cxn>
                <a:cxn ang="0">
                  <a:pos x="357" y="208"/>
                </a:cxn>
                <a:cxn ang="0">
                  <a:pos x="317" y="253"/>
                </a:cxn>
                <a:cxn ang="0">
                  <a:pos x="272" y="253"/>
                </a:cxn>
                <a:cxn ang="0">
                  <a:pos x="229" y="282"/>
                </a:cxn>
                <a:cxn ang="0">
                  <a:pos x="151" y="310"/>
                </a:cxn>
                <a:cxn ang="0">
                  <a:pos x="125" y="324"/>
                </a:cxn>
                <a:cxn ang="0">
                  <a:pos x="7" y="381"/>
                </a:cxn>
                <a:cxn ang="0">
                  <a:pos x="33" y="447"/>
                </a:cxn>
                <a:cxn ang="0">
                  <a:pos x="104" y="456"/>
                </a:cxn>
                <a:cxn ang="0">
                  <a:pos x="158" y="414"/>
                </a:cxn>
                <a:cxn ang="0">
                  <a:pos x="199" y="473"/>
                </a:cxn>
                <a:cxn ang="0">
                  <a:pos x="135" y="492"/>
                </a:cxn>
                <a:cxn ang="0">
                  <a:pos x="132" y="522"/>
                </a:cxn>
                <a:cxn ang="0">
                  <a:pos x="109" y="534"/>
                </a:cxn>
                <a:cxn ang="0">
                  <a:pos x="55" y="591"/>
                </a:cxn>
                <a:cxn ang="0">
                  <a:pos x="31" y="641"/>
                </a:cxn>
                <a:cxn ang="0">
                  <a:pos x="128" y="669"/>
                </a:cxn>
                <a:cxn ang="0">
                  <a:pos x="182" y="726"/>
                </a:cxn>
                <a:cxn ang="0">
                  <a:pos x="149" y="766"/>
                </a:cxn>
                <a:cxn ang="0">
                  <a:pos x="88" y="830"/>
                </a:cxn>
                <a:cxn ang="0">
                  <a:pos x="95" y="882"/>
                </a:cxn>
                <a:cxn ang="0">
                  <a:pos x="95" y="926"/>
                </a:cxn>
                <a:cxn ang="0">
                  <a:pos x="71" y="948"/>
                </a:cxn>
                <a:cxn ang="0">
                  <a:pos x="40" y="1011"/>
                </a:cxn>
                <a:cxn ang="0">
                  <a:pos x="43" y="1068"/>
                </a:cxn>
                <a:cxn ang="0">
                  <a:pos x="17" y="1104"/>
                </a:cxn>
                <a:cxn ang="0">
                  <a:pos x="97" y="1137"/>
                </a:cxn>
                <a:cxn ang="0">
                  <a:pos x="114" y="1082"/>
                </a:cxn>
                <a:cxn ang="0">
                  <a:pos x="149" y="1101"/>
                </a:cxn>
                <a:cxn ang="0">
                  <a:pos x="229" y="1080"/>
                </a:cxn>
                <a:cxn ang="0">
                  <a:pos x="281" y="1111"/>
                </a:cxn>
                <a:cxn ang="0">
                  <a:pos x="383" y="1078"/>
                </a:cxn>
                <a:cxn ang="0">
                  <a:pos x="404" y="1141"/>
                </a:cxn>
                <a:cxn ang="0">
                  <a:pos x="463" y="1144"/>
                </a:cxn>
                <a:cxn ang="0">
                  <a:pos x="484" y="1134"/>
                </a:cxn>
                <a:cxn ang="0">
                  <a:pos x="546" y="1132"/>
                </a:cxn>
                <a:cxn ang="0">
                  <a:pos x="572" y="1087"/>
                </a:cxn>
                <a:cxn ang="0">
                  <a:pos x="690" y="1061"/>
                </a:cxn>
                <a:cxn ang="0">
                  <a:pos x="763" y="993"/>
                </a:cxn>
                <a:cxn ang="0">
                  <a:pos x="721" y="919"/>
                </a:cxn>
                <a:cxn ang="0">
                  <a:pos x="799" y="853"/>
                </a:cxn>
                <a:cxn ang="0">
                  <a:pos x="846" y="830"/>
                </a:cxn>
                <a:cxn ang="0">
                  <a:pos x="862" y="801"/>
                </a:cxn>
                <a:cxn ang="0">
                  <a:pos x="881" y="737"/>
                </a:cxn>
                <a:cxn ang="0">
                  <a:pos x="855" y="711"/>
                </a:cxn>
                <a:cxn ang="0">
                  <a:pos x="924" y="655"/>
                </a:cxn>
                <a:cxn ang="0">
                  <a:pos x="928" y="579"/>
                </a:cxn>
                <a:cxn ang="0">
                  <a:pos x="988" y="539"/>
                </a:cxn>
                <a:cxn ang="0">
                  <a:pos x="999" y="470"/>
                </a:cxn>
                <a:cxn ang="0">
                  <a:pos x="1047" y="416"/>
                </a:cxn>
                <a:cxn ang="0">
                  <a:pos x="1068" y="378"/>
                </a:cxn>
                <a:cxn ang="0">
                  <a:pos x="1056" y="331"/>
                </a:cxn>
                <a:cxn ang="0">
                  <a:pos x="990" y="286"/>
                </a:cxn>
                <a:cxn ang="0">
                  <a:pos x="872" y="265"/>
                </a:cxn>
                <a:cxn ang="0">
                  <a:pos x="853" y="220"/>
                </a:cxn>
              </a:cxnLst>
              <a:rect l="0" t="0" r="r" b="b"/>
              <a:pathLst>
                <a:path w="1087" h="1149">
                  <a:moveTo>
                    <a:pt x="827" y="213"/>
                  </a:moveTo>
                  <a:lnTo>
                    <a:pt x="822" y="213"/>
                  </a:lnTo>
                  <a:lnTo>
                    <a:pt x="820" y="213"/>
                  </a:lnTo>
                  <a:lnTo>
                    <a:pt x="815" y="211"/>
                  </a:lnTo>
                  <a:lnTo>
                    <a:pt x="813" y="211"/>
                  </a:lnTo>
                  <a:lnTo>
                    <a:pt x="813" y="211"/>
                  </a:lnTo>
                  <a:lnTo>
                    <a:pt x="791" y="204"/>
                  </a:lnTo>
                  <a:lnTo>
                    <a:pt x="780" y="199"/>
                  </a:lnTo>
                  <a:lnTo>
                    <a:pt x="770" y="194"/>
                  </a:lnTo>
                  <a:lnTo>
                    <a:pt x="768" y="192"/>
                  </a:lnTo>
                  <a:lnTo>
                    <a:pt x="763" y="187"/>
                  </a:lnTo>
                  <a:lnTo>
                    <a:pt x="758" y="180"/>
                  </a:lnTo>
                  <a:lnTo>
                    <a:pt x="754" y="170"/>
                  </a:lnTo>
                  <a:lnTo>
                    <a:pt x="751" y="161"/>
                  </a:lnTo>
                  <a:lnTo>
                    <a:pt x="749" y="156"/>
                  </a:lnTo>
                  <a:lnTo>
                    <a:pt x="749" y="152"/>
                  </a:lnTo>
                  <a:lnTo>
                    <a:pt x="749" y="142"/>
                  </a:lnTo>
                  <a:lnTo>
                    <a:pt x="747" y="137"/>
                  </a:lnTo>
                  <a:lnTo>
                    <a:pt x="749" y="133"/>
                  </a:lnTo>
                  <a:lnTo>
                    <a:pt x="749" y="123"/>
                  </a:lnTo>
                  <a:lnTo>
                    <a:pt x="751" y="111"/>
                  </a:lnTo>
                  <a:lnTo>
                    <a:pt x="751" y="107"/>
                  </a:lnTo>
                  <a:lnTo>
                    <a:pt x="751" y="102"/>
                  </a:lnTo>
                  <a:lnTo>
                    <a:pt x="754" y="90"/>
                  </a:lnTo>
                  <a:lnTo>
                    <a:pt x="754" y="85"/>
                  </a:lnTo>
                  <a:lnTo>
                    <a:pt x="754" y="83"/>
                  </a:lnTo>
                  <a:lnTo>
                    <a:pt x="754" y="81"/>
                  </a:lnTo>
                  <a:lnTo>
                    <a:pt x="754" y="81"/>
                  </a:lnTo>
                  <a:lnTo>
                    <a:pt x="754" y="69"/>
                  </a:lnTo>
                  <a:lnTo>
                    <a:pt x="751" y="59"/>
                  </a:lnTo>
                  <a:lnTo>
                    <a:pt x="751" y="52"/>
                  </a:lnTo>
                  <a:lnTo>
                    <a:pt x="749" y="43"/>
                  </a:lnTo>
                  <a:lnTo>
                    <a:pt x="744" y="36"/>
                  </a:lnTo>
                  <a:lnTo>
                    <a:pt x="742" y="33"/>
                  </a:lnTo>
                  <a:lnTo>
                    <a:pt x="742" y="31"/>
                  </a:lnTo>
                  <a:lnTo>
                    <a:pt x="737" y="29"/>
                  </a:lnTo>
                  <a:lnTo>
                    <a:pt x="735" y="29"/>
                  </a:lnTo>
                  <a:lnTo>
                    <a:pt x="730" y="26"/>
                  </a:lnTo>
                  <a:lnTo>
                    <a:pt x="725" y="24"/>
                  </a:lnTo>
                  <a:lnTo>
                    <a:pt x="721" y="22"/>
                  </a:lnTo>
                  <a:lnTo>
                    <a:pt x="718" y="17"/>
                  </a:lnTo>
                  <a:lnTo>
                    <a:pt x="714" y="15"/>
                  </a:lnTo>
                  <a:lnTo>
                    <a:pt x="711" y="12"/>
                  </a:lnTo>
                  <a:lnTo>
                    <a:pt x="706" y="12"/>
                  </a:lnTo>
                  <a:lnTo>
                    <a:pt x="685" y="7"/>
                  </a:lnTo>
                  <a:lnTo>
                    <a:pt x="671" y="3"/>
                  </a:lnTo>
                  <a:lnTo>
                    <a:pt x="659" y="0"/>
                  </a:lnTo>
                  <a:lnTo>
                    <a:pt x="647" y="0"/>
                  </a:lnTo>
                  <a:lnTo>
                    <a:pt x="636" y="3"/>
                  </a:lnTo>
                  <a:lnTo>
                    <a:pt x="629" y="5"/>
                  </a:lnTo>
                  <a:lnTo>
                    <a:pt x="624" y="7"/>
                  </a:lnTo>
                  <a:lnTo>
                    <a:pt x="621" y="12"/>
                  </a:lnTo>
                  <a:lnTo>
                    <a:pt x="619" y="15"/>
                  </a:lnTo>
                  <a:lnTo>
                    <a:pt x="614" y="17"/>
                  </a:lnTo>
                  <a:lnTo>
                    <a:pt x="612" y="17"/>
                  </a:lnTo>
                  <a:lnTo>
                    <a:pt x="610" y="19"/>
                  </a:lnTo>
                  <a:lnTo>
                    <a:pt x="595" y="26"/>
                  </a:lnTo>
                  <a:lnTo>
                    <a:pt x="584" y="31"/>
                  </a:lnTo>
                  <a:lnTo>
                    <a:pt x="572" y="36"/>
                  </a:lnTo>
                  <a:lnTo>
                    <a:pt x="562" y="43"/>
                  </a:lnTo>
                  <a:lnTo>
                    <a:pt x="562" y="43"/>
                  </a:lnTo>
                  <a:lnTo>
                    <a:pt x="560" y="43"/>
                  </a:lnTo>
                  <a:lnTo>
                    <a:pt x="558" y="41"/>
                  </a:lnTo>
                  <a:lnTo>
                    <a:pt x="555" y="38"/>
                  </a:lnTo>
                  <a:lnTo>
                    <a:pt x="553" y="36"/>
                  </a:lnTo>
                  <a:lnTo>
                    <a:pt x="548" y="33"/>
                  </a:lnTo>
                  <a:lnTo>
                    <a:pt x="543" y="31"/>
                  </a:lnTo>
                  <a:lnTo>
                    <a:pt x="539" y="29"/>
                  </a:lnTo>
                  <a:lnTo>
                    <a:pt x="525" y="24"/>
                  </a:lnTo>
                  <a:lnTo>
                    <a:pt x="517" y="22"/>
                  </a:lnTo>
                  <a:lnTo>
                    <a:pt x="510" y="22"/>
                  </a:lnTo>
                  <a:lnTo>
                    <a:pt x="503" y="22"/>
                  </a:lnTo>
                  <a:lnTo>
                    <a:pt x="496" y="24"/>
                  </a:lnTo>
                  <a:lnTo>
                    <a:pt x="489" y="26"/>
                  </a:lnTo>
                  <a:lnTo>
                    <a:pt x="482" y="33"/>
                  </a:lnTo>
                  <a:lnTo>
                    <a:pt x="477" y="36"/>
                  </a:lnTo>
                  <a:lnTo>
                    <a:pt x="475" y="36"/>
                  </a:lnTo>
                  <a:lnTo>
                    <a:pt x="475" y="36"/>
                  </a:lnTo>
                  <a:lnTo>
                    <a:pt x="475" y="38"/>
                  </a:lnTo>
                  <a:lnTo>
                    <a:pt x="470" y="38"/>
                  </a:lnTo>
                  <a:lnTo>
                    <a:pt x="468" y="41"/>
                  </a:lnTo>
                  <a:lnTo>
                    <a:pt x="463" y="41"/>
                  </a:lnTo>
                  <a:lnTo>
                    <a:pt x="458" y="41"/>
                  </a:lnTo>
                  <a:lnTo>
                    <a:pt x="449" y="36"/>
                  </a:lnTo>
                  <a:lnTo>
                    <a:pt x="444" y="33"/>
                  </a:lnTo>
                  <a:lnTo>
                    <a:pt x="442" y="31"/>
                  </a:lnTo>
                  <a:lnTo>
                    <a:pt x="440" y="31"/>
                  </a:lnTo>
                  <a:lnTo>
                    <a:pt x="440" y="31"/>
                  </a:lnTo>
                  <a:lnTo>
                    <a:pt x="435" y="29"/>
                  </a:lnTo>
                  <a:lnTo>
                    <a:pt x="432" y="29"/>
                  </a:lnTo>
                  <a:lnTo>
                    <a:pt x="428" y="26"/>
                  </a:lnTo>
                  <a:lnTo>
                    <a:pt x="411" y="26"/>
                  </a:lnTo>
                  <a:lnTo>
                    <a:pt x="397" y="26"/>
                  </a:lnTo>
                  <a:lnTo>
                    <a:pt x="383" y="24"/>
                  </a:lnTo>
                  <a:lnTo>
                    <a:pt x="369" y="22"/>
                  </a:lnTo>
                  <a:lnTo>
                    <a:pt x="355" y="33"/>
                  </a:lnTo>
                  <a:lnTo>
                    <a:pt x="343" y="45"/>
                  </a:lnTo>
                  <a:lnTo>
                    <a:pt x="336" y="57"/>
                  </a:lnTo>
                  <a:lnTo>
                    <a:pt x="329" y="69"/>
                  </a:lnTo>
                  <a:lnTo>
                    <a:pt x="324" y="83"/>
                  </a:lnTo>
                  <a:lnTo>
                    <a:pt x="324" y="97"/>
                  </a:lnTo>
                  <a:lnTo>
                    <a:pt x="324" y="111"/>
                  </a:lnTo>
                  <a:lnTo>
                    <a:pt x="329" y="126"/>
                  </a:lnTo>
                  <a:lnTo>
                    <a:pt x="329" y="130"/>
                  </a:lnTo>
                  <a:lnTo>
                    <a:pt x="331" y="133"/>
                  </a:lnTo>
                  <a:lnTo>
                    <a:pt x="336" y="137"/>
                  </a:lnTo>
                  <a:lnTo>
                    <a:pt x="340" y="142"/>
                  </a:lnTo>
                  <a:lnTo>
                    <a:pt x="345" y="144"/>
                  </a:lnTo>
                  <a:lnTo>
                    <a:pt x="350" y="147"/>
                  </a:lnTo>
                  <a:lnTo>
                    <a:pt x="362" y="156"/>
                  </a:lnTo>
                  <a:lnTo>
                    <a:pt x="369" y="159"/>
                  </a:lnTo>
                  <a:lnTo>
                    <a:pt x="371" y="163"/>
                  </a:lnTo>
                  <a:lnTo>
                    <a:pt x="376" y="170"/>
                  </a:lnTo>
                  <a:lnTo>
                    <a:pt x="376" y="175"/>
                  </a:lnTo>
                  <a:lnTo>
                    <a:pt x="376" y="180"/>
                  </a:lnTo>
                  <a:lnTo>
                    <a:pt x="373" y="187"/>
                  </a:lnTo>
                  <a:lnTo>
                    <a:pt x="369" y="194"/>
                  </a:lnTo>
                  <a:lnTo>
                    <a:pt x="364" y="201"/>
                  </a:lnTo>
                  <a:lnTo>
                    <a:pt x="359" y="206"/>
                  </a:lnTo>
                  <a:lnTo>
                    <a:pt x="357" y="208"/>
                  </a:lnTo>
                  <a:lnTo>
                    <a:pt x="347" y="213"/>
                  </a:lnTo>
                  <a:lnTo>
                    <a:pt x="343" y="218"/>
                  </a:lnTo>
                  <a:lnTo>
                    <a:pt x="336" y="222"/>
                  </a:lnTo>
                  <a:lnTo>
                    <a:pt x="331" y="227"/>
                  </a:lnTo>
                  <a:lnTo>
                    <a:pt x="329" y="232"/>
                  </a:lnTo>
                  <a:lnTo>
                    <a:pt x="326" y="237"/>
                  </a:lnTo>
                  <a:lnTo>
                    <a:pt x="324" y="244"/>
                  </a:lnTo>
                  <a:lnTo>
                    <a:pt x="324" y="244"/>
                  </a:lnTo>
                  <a:lnTo>
                    <a:pt x="321" y="244"/>
                  </a:lnTo>
                  <a:lnTo>
                    <a:pt x="321" y="244"/>
                  </a:lnTo>
                  <a:lnTo>
                    <a:pt x="321" y="246"/>
                  </a:lnTo>
                  <a:lnTo>
                    <a:pt x="321" y="248"/>
                  </a:lnTo>
                  <a:lnTo>
                    <a:pt x="319" y="251"/>
                  </a:lnTo>
                  <a:lnTo>
                    <a:pt x="317" y="253"/>
                  </a:lnTo>
                  <a:lnTo>
                    <a:pt x="317" y="253"/>
                  </a:lnTo>
                  <a:lnTo>
                    <a:pt x="317" y="256"/>
                  </a:lnTo>
                  <a:lnTo>
                    <a:pt x="314" y="256"/>
                  </a:lnTo>
                  <a:lnTo>
                    <a:pt x="310" y="258"/>
                  </a:lnTo>
                  <a:lnTo>
                    <a:pt x="307" y="256"/>
                  </a:lnTo>
                  <a:lnTo>
                    <a:pt x="305" y="256"/>
                  </a:lnTo>
                  <a:lnTo>
                    <a:pt x="303" y="253"/>
                  </a:lnTo>
                  <a:lnTo>
                    <a:pt x="300" y="253"/>
                  </a:lnTo>
                  <a:lnTo>
                    <a:pt x="295" y="251"/>
                  </a:lnTo>
                  <a:lnTo>
                    <a:pt x="293" y="253"/>
                  </a:lnTo>
                  <a:lnTo>
                    <a:pt x="286" y="253"/>
                  </a:lnTo>
                  <a:lnTo>
                    <a:pt x="281" y="251"/>
                  </a:lnTo>
                  <a:lnTo>
                    <a:pt x="277" y="248"/>
                  </a:lnTo>
                  <a:lnTo>
                    <a:pt x="272" y="244"/>
                  </a:lnTo>
                  <a:lnTo>
                    <a:pt x="272" y="251"/>
                  </a:lnTo>
                  <a:lnTo>
                    <a:pt x="272" y="253"/>
                  </a:lnTo>
                  <a:lnTo>
                    <a:pt x="272" y="258"/>
                  </a:lnTo>
                  <a:lnTo>
                    <a:pt x="269" y="263"/>
                  </a:lnTo>
                  <a:lnTo>
                    <a:pt x="269" y="263"/>
                  </a:lnTo>
                  <a:lnTo>
                    <a:pt x="267" y="263"/>
                  </a:lnTo>
                  <a:lnTo>
                    <a:pt x="267" y="265"/>
                  </a:lnTo>
                  <a:lnTo>
                    <a:pt x="267" y="265"/>
                  </a:lnTo>
                  <a:lnTo>
                    <a:pt x="267" y="267"/>
                  </a:lnTo>
                  <a:lnTo>
                    <a:pt x="262" y="272"/>
                  </a:lnTo>
                  <a:lnTo>
                    <a:pt x="260" y="272"/>
                  </a:lnTo>
                  <a:lnTo>
                    <a:pt x="258" y="274"/>
                  </a:lnTo>
                  <a:lnTo>
                    <a:pt x="251" y="277"/>
                  </a:lnTo>
                  <a:lnTo>
                    <a:pt x="248" y="279"/>
                  </a:lnTo>
                  <a:lnTo>
                    <a:pt x="246" y="279"/>
                  </a:lnTo>
                  <a:lnTo>
                    <a:pt x="244" y="279"/>
                  </a:lnTo>
                  <a:lnTo>
                    <a:pt x="229" y="282"/>
                  </a:lnTo>
                  <a:lnTo>
                    <a:pt x="227" y="282"/>
                  </a:lnTo>
                  <a:lnTo>
                    <a:pt x="225" y="282"/>
                  </a:lnTo>
                  <a:lnTo>
                    <a:pt x="225" y="282"/>
                  </a:lnTo>
                  <a:lnTo>
                    <a:pt x="222" y="282"/>
                  </a:lnTo>
                  <a:lnTo>
                    <a:pt x="222" y="282"/>
                  </a:lnTo>
                  <a:lnTo>
                    <a:pt x="218" y="284"/>
                  </a:lnTo>
                  <a:lnTo>
                    <a:pt x="203" y="282"/>
                  </a:lnTo>
                  <a:lnTo>
                    <a:pt x="194" y="282"/>
                  </a:lnTo>
                  <a:lnTo>
                    <a:pt x="184" y="284"/>
                  </a:lnTo>
                  <a:lnTo>
                    <a:pt x="182" y="284"/>
                  </a:lnTo>
                  <a:lnTo>
                    <a:pt x="177" y="286"/>
                  </a:lnTo>
                  <a:lnTo>
                    <a:pt x="173" y="291"/>
                  </a:lnTo>
                  <a:lnTo>
                    <a:pt x="166" y="298"/>
                  </a:lnTo>
                  <a:lnTo>
                    <a:pt x="156" y="305"/>
                  </a:lnTo>
                  <a:lnTo>
                    <a:pt x="151" y="310"/>
                  </a:lnTo>
                  <a:lnTo>
                    <a:pt x="151" y="310"/>
                  </a:lnTo>
                  <a:lnTo>
                    <a:pt x="149" y="310"/>
                  </a:lnTo>
                  <a:lnTo>
                    <a:pt x="149" y="310"/>
                  </a:lnTo>
                  <a:lnTo>
                    <a:pt x="149" y="310"/>
                  </a:lnTo>
                  <a:lnTo>
                    <a:pt x="147" y="312"/>
                  </a:lnTo>
                  <a:lnTo>
                    <a:pt x="142" y="315"/>
                  </a:lnTo>
                  <a:lnTo>
                    <a:pt x="142" y="315"/>
                  </a:lnTo>
                  <a:lnTo>
                    <a:pt x="142" y="315"/>
                  </a:lnTo>
                  <a:lnTo>
                    <a:pt x="142" y="315"/>
                  </a:lnTo>
                  <a:lnTo>
                    <a:pt x="140" y="317"/>
                  </a:lnTo>
                  <a:lnTo>
                    <a:pt x="137" y="319"/>
                  </a:lnTo>
                  <a:lnTo>
                    <a:pt x="135" y="319"/>
                  </a:lnTo>
                  <a:lnTo>
                    <a:pt x="132" y="322"/>
                  </a:lnTo>
                  <a:lnTo>
                    <a:pt x="128" y="322"/>
                  </a:lnTo>
                  <a:lnTo>
                    <a:pt x="125" y="324"/>
                  </a:lnTo>
                  <a:lnTo>
                    <a:pt x="90" y="333"/>
                  </a:lnTo>
                  <a:lnTo>
                    <a:pt x="81" y="333"/>
                  </a:lnTo>
                  <a:lnTo>
                    <a:pt x="73" y="333"/>
                  </a:lnTo>
                  <a:lnTo>
                    <a:pt x="69" y="333"/>
                  </a:lnTo>
                  <a:lnTo>
                    <a:pt x="62" y="333"/>
                  </a:lnTo>
                  <a:lnTo>
                    <a:pt x="52" y="333"/>
                  </a:lnTo>
                  <a:lnTo>
                    <a:pt x="45" y="336"/>
                  </a:lnTo>
                  <a:lnTo>
                    <a:pt x="38" y="338"/>
                  </a:lnTo>
                  <a:lnTo>
                    <a:pt x="33" y="341"/>
                  </a:lnTo>
                  <a:lnTo>
                    <a:pt x="29" y="345"/>
                  </a:lnTo>
                  <a:lnTo>
                    <a:pt x="24" y="350"/>
                  </a:lnTo>
                  <a:lnTo>
                    <a:pt x="19" y="355"/>
                  </a:lnTo>
                  <a:lnTo>
                    <a:pt x="14" y="364"/>
                  </a:lnTo>
                  <a:lnTo>
                    <a:pt x="10" y="374"/>
                  </a:lnTo>
                  <a:lnTo>
                    <a:pt x="7" y="381"/>
                  </a:lnTo>
                  <a:lnTo>
                    <a:pt x="5" y="390"/>
                  </a:lnTo>
                  <a:lnTo>
                    <a:pt x="3" y="397"/>
                  </a:lnTo>
                  <a:lnTo>
                    <a:pt x="0" y="402"/>
                  </a:lnTo>
                  <a:lnTo>
                    <a:pt x="5" y="407"/>
                  </a:lnTo>
                  <a:lnTo>
                    <a:pt x="7" y="411"/>
                  </a:lnTo>
                  <a:lnTo>
                    <a:pt x="12" y="414"/>
                  </a:lnTo>
                  <a:lnTo>
                    <a:pt x="17" y="416"/>
                  </a:lnTo>
                  <a:lnTo>
                    <a:pt x="17" y="419"/>
                  </a:lnTo>
                  <a:lnTo>
                    <a:pt x="19" y="421"/>
                  </a:lnTo>
                  <a:lnTo>
                    <a:pt x="21" y="428"/>
                  </a:lnTo>
                  <a:lnTo>
                    <a:pt x="21" y="433"/>
                  </a:lnTo>
                  <a:lnTo>
                    <a:pt x="24" y="437"/>
                  </a:lnTo>
                  <a:lnTo>
                    <a:pt x="26" y="440"/>
                  </a:lnTo>
                  <a:lnTo>
                    <a:pt x="29" y="445"/>
                  </a:lnTo>
                  <a:lnTo>
                    <a:pt x="33" y="447"/>
                  </a:lnTo>
                  <a:lnTo>
                    <a:pt x="38" y="449"/>
                  </a:lnTo>
                  <a:lnTo>
                    <a:pt x="40" y="452"/>
                  </a:lnTo>
                  <a:lnTo>
                    <a:pt x="47" y="452"/>
                  </a:lnTo>
                  <a:lnTo>
                    <a:pt x="62" y="454"/>
                  </a:lnTo>
                  <a:lnTo>
                    <a:pt x="66" y="456"/>
                  </a:lnTo>
                  <a:lnTo>
                    <a:pt x="73" y="456"/>
                  </a:lnTo>
                  <a:lnTo>
                    <a:pt x="78" y="459"/>
                  </a:lnTo>
                  <a:lnTo>
                    <a:pt x="85" y="463"/>
                  </a:lnTo>
                  <a:lnTo>
                    <a:pt x="90" y="463"/>
                  </a:lnTo>
                  <a:lnTo>
                    <a:pt x="95" y="466"/>
                  </a:lnTo>
                  <a:lnTo>
                    <a:pt x="97" y="463"/>
                  </a:lnTo>
                  <a:lnTo>
                    <a:pt x="99" y="463"/>
                  </a:lnTo>
                  <a:lnTo>
                    <a:pt x="102" y="461"/>
                  </a:lnTo>
                  <a:lnTo>
                    <a:pt x="104" y="459"/>
                  </a:lnTo>
                  <a:lnTo>
                    <a:pt x="104" y="456"/>
                  </a:lnTo>
                  <a:lnTo>
                    <a:pt x="107" y="454"/>
                  </a:lnTo>
                  <a:lnTo>
                    <a:pt x="107" y="449"/>
                  </a:lnTo>
                  <a:lnTo>
                    <a:pt x="107" y="445"/>
                  </a:lnTo>
                  <a:lnTo>
                    <a:pt x="104" y="437"/>
                  </a:lnTo>
                  <a:lnTo>
                    <a:pt x="104" y="428"/>
                  </a:lnTo>
                  <a:lnTo>
                    <a:pt x="104" y="414"/>
                  </a:lnTo>
                  <a:lnTo>
                    <a:pt x="104" y="407"/>
                  </a:lnTo>
                  <a:lnTo>
                    <a:pt x="107" y="402"/>
                  </a:lnTo>
                  <a:lnTo>
                    <a:pt x="107" y="400"/>
                  </a:lnTo>
                  <a:lnTo>
                    <a:pt x="109" y="400"/>
                  </a:lnTo>
                  <a:lnTo>
                    <a:pt x="114" y="400"/>
                  </a:lnTo>
                  <a:lnTo>
                    <a:pt x="128" y="402"/>
                  </a:lnTo>
                  <a:lnTo>
                    <a:pt x="142" y="407"/>
                  </a:lnTo>
                  <a:lnTo>
                    <a:pt x="154" y="411"/>
                  </a:lnTo>
                  <a:lnTo>
                    <a:pt x="158" y="414"/>
                  </a:lnTo>
                  <a:lnTo>
                    <a:pt x="161" y="416"/>
                  </a:lnTo>
                  <a:lnTo>
                    <a:pt x="168" y="423"/>
                  </a:lnTo>
                  <a:lnTo>
                    <a:pt x="173" y="430"/>
                  </a:lnTo>
                  <a:lnTo>
                    <a:pt x="180" y="440"/>
                  </a:lnTo>
                  <a:lnTo>
                    <a:pt x="184" y="442"/>
                  </a:lnTo>
                  <a:lnTo>
                    <a:pt x="187" y="447"/>
                  </a:lnTo>
                  <a:lnTo>
                    <a:pt x="194" y="454"/>
                  </a:lnTo>
                  <a:lnTo>
                    <a:pt x="196" y="456"/>
                  </a:lnTo>
                  <a:lnTo>
                    <a:pt x="196" y="456"/>
                  </a:lnTo>
                  <a:lnTo>
                    <a:pt x="199" y="456"/>
                  </a:lnTo>
                  <a:lnTo>
                    <a:pt x="199" y="459"/>
                  </a:lnTo>
                  <a:lnTo>
                    <a:pt x="201" y="463"/>
                  </a:lnTo>
                  <a:lnTo>
                    <a:pt x="203" y="466"/>
                  </a:lnTo>
                  <a:lnTo>
                    <a:pt x="201" y="470"/>
                  </a:lnTo>
                  <a:lnTo>
                    <a:pt x="199" y="473"/>
                  </a:lnTo>
                  <a:lnTo>
                    <a:pt x="196" y="475"/>
                  </a:lnTo>
                  <a:lnTo>
                    <a:pt x="192" y="478"/>
                  </a:lnTo>
                  <a:lnTo>
                    <a:pt x="187" y="480"/>
                  </a:lnTo>
                  <a:lnTo>
                    <a:pt x="184" y="480"/>
                  </a:lnTo>
                  <a:lnTo>
                    <a:pt x="184" y="480"/>
                  </a:lnTo>
                  <a:lnTo>
                    <a:pt x="175" y="485"/>
                  </a:lnTo>
                  <a:lnTo>
                    <a:pt x="166" y="487"/>
                  </a:lnTo>
                  <a:lnTo>
                    <a:pt x="163" y="487"/>
                  </a:lnTo>
                  <a:lnTo>
                    <a:pt x="158" y="489"/>
                  </a:lnTo>
                  <a:lnTo>
                    <a:pt x="149" y="489"/>
                  </a:lnTo>
                  <a:lnTo>
                    <a:pt x="144" y="489"/>
                  </a:lnTo>
                  <a:lnTo>
                    <a:pt x="142" y="489"/>
                  </a:lnTo>
                  <a:lnTo>
                    <a:pt x="137" y="489"/>
                  </a:lnTo>
                  <a:lnTo>
                    <a:pt x="135" y="489"/>
                  </a:lnTo>
                  <a:lnTo>
                    <a:pt x="135" y="492"/>
                  </a:lnTo>
                  <a:lnTo>
                    <a:pt x="135" y="494"/>
                  </a:lnTo>
                  <a:lnTo>
                    <a:pt x="135" y="499"/>
                  </a:lnTo>
                  <a:lnTo>
                    <a:pt x="135" y="501"/>
                  </a:lnTo>
                  <a:lnTo>
                    <a:pt x="135" y="504"/>
                  </a:lnTo>
                  <a:lnTo>
                    <a:pt x="135" y="504"/>
                  </a:lnTo>
                  <a:lnTo>
                    <a:pt x="135" y="506"/>
                  </a:lnTo>
                  <a:lnTo>
                    <a:pt x="135" y="506"/>
                  </a:lnTo>
                  <a:lnTo>
                    <a:pt x="135" y="508"/>
                  </a:lnTo>
                  <a:lnTo>
                    <a:pt x="135" y="513"/>
                  </a:lnTo>
                  <a:lnTo>
                    <a:pt x="135" y="515"/>
                  </a:lnTo>
                  <a:lnTo>
                    <a:pt x="135" y="520"/>
                  </a:lnTo>
                  <a:lnTo>
                    <a:pt x="132" y="520"/>
                  </a:lnTo>
                  <a:lnTo>
                    <a:pt x="132" y="520"/>
                  </a:lnTo>
                  <a:lnTo>
                    <a:pt x="132" y="520"/>
                  </a:lnTo>
                  <a:lnTo>
                    <a:pt x="132" y="522"/>
                  </a:lnTo>
                  <a:lnTo>
                    <a:pt x="132" y="525"/>
                  </a:lnTo>
                  <a:lnTo>
                    <a:pt x="130" y="525"/>
                  </a:lnTo>
                  <a:lnTo>
                    <a:pt x="130" y="525"/>
                  </a:lnTo>
                  <a:lnTo>
                    <a:pt x="130" y="525"/>
                  </a:lnTo>
                  <a:lnTo>
                    <a:pt x="130" y="525"/>
                  </a:lnTo>
                  <a:lnTo>
                    <a:pt x="128" y="527"/>
                  </a:lnTo>
                  <a:lnTo>
                    <a:pt x="125" y="530"/>
                  </a:lnTo>
                  <a:lnTo>
                    <a:pt x="123" y="532"/>
                  </a:lnTo>
                  <a:lnTo>
                    <a:pt x="121" y="532"/>
                  </a:lnTo>
                  <a:lnTo>
                    <a:pt x="118" y="532"/>
                  </a:lnTo>
                  <a:lnTo>
                    <a:pt x="118" y="532"/>
                  </a:lnTo>
                  <a:lnTo>
                    <a:pt x="118" y="532"/>
                  </a:lnTo>
                  <a:lnTo>
                    <a:pt x="116" y="532"/>
                  </a:lnTo>
                  <a:lnTo>
                    <a:pt x="111" y="532"/>
                  </a:lnTo>
                  <a:lnTo>
                    <a:pt x="109" y="534"/>
                  </a:lnTo>
                  <a:lnTo>
                    <a:pt x="102" y="534"/>
                  </a:lnTo>
                  <a:lnTo>
                    <a:pt x="99" y="537"/>
                  </a:lnTo>
                  <a:lnTo>
                    <a:pt x="95" y="539"/>
                  </a:lnTo>
                  <a:lnTo>
                    <a:pt x="92" y="546"/>
                  </a:lnTo>
                  <a:lnTo>
                    <a:pt x="90" y="556"/>
                  </a:lnTo>
                  <a:lnTo>
                    <a:pt x="88" y="558"/>
                  </a:lnTo>
                  <a:lnTo>
                    <a:pt x="85" y="563"/>
                  </a:lnTo>
                  <a:lnTo>
                    <a:pt x="83" y="567"/>
                  </a:lnTo>
                  <a:lnTo>
                    <a:pt x="78" y="574"/>
                  </a:lnTo>
                  <a:lnTo>
                    <a:pt x="73" y="579"/>
                  </a:lnTo>
                  <a:lnTo>
                    <a:pt x="71" y="582"/>
                  </a:lnTo>
                  <a:lnTo>
                    <a:pt x="66" y="584"/>
                  </a:lnTo>
                  <a:lnTo>
                    <a:pt x="62" y="586"/>
                  </a:lnTo>
                  <a:lnTo>
                    <a:pt x="57" y="589"/>
                  </a:lnTo>
                  <a:lnTo>
                    <a:pt x="55" y="591"/>
                  </a:lnTo>
                  <a:lnTo>
                    <a:pt x="47" y="593"/>
                  </a:lnTo>
                  <a:lnTo>
                    <a:pt x="40" y="593"/>
                  </a:lnTo>
                  <a:lnTo>
                    <a:pt x="36" y="598"/>
                  </a:lnTo>
                  <a:lnTo>
                    <a:pt x="29" y="603"/>
                  </a:lnTo>
                  <a:lnTo>
                    <a:pt x="24" y="608"/>
                  </a:lnTo>
                  <a:lnTo>
                    <a:pt x="21" y="612"/>
                  </a:lnTo>
                  <a:lnTo>
                    <a:pt x="19" y="617"/>
                  </a:lnTo>
                  <a:lnTo>
                    <a:pt x="17" y="619"/>
                  </a:lnTo>
                  <a:lnTo>
                    <a:pt x="17" y="622"/>
                  </a:lnTo>
                  <a:lnTo>
                    <a:pt x="14" y="622"/>
                  </a:lnTo>
                  <a:lnTo>
                    <a:pt x="12" y="624"/>
                  </a:lnTo>
                  <a:lnTo>
                    <a:pt x="10" y="624"/>
                  </a:lnTo>
                  <a:lnTo>
                    <a:pt x="10" y="626"/>
                  </a:lnTo>
                  <a:lnTo>
                    <a:pt x="19" y="631"/>
                  </a:lnTo>
                  <a:lnTo>
                    <a:pt x="31" y="641"/>
                  </a:lnTo>
                  <a:lnTo>
                    <a:pt x="40" y="648"/>
                  </a:lnTo>
                  <a:lnTo>
                    <a:pt x="50" y="657"/>
                  </a:lnTo>
                  <a:lnTo>
                    <a:pt x="57" y="664"/>
                  </a:lnTo>
                  <a:lnTo>
                    <a:pt x="64" y="676"/>
                  </a:lnTo>
                  <a:lnTo>
                    <a:pt x="69" y="685"/>
                  </a:lnTo>
                  <a:lnTo>
                    <a:pt x="76" y="697"/>
                  </a:lnTo>
                  <a:lnTo>
                    <a:pt x="83" y="693"/>
                  </a:lnTo>
                  <a:lnTo>
                    <a:pt x="88" y="688"/>
                  </a:lnTo>
                  <a:lnTo>
                    <a:pt x="90" y="685"/>
                  </a:lnTo>
                  <a:lnTo>
                    <a:pt x="97" y="681"/>
                  </a:lnTo>
                  <a:lnTo>
                    <a:pt x="102" y="676"/>
                  </a:lnTo>
                  <a:lnTo>
                    <a:pt x="104" y="674"/>
                  </a:lnTo>
                  <a:lnTo>
                    <a:pt x="109" y="671"/>
                  </a:lnTo>
                  <a:lnTo>
                    <a:pt x="123" y="669"/>
                  </a:lnTo>
                  <a:lnTo>
                    <a:pt x="128" y="669"/>
                  </a:lnTo>
                  <a:lnTo>
                    <a:pt x="132" y="671"/>
                  </a:lnTo>
                  <a:lnTo>
                    <a:pt x="135" y="671"/>
                  </a:lnTo>
                  <a:lnTo>
                    <a:pt x="137" y="674"/>
                  </a:lnTo>
                  <a:lnTo>
                    <a:pt x="140" y="678"/>
                  </a:lnTo>
                  <a:lnTo>
                    <a:pt x="147" y="683"/>
                  </a:lnTo>
                  <a:lnTo>
                    <a:pt x="149" y="685"/>
                  </a:lnTo>
                  <a:lnTo>
                    <a:pt x="154" y="685"/>
                  </a:lnTo>
                  <a:lnTo>
                    <a:pt x="158" y="688"/>
                  </a:lnTo>
                  <a:lnTo>
                    <a:pt x="161" y="690"/>
                  </a:lnTo>
                  <a:lnTo>
                    <a:pt x="177" y="702"/>
                  </a:lnTo>
                  <a:lnTo>
                    <a:pt x="182" y="704"/>
                  </a:lnTo>
                  <a:lnTo>
                    <a:pt x="184" y="709"/>
                  </a:lnTo>
                  <a:lnTo>
                    <a:pt x="184" y="714"/>
                  </a:lnTo>
                  <a:lnTo>
                    <a:pt x="184" y="721"/>
                  </a:lnTo>
                  <a:lnTo>
                    <a:pt x="182" y="726"/>
                  </a:lnTo>
                  <a:lnTo>
                    <a:pt x="182" y="730"/>
                  </a:lnTo>
                  <a:lnTo>
                    <a:pt x="180" y="730"/>
                  </a:lnTo>
                  <a:lnTo>
                    <a:pt x="180" y="733"/>
                  </a:lnTo>
                  <a:lnTo>
                    <a:pt x="175" y="737"/>
                  </a:lnTo>
                  <a:lnTo>
                    <a:pt x="173" y="740"/>
                  </a:lnTo>
                  <a:lnTo>
                    <a:pt x="173" y="740"/>
                  </a:lnTo>
                  <a:lnTo>
                    <a:pt x="173" y="740"/>
                  </a:lnTo>
                  <a:lnTo>
                    <a:pt x="170" y="745"/>
                  </a:lnTo>
                  <a:lnTo>
                    <a:pt x="166" y="745"/>
                  </a:lnTo>
                  <a:lnTo>
                    <a:pt x="163" y="749"/>
                  </a:lnTo>
                  <a:lnTo>
                    <a:pt x="161" y="752"/>
                  </a:lnTo>
                  <a:lnTo>
                    <a:pt x="158" y="756"/>
                  </a:lnTo>
                  <a:lnTo>
                    <a:pt x="154" y="763"/>
                  </a:lnTo>
                  <a:lnTo>
                    <a:pt x="151" y="766"/>
                  </a:lnTo>
                  <a:lnTo>
                    <a:pt x="149" y="766"/>
                  </a:lnTo>
                  <a:lnTo>
                    <a:pt x="149" y="768"/>
                  </a:lnTo>
                  <a:lnTo>
                    <a:pt x="142" y="768"/>
                  </a:lnTo>
                  <a:lnTo>
                    <a:pt x="140" y="768"/>
                  </a:lnTo>
                  <a:lnTo>
                    <a:pt x="140" y="768"/>
                  </a:lnTo>
                  <a:lnTo>
                    <a:pt x="140" y="768"/>
                  </a:lnTo>
                  <a:lnTo>
                    <a:pt x="140" y="771"/>
                  </a:lnTo>
                  <a:lnTo>
                    <a:pt x="137" y="771"/>
                  </a:lnTo>
                  <a:lnTo>
                    <a:pt x="130" y="768"/>
                  </a:lnTo>
                  <a:lnTo>
                    <a:pt x="125" y="768"/>
                  </a:lnTo>
                  <a:lnTo>
                    <a:pt x="121" y="768"/>
                  </a:lnTo>
                  <a:lnTo>
                    <a:pt x="118" y="768"/>
                  </a:lnTo>
                  <a:lnTo>
                    <a:pt x="111" y="780"/>
                  </a:lnTo>
                  <a:lnTo>
                    <a:pt x="107" y="792"/>
                  </a:lnTo>
                  <a:lnTo>
                    <a:pt x="95" y="815"/>
                  </a:lnTo>
                  <a:lnTo>
                    <a:pt x="88" y="830"/>
                  </a:lnTo>
                  <a:lnTo>
                    <a:pt x="81" y="844"/>
                  </a:lnTo>
                  <a:lnTo>
                    <a:pt x="78" y="848"/>
                  </a:lnTo>
                  <a:lnTo>
                    <a:pt x="78" y="848"/>
                  </a:lnTo>
                  <a:lnTo>
                    <a:pt x="78" y="851"/>
                  </a:lnTo>
                  <a:lnTo>
                    <a:pt x="78" y="851"/>
                  </a:lnTo>
                  <a:lnTo>
                    <a:pt x="81" y="853"/>
                  </a:lnTo>
                  <a:lnTo>
                    <a:pt x="81" y="853"/>
                  </a:lnTo>
                  <a:lnTo>
                    <a:pt x="83" y="856"/>
                  </a:lnTo>
                  <a:lnTo>
                    <a:pt x="85" y="856"/>
                  </a:lnTo>
                  <a:lnTo>
                    <a:pt x="85" y="858"/>
                  </a:lnTo>
                  <a:lnTo>
                    <a:pt x="88" y="860"/>
                  </a:lnTo>
                  <a:lnTo>
                    <a:pt x="88" y="863"/>
                  </a:lnTo>
                  <a:lnTo>
                    <a:pt x="90" y="867"/>
                  </a:lnTo>
                  <a:lnTo>
                    <a:pt x="90" y="872"/>
                  </a:lnTo>
                  <a:lnTo>
                    <a:pt x="95" y="882"/>
                  </a:lnTo>
                  <a:lnTo>
                    <a:pt x="99" y="889"/>
                  </a:lnTo>
                  <a:lnTo>
                    <a:pt x="107" y="896"/>
                  </a:lnTo>
                  <a:lnTo>
                    <a:pt x="107" y="898"/>
                  </a:lnTo>
                  <a:lnTo>
                    <a:pt x="109" y="898"/>
                  </a:lnTo>
                  <a:lnTo>
                    <a:pt x="109" y="898"/>
                  </a:lnTo>
                  <a:lnTo>
                    <a:pt x="111" y="900"/>
                  </a:lnTo>
                  <a:lnTo>
                    <a:pt x="111" y="903"/>
                  </a:lnTo>
                  <a:lnTo>
                    <a:pt x="111" y="908"/>
                  </a:lnTo>
                  <a:lnTo>
                    <a:pt x="111" y="908"/>
                  </a:lnTo>
                  <a:lnTo>
                    <a:pt x="109" y="912"/>
                  </a:lnTo>
                  <a:lnTo>
                    <a:pt x="107" y="912"/>
                  </a:lnTo>
                  <a:lnTo>
                    <a:pt x="104" y="917"/>
                  </a:lnTo>
                  <a:lnTo>
                    <a:pt x="102" y="919"/>
                  </a:lnTo>
                  <a:lnTo>
                    <a:pt x="97" y="922"/>
                  </a:lnTo>
                  <a:lnTo>
                    <a:pt x="95" y="926"/>
                  </a:lnTo>
                  <a:lnTo>
                    <a:pt x="92" y="929"/>
                  </a:lnTo>
                  <a:lnTo>
                    <a:pt x="88" y="931"/>
                  </a:lnTo>
                  <a:lnTo>
                    <a:pt x="88" y="931"/>
                  </a:lnTo>
                  <a:lnTo>
                    <a:pt x="85" y="931"/>
                  </a:lnTo>
                  <a:lnTo>
                    <a:pt x="85" y="931"/>
                  </a:lnTo>
                  <a:lnTo>
                    <a:pt x="83" y="934"/>
                  </a:lnTo>
                  <a:lnTo>
                    <a:pt x="83" y="936"/>
                  </a:lnTo>
                  <a:lnTo>
                    <a:pt x="81" y="938"/>
                  </a:lnTo>
                  <a:lnTo>
                    <a:pt x="81" y="938"/>
                  </a:lnTo>
                  <a:lnTo>
                    <a:pt x="78" y="938"/>
                  </a:lnTo>
                  <a:lnTo>
                    <a:pt x="78" y="941"/>
                  </a:lnTo>
                  <a:lnTo>
                    <a:pt x="78" y="941"/>
                  </a:lnTo>
                  <a:lnTo>
                    <a:pt x="76" y="945"/>
                  </a:lnTo>
                  <a:lnTo>
                    <a:pt x="73" y="945"/>
                  </a:lnTo>
                  <a:lnTo>
                    <a:pt x="71" y="948"/>
                  </a:lnTo>
                  <a:lnTo>
                    <a:pt x="69" y="948"/>
                  </a:lnTo>
                  <a:lnTo>
                    <a:pt x="66" y="948"/>
                  </a:lnTo>
                  <a:lnTo>
                    <a:pt x="64" y="950"/>
                  </a:lnTo>
                  <a:lnTo>
                    <a:pt x="62" y="952"/>
                  </a:lnTo>
                  <a:lnTo>
                    <a:pt x="52" y="957"/>
                  </a:lnTo>
                  <a:lnTo>
                    <a:pt x="47" y="967"/>
                  </a:lnTo>
                  <a:lnTo>
                    <a:pt x="36" y="981"/>
                  </a:lnTo>
                  <a:lnTo>
                    <a:pt x="33" y="985"/>
                  </a:lnTo>
                  <a:lnTo>
                    <a:pt x="33" y="988"/>
                  </a:lnTo>
                  <a:lnTo>
                    <a:pt x="36" y="995"/>
                  </a:lnTo>
                  <a:lnTo>
                    <a:pt x="38" y="1000"/>
                  </a:lnTo>
                  <a:lnTo>
                    <a:pt x="38" y="1004"/>
                  </a:lnTo>
                  <a:lnTo>
                    <a:pt x="40" y="1009"/>
                  </a:lnTo>
                  <a:lnTo>
                    <a:pt x="40" y="1011"/>
                  </a:lnTo>
                  <a:lnTo>
                    <a:pt x="40" y="1011"/>
                  </a:lnTo>
                  <a:lnTo>
                    <a:pt x="40" y="1011"/>
                  </a:lnTo>
                  <a:lnTo>
                    <a:pt x="40" y="1014"/>
                  </a:lnTo>
                  <a:lnTo>
                    <a:pt x="40" y="1019"/>
                  </a:lnTo>
                  <a:lnTo>
                    <a:pt x="38" y="1021"/>
                  </a:lnTo>
                  <a:lnTo>
                    <a:pt x="36" y="1026"/>
                  </a:lnTo>
                  <a:lnTo>
                    <a:pt x="33" y="1028"/>
                  </a:lnTo>
                  <a:lnTo>
                    <a:pt x="33" y="1028"/>
                  </a:lnTo>
                  <a:lnTo>
                    <a:pt x="33" y="1030"/>
                  </a:lnTo>
                  <a:lnTo>
                    <a:pt x="40" y="1052"/>
                  </a:lnTo>
                  <a:lnTo>
                    <a:pt x="40" y="1059"/>
                  </a:lnTo>
                  <a:lnTo>
                    <a:pt x="43" y="1066"/>
                  </a:lnTo>
                  <a:lnTo>
                    <a:pt x="43" y="1066"/>
                  </a:lnTo>
                  <a:lnTo>
                    <a:pt x="43" y="1066"/>
                  </a:lnTo>
                  <a:lnTo>
                    <a:pt x="43" y="1066"/>
                  </a:lnTo>
                  <a:lnTo>
                    <a:pt x="43" y="1068"/>
                  </a:lnTo>
                  <a:lnTo>
                    <a:pt x="40" y="1073"/>
                  </a:lnTo>
                  <a:lnTo>
                    <a:pt x="40" y="1075"/>
                  </a:lnTo>
                  <a:lnTo>
                    <a:pt x="40" y="1078"/>
                  </a:lnTo>
                  <a:lnTo>
                    <a:pt x="38" y="1080"/>
                  </a:lnTo>
                  <a:lnTo>
                    <a:pt x="36" y="1082"/>
                  </a:lnTo>
                  <a:lnTo>
                    <a:pt x="36" y="1082"/>
                  </a:lnTo>
                  <a:lnTo>
                    <a:pt x="33" y="1085"/>
                  </a:lnTo>
                  <a:lnTo>
                    <a:pt x="29" y="1087"/>
                  </a:lnTo>
                  <a:lnTo>
                    <a:pt x="26" y="1089"/>
                  </a:lnTo>
                  <a:lnTo>
                    <a:pt x="26" y="1092"/>
                  </a:lnTo>
                  <a:lnTo>
                    <a:pt x="24" y="1094"/>
                  </a:lnTo>
                  <a:lnTo>
                    <a:pt x="21" y="1097"/>
                  </a:lnTo>
                  <a:lnTo>
                    <a:pt x="19" y="1099"/>
                  </a:lnTo>
                  <a:lnTo>
                    <a:pt x="19" y="1104"/>
                  </a:lnTo>
                  <a:lnTo>
                    <a:pt x="17" y="1104"/>
                  </a:lnTo>
                  <a:lnTo>
                    <a:pt x="19" y="1104"/>
                  </a:lnTo>
                  <a:lnTo>
                    <a:pt x="24" y="1106"/>
                  </a:lnTo>
                  <a:lnTo>
                    <a:pt x="31" y="1111"/>
                  </a:lnTo>
                  <a:lnTo>
                    <a:pt x="36" y="1113"/>
                  </a:lnTo>
                  <a:lnTo>
                    <a:pt x="40" y="1115"/>
                  </a:lnTo>
                  <a:lnTo>
                    <a:pt x="50" y="1118"/>
                  </a:lnTo>
                  <a:lnTo>
                    <a:pt x="59" y="1123"/>
                  </a:lnTo>
                  <a:lnTo>
                    <a:pt x="69" y="1125"/>
                  </a:lnTo>
                  <a:lnTo>
                    <a:pt x="76" y="1130"/>
                  </a:lnTo>
                  <a:lnTo>
                    <a:pt x="83" y="1132"/>
                  </a:lnTo>
                  <a:lnTo>
                    <a:pt x="92" y="1137"/>
                  </a:lnTo>
                  <a:lnTo>
                    <a:pt x="92" y="1137"/>
                  </a:lnTo>
                  <a:lnTo>
                    <a:pt x="92" y="1137"/>
                  </a:lnTo>
                  <a:lnTo>
                    <a:pt x="95" y="1137"/>
                  </a:lnTo>
                  <a:lnTo>
                    <a:pt x="97" y="1137"/>
                  </a:lnTo>
                  <a:lnTo>
                    <a:pt x="99" y="1134"/>
                  </a:lnTo>
                  <a:lnTo>
                    <a:pt x="102" y="1132"/>
                  </a:lnTo>
                  <a:lnTo>
                    <a:pt x="107" y="1127"/>
                  </a:lnTo>
                  <a:lnTo>
                    <a:pt x="107" y="1127"/>
                  </a:lnTo>
                  <a:lnTo>
                    <a:pt x="107" y="1125"/>
                  </a:lnTo>
                  <a:lnTo>
                    <a:pt x="107" y="1125"/>
                  </a:lnTo>
                  <a:lnTo>
                    <a:pt x="109" y="1125"/>
                  </a:lnTo>
                  <a:lnTo>
                    <a:pt x="109" y="1123"/>
                  </a:lnTo>
                  <a:lnTo>
                    <a:pt x="114" y="1118"/>
                  </a:lnTo>
                  <a:lnTo>
                    <a:pt x="116" y="1113"/>
                  </a:lnTo>
                  <a:lnTo>
                    <a:pt x="116" y="1108"/>
                  </a:lnTo>
                  <a:lnTo>
                    <a:pt x="118" y="1101"/>
                  </a:lnTo>
                  <a:lnTo>
                    <a:pt x="118" y="1092"/>
                  </a:lnTo>
                  <a:lnTo>
                    <a:pt x="118" y="1087"/>
                  </a:lnTo>
                  <a:lnTo>
                    <a:pt x="114" y="1082"/>
                  </a:lnTo>
                  <a:lnTo>
                    <a:pt x="109" y="1080"/>
                  </a:lnTo>
                  <a:lnTo>
                    <a:pt x="107" y="1078"/>
                  </a:lnTo>
                  <a:lnTo>
                    <a:pt x="107" y="1078"/>
                  </a:lnTo>
                  <a:lnTo>
                    <a:pt x="104" y="1075"/>
                  </a:lnTo>
                  <a:lnTo>
                    <a:pt x="107" y="1073"/>
                  </a:lnTo>
                  <a:lnTo>
                    <a:pt x="109" y="1073"/>
                  </a:lnTo>
                  <a:lnTo>
                    <a:pt x="111" y="1071"/>
                  </a:lnTo>
                  <a:lnTo>
                    <a:pt x="114" y="1075"/>
                  </a:lnTo>
                  <a:lnTo>
                    <a:pt x="116" y="1078"/>
                  </a:lnTo>
                  <a:lnTo>
                    <a:pt x="118" y="1087"/>
                  </a:lnTo>
                  <a:lnTo>
                    <a:pt x="118" y="1087"/>
                  </a:lnTo>
                  <a:lnTo>
                    <a:pt x="125" y="1092"/>
                  </a:lnTo>
                  <a:lnTo>
                    <a:pt x="132" y="1094"/>
                  </a:lnTo>
                  <a:lnTo>
                    <a:pt x="140" y="1099"/>
                  </a:lnTo>
                  <a:lnTo>
                    <a:pt x="149" y="1101"/>
                  </a:lnTo>
                  <a:lnTo>
                    <a:pt x="156" y="1104"/>
                  </a:lnTo>
                  <a:lnTo>
                    <a:pt x="163" y="1104"/>
                  </a:lnTo>
                  <a:lnTo>
                    <a:pt x="170" y="1104"/>
                  </a:lnTo>
                  <a:lnTo>
                    <a:pt x="180" y="1101"/>
                  </a:lnTo>
                  <a:lnTo>
                    <a:pt x="187" y="1101"/>
                  </a:lnTo>
                  <a:lnTo>
                    <a:pt x="192" y="1099"/>
                  </a:lnTo>
                  <a:lnTo>
                    <a:pt x="199" y="1094"/>
                  </a:lnTo>
                  <a:lnTo>
                    <a:pt x="206" y="1087"/>
                  </a:lnTo>
                  <a:lnTo>
                    <a:pt x="208" y="1085"/>
                  </a:lnTo>
                  <a:lnTo>
                    <a:pt x="213" y="1082"/>
                  </a:lnTo>
                  <a:lnTo>
                    <a:pt x="220" y="1080"/>
                  </a:lnTo>
                  <a:lnTo>
                    <a:pt x="222" y="1080"/>
                  </a:lnTo>
                  <a:lnTo>
                    <a:pt x="225" y="1080"/>
                  </a:lnTo>
                  <a:lnTo>
                    <a:pt x="227" y="1080"/>
                  </a:lnTo>
                  <a:lnTo>
                    <a:pt x="229" y="1080"/>
                  </a:lnTo>
                  <a:lnTo>
                    <a:pt x="234" y="1085"/>
                  </a:lnTo>
                  <a:lnTo>
                    <a:pt x="239" y="1089"/>
                  </a:lnTo>
                  <a:lnTo>
                    <a:pt x="244" y="1097"/>
                  </a:lnTo>
                  <a:lnTo>
                    <a:pt x="244" y="1099"/>
                  </a:lnTo>
                  <a:lnTo>
                    <a:pt x="246" y="1101"/>
                  </a:lnTo>
                  <a:lnTo>
                    <a:pt x="248" y="1104"/>
                  </a:lnTo>
                  <a:lnTo>
                    <a:pt x="253" y="1104"/>
                  </a:lnTo>
                  <a:lnTo>
                    <a:pt x="260" y="1108"/>
                  </a:lnTo>
                  <a:lnTo>
                    <a:pt x="265" y="1111"/>
                  </a:lnTo>
                  <a:lnTo>
                    <a:pt x="269" y="1113"/>
                  </a:lnTo>
                  <a:lnTo>
                    <a:pt x="274" y="1120"/>
                  </a:lnTo>
                  <a:lnTo>
                    <a:pt x="277" y="1125"/>
                  </a:lnTo>
                  <a:lnTo>
                    <a:pt x="279" y="1130"/>
                  </a:lnTo>
                  <a:lnTo>
                    <a:pt x="281" y="1115"/>
                  </a:lnTo>
                  <a:lnTo>
                    <a:pt x="281" y="1111"/>
                  </a:lnTo>
                  <a:lnTo>
                    <a:pt x="284" y="1106"/>
                  </a:lnTo>
                  <a:lnTo>
                    <a:pt x="286" y="1101"/>
                  </a:lnTo>
                  <a:lnTo>
                    <a:pt x="288" y="1099"/>
                  </a:lnTo>
                  <a:lnTo>
                    <a:pt x="291" y="1097"/>
                  </a:lnTo>
                  <a:lnTo>
                    <a:pt x="295" y="1094"/>
                  </a:lnTo>
                  <a:lnTo>
                    <a:pt x="307" y="1089"/>
                  </a:lnTo>
                  <a:lnTo>
                    <a:pt x="321" y="1087"/>
                  </a:lnTo>
                  <a:lnTo>
                    <a:pt x="331" y="1087"/>
                  </a:lnTo>
                  <a:lnTo>
                    <a:pt x="338" y="1085"/>
                  </a:lnTo>
                  <a:lnTo>
                    <a:pt x="345" y="1085"/>
                  </a:lnTo>
                  <a:lnTo>
                    <a:pt x="352" y="1082"/>
                  </a:lnTo>
                  <a:lnTo>
                    <a:pt x="362" y="1078"/>
                  </a:lnTo>
                  <a:lnTo>
                    <a:pt x="371" y="1078"/>
                  </a:lnTo>
                  <a:lnTo>
                    <a:pt x="378" y="1078"/>
                  </a:lnTo>
                  <a:lnTo>
                    <a:pt x="383" y="1078"/>
                  </a:lnTo>
                  <a:lnTo>
                    <a:pt x="385" y="1078"/>
                  </a:lnTo>
                  <a:lnTo>
                    <a:pt x="392" y="1080"/>
                  </a:lnTo>
                  <a:lnTo>
                    <a:pt x="397" y="1085"/>
                  </a:lnTo>
                  <a:lnTo>
                    <a:pt x="399" y="1089"/>
                  </a:lnTo>
                  <a:lnTo>
                    <a:pt x="399" y="1092"/>
                  </a:lnTo>
                  <a:lnTo>
                    <a:pt x="402" y="1097"/>
                  </a:lnTo>
                  <a:lnTo>
                    <a:pt x="402" y="1104"/>
                  </a:lnTo>
                  <a:lnTo>
                    <a:pt x="402" y="1108"/>
                  </a:lnTo>
                  <a:lnTo>
                    <a:pt x="402" y="1113"/>
                  </a:lnTo>
                  <a:lnTo>
                    <a:pt x="399" y="1123"/>
                  </a:lnTo>
                  <a:lnTo>
                    <a:pt x="399" y="1127"/>
                  </a:lnTo>
                  <a:lnTo>
                    <a:pt x="399" y="1132"/>
                  </a:lnTo>
                  <a:lnTo>
                    <a:pt x="402" y="1134"/>
                  </a:lnTo>
                  <a:lnTo>
                    <a:pt x="402" y="1139"/>
                  </a:lnTo>
                  <a:lnTo>
                    <a:pt x="404" y="1141"/>
                  </a:lnTo>
                  <a:lnTo>
                    <a:pt x="406" y="1144"/>
                  </a:lnTo>
                  <a:lnTo>
                    <a:pt x="409" y="1144"/>
                  </a:lnTo>
                  <a:lnTo>
                    <a:pt x="414" y="1146"/>
                  </a:lnTo>
                  <a:lnTo>
                    <a:pt x="416" y="1149"/>
                  </a:lnTo>
                  <a:lnTo>
                    <a:pt x="421" y="1149"/>
                  </a:lnTo>
                  <a:lnTo>
                    <a:pt x="425" y="1149"/>
                  </a:lnTo>
                  <a:lnTo>
                    <a:pt x="430" y="1149"/>
                  </a:lnTo>
                  <a:lnTo>
                    <a:pt x="435" y="1149"/>
                  </a:lnTo>
                  <a:lnTo>
                    <a:pt x="442" y="1149"/>
                  </a:lnTo>
                  <a:lnTo>
                    <a:pt x="454" y="1149"/>
                  </a:lnTo>
                  <a:lnTo>
                    <a:pt x="458" y="1146"/>
                  </a:lnTo>
                  <a:lnTo>
                    <a:pt x="461" y="1146"/>
                  </a:lnTo>
                  <a:lnTo>
                    <a:pt x="461" y="1146"/>
                  </a:lnTo>
                  <a:lnTo>
                    <a:pt x="463" y="1146"/>
                  </a:lnTo>
                  <a:lnTo>
                    <a:pt x="463" y="1144"/>
                  </a:lnTo>
                  <a:lnTo>
                    <a:pt x="466" y="1144"/>
                  </a:lnTo>
                  <a:lnTo>
                    <a:pt x="466" y="1144"/>
                  </a:lnTo>
                  <a:lnTo>
                    <a:pt x="470" y="1139"/>
                  </a:lnTo>
                  <a:lnTo>
                    <a:pt x="470" y="1137"/>
                  </a:lnTo>
                  <a:lnTo>
                    <a:pt x="473" y="1137"/>
                  </a:lnTo>
                  <a:lnTo>
                    <a:pt x="475" y="1132"/>
                  </a:lnTo>
                  <a:lnTo>
                    <a:pt x="475" y="1127"/>
                  </a:lnTo>
                  <a:lnTo>
                    <a:pt x="475" y="1120"/>
                  </a:lnTo>
                  <a:lnTo>
                    <a:pt x="475" y="1108"/>
                  </a:lnTo>
                  <a:lnTo>
                    <a:pt x="477" y="1118"/>
                  </a:lnTo>
                  <a:lnTo>
                    <a:pt x="477" y="1123"/>
                  </a:lnTo>
                  <a:lnTo>
                    <a:pt x="480" y="1125"/>
                  </a:lnTo>
                  <a:lnTo>
                    <a:pt x="480" y="1130"/>
                  </a:lnTo>
                  <a:lnTo>
                    <a:pt x="482" y="1132"/>
                  </a:lnTo>
                  <a:lnTo>
                    <a:pt x="484" y="1134"/>
                  </a:lnTo>
                  <a:lnTo>
                    <a:pt x="489" y="1137"/>
                  </a:lnTo>
                  <a:lnTo>
                    <a:pt x="492" y="1139"/>
                  </a:lnTo>
                  <a:lnTo>
                    <a:pt x="496" y="1141"/>
                  </a:lnTo>
                  <a:lnTo>
                    <a:pt x="499" y="1141"/>
                  </a:lnTo>
                  <a:lnTo>
                    <a:pt x="503" y="1144"/>
                  </a:lnTo>
                  <a:lnTo>
                    <a:pt x="508" y="1144"/>
                  </a:lnTo>
                  <a:lnTo>
                    <a:pt x="513" y="1144"/>
                  </a:lnTo>
                  <a:lnTo>
                    <a:pt x="525" y="1141"/>
                  </a:lnTo>
                  <a:lnTo>
                    <a:pt x="532" y="1141"/>
                  </a:lnTo>
                  <a:lnTo>
                    <a:pt x="539" y="1139"/>
                  </a:lnTo>
                  <a:lnTo>
                    <a:pt x="541" y="1137"/>
                  </a:lnTo>
                  <a:lnTo>
                    <a:pt x="541" y="1137"/>
                  </a:lnTo>
                  <a:lnTo>
                    <a:pt x="543" y="1134"/>
                  </a:lnTo>
                  <a:lnTo>
                    <a:pt x="546" y="1134"/>
                  </a:lnTo>
                  <a:lnTo>
                    <a:pt x="546" y="1132"/>
                  </a:lnTo>
                  <a:lnTo>
                    <a:pt x="548" y="1132"/>
                  </a:lnTo>
                  <a:lnTo>
                    <a:pt x="551" y="1127"/>
                  </a:lnTo>
                  <a:lnTo>
                    <a:pt x="553" y="1125"/>
                  </a:lnTo>
                  <a:lnTo>
                    <a:pt x="553" y="1123"/>
                  </a:lnTo>
                  <a:lnTo>
                    <a:pt x="553" y="1123"/>
                  </a:lnTo>
                  <a:lnTo>
                    <a:pt x="553" y="1123"/>
                  </a:lnTo>
                  <a:lnTo>
                    <a:pt x="553" y="1123"/>
                  </a:lnTo>
                  <a:lnTo>
                    <a:pt x="555" y="1120"/>
                  </a:lnTo>
                  <a:lnTo>
                    <a:pt x="558" y="1099"/>
                  </a:lnTo>
                  <a:lnTo>
                    <a:pt x="560" y="1087"/>
                  </a:lnTo>
                  <a:lnTo>
                    <a:pt x="560" y="1082"/>
                  </a:lnTo>
                  <a:lnTo>
                    <a:pt x="560" y="1078"/>
                  </a:lnTo>
                  <a:lnTo>
                    <a:pt x="562" y="1082"/>
                  </a:lnTo>
                  <a:lnTo>
                    <a:pt x="567" y="1085"/>
                  </a:lnTo>
                  <a:lnTo>
                    <a:pt x="572" y="1087"/>
                  </a:lnTo>
                  <a:lnTo>
                    <a:pt x="579" y="1089"/>
                  </a:lnTo>
                  <a:lnTo>
                    <a:pt x="586" y="1089"/>
                  </a:lnTo>
                  <a:lnTo>
                    <a:pt x="593" y="1092"/>
                  </a:lnTo>
                  <a:lnTo>
                    <a:pt x="600" y="1089"/>
                  </a:lnTo>
                  <a:lnTo>
                    <a:pt x="607" y="1089"/>
                  </a:lnTo>
                  <a:lnTo>
                    <a:pt x="614" y="1089"/>
                  </a:lnTo>
                  <a:lnTo>
                    <a:pt x="624" y="1087"/>
                  </a:lnTo>
                  <a:lnTo>
                    <a:pt x="636" y="1087"/>
                  </a:lnTo>
                  <a:lnTo>
                    <a:pt x="643" y="1085"/>
                  </a:lnTo>
                  <a:lnTo>
                    <a:pt x="650" y="1082"/>
                  </a:lnTo>
                  <a:lnTo>
                    <a:pt x="662" y="1078"/>
                  </a:lnTo>
                  <a:lnTo>
                    <a:pt x="666" y="1075"/>
                  </a:lnTo>
                  <a:lnTo>
                    <a:pt x="673" y="1073"/>
                  </a:lnTo>
                  <a:lnTo>
                    <a:pt x="680" y="1066"/>
                  </a:lnTo>
                  <a:lnTo>
                    <a:pt x="690" y="1061"/>
                  </a:lnTo>
                  <a:lnTo>
                    <a:pt x="697" y="1056"/>
                  </a:lnTo>
                  <a:lnTo>
                    <a:pt x="702" y="1054"/>
                  </a:lnTo>
                  <a:lnTo>
                    <a:pt x="711" y="1047"/>
                  </a:lnTo>
                  <a:lnTo>
                    <a:pt x="714" y="1042"/>
                  </a:lnTo>
                  <a:lnTo>
                    <a:pt x="718" y="1037"/>
                  </a:lnTo>
                  <a:lnTo>
                    <a:pt x="725" y="1028"/>
                  </a:lnTo>
                  <a:lnTo>
                    <a:pt x="732" y="1021"/>
                  </a:lnTo>
                  <a:lnTo>
                    <a:pt x="737" y="1016"/>
                  </a:lnTo>
                  <a:lnTo>
                    <a:pt x="742" y="1009"/>
                  </a:lnTo>
                  <a:lnTo>
                    <a:pt x="747" y="1004"/>
                  </a:lnTo>
                  <a:lnTo>
                    <a:pt x="749" y="1002"/>
                  </a:lnTo>
                  <a:lnTo>
                    <a:pt x="756" y="1000"/>
                  </a:lnTo>
                  <a:lnTo>
                    <a:pt x="758" y="997"/>
                  </a:lnTo>
                  <a:lnTo>
                    <a:pt x="761" y="995"/>
                  </a:lnTo>
                  <a:lnTo>
                    <a:pt x="763" y="993"/>
                  </a:lnTo>
                  <a:lnTo>
                    <a:pt x="768" y="990"/>
                  </a:lnTo>
                  <a:lnTo>
                    <a:pt x="763" y="983"/>
                  </a:lnTo>
                  <a:lnTo>
                    <a:pt x="756" y="978"/>
                  </a:lnTo>
                  <a:lnTo>
                    <a:pt x="749" y="971"/>
                  </a:lnTo>
                  <a:lnTo>
                    <a:pt x="742" y="969"/>
                  </a:lnTo>
                  <a:lnTo>
                    <a:pt x="730" y="964"/>
                  </a:lnTo>
                  <a:lnTo>
                    <a:pt x="728" y="962"/>
                  </a:lnTo>
                  <a:lnTo>
                    <a:pt x="725" y="960"/>
                  </a:lnTo>
                  <a:lnTo>
                    <a:pt x="723" y="952"/>
                  </a:lnTo>
                  <a:lnTo>
                    <a:pt x="721" y="950"/>
                  </a:lnTo>
                  <a:lnTo>
                    <a:pt x="721" y="945"/>
                  </a:lnTo>
                  <a:lnTo>
                    <a:pt x="721" y="943"/>
                  </a:lnTo>
                  <a:lnTo>
                    <a:pt x="721" y="938"/>
                  </a:lnTo>
                  <a:lnTo>
                    <a:pt x="721" y="929"/>
                  </a:lnTo>
                  <a:lnTo>
                    <a:pt x="721" y="919"/>
                  </a:lnTo>
                  <a:lnTo>
                    <a:pt x="723" y="912"/>
                  </a:lnTo>
                  <a:lnTo>
                    <a:pt x="725" y="908"/>
                  </a:lnTo>
                  <a:lnTo>
                    <a:pt x="728" y="900"/>
                  </a:lnTo>
                  <a:lnTo>
                    <a:pt x="732" y="896"/>
                  </a:lnTo>
                  <a:lnTo>
                    <a:pt x="735" y="891"/>
                  </a:lnTo>
                  <a:lnTo>
                    <a:pt x="740" y="886"/>
                  </a:lnTo>
                  <a:lnTo>
                    <a:pt x="747" y="882"/>
                  </a:lnTo>
                  <a:lnTo>
                    <a:pt x="751" y="877"/>
                  </a:lnTo>
                  <a:lnTo>
                    <a:pt x="756" y="874"/>
                  </a:lnTo>
                  <a:lnTo>
                    <a:pt x="758" y="872"/>
                  </a:lnTo>
                  <a:lnTo>
                    <a:pt x="763" y="867"/>
                  </a:lnTo>
                  <a:lnTo>
                    <a:pt x="768" y="865"/>
                  </a:lnTo>
                  <a:lnTo>
                    <a:pt x="784" y="856"/>
                  </a:lnTo>
                  <a:lnTo>
                    <a:pt x="791" y="853"/>
                  </a:lnTo>
                  <a:lnTo>
                    <a:pt x="799" y="853"/>
                  </a:lnTo>
                  <a:lnTo>
                    <a:pt x="803" y="851"/>
                  </a:lnTo>
                  <a:lnTo>
                    <a:pt x="808" y="851"/>
                  </a:lnTo>
                  <a:lnTo>
                    <a:pt x="808" y="848"/>
                  </a:lnTo>
                  <a:lnTo>
                    <a:pt x="808" y="848"/>
                  </a:lnTo>
                  <a:lnTo>
                    <a:pt x="810" y="848"/>
                  </a:lnTo>
                  <a:lnTo>
                    <a:pt x="815" y="848"/>
                  </a:lnTo>
                  <a:lnTo>
                    <a:pt x="822" y="846"/>
                  </a:lnTo>
                  <a:lnTo>
                    <a:pt x="827" y="844"/>
                  </a:lnTo>
                  <a:lnTo>
                    <a:pt x="827" y="841"/>
                  </a:lnTo>
                  <a:lnTo>
                    <a:pt x="827" y="841"/>
                  </a:lnTo>
                  <a:lnTo>
                    <a:pt x="829" y="841"/>
                  </a:lnTo>
                  <a:lnTo>
                    <a:pt x="832" y="841"/>
                  </a:lnTo>
                  <a:lnTo>
                    <a:pt x="836" y="837"/>
                  </a:lnTo>
                  <a:lnTo>
                    <a:pt x="841" y="834"/>
                  </a:lnTo>
                  <a:lnTo>
                    <a:pt x="846" y="830"/>
                  </a:lnTo>
                  <a:lnTo>
                    <a:pt x="848" y="827"/>
                  </a:lnTo>
                  <a:lnTo>
                    <a:pt x="848" y="825"/>
                  </a:lnTo>
                  <a:lnTo>
                    <a:pt x="848" y="825"/>
                  </a:lnTo>
                  <a:lnTo>
                    <a:pt x="851" y="825"/>
                  </a:lnTo>
                  <a:lnTo>
                    <a:pt x="853" y="822"/>
                  </a:lnTo>
                  <a:lnTo>
                    <a:pt x="853" y="820"/>
                  </a:lnTo>
                  <a:lnTo>
                    <a:pt x="853" y="820"/>
                  </a:lnTo>
                  <a:lnTo>
                    <a:pt x="853" y="820"/>
                  </a:lnTo>
                  <a:lnTo>
                    <a:pt x="855" y="818"/>
                  </a:lnTo>
                  <a:lnTo>
                    <a:pt x="855" y="815"/>
                  </a:lnTo>
                  <a:lnTo>
                    <a:pt x="855" y="813"/>
                  </a:lnTo>
                  <a:lnTo>
                    <a:pt x="858" y="813"/>
                  </a:lnTo>
                  <a:lnTo>
                    <a:pt x="858" y="813"/>
                  </a:lnTo>
                  <a:lnTo>
                    <a:pt x="860" y="808"/>
                  </a:lnTo>
                  <a:lnTo>
                    <a:pt x="862" y="801"/>
                  </a:lnTo>
                  <a:lnTo>
                    <a:pt x="865" y="799"/>
                  </a:lnTo>
                  <a:lnTo>
                    <a:pt x="865" y="799"/>
                  </a:lnTo>
                  <a:lnTo>
                    <a:pt x="865" y="799"/>
                  </a:lnTo>
                  <a:lnTo>
                    <a:pt x="865" y="797"/>
                  </a:lnTo>
                  <a:lnTo>
                    <a:pt x="867" y="787"/>
                  </a:lnTo>
                  <a:lnTo>
                    <a:pt x="872" y="778"/>
                  </a:lnTo>
                  <a:lnTo>
                    <a:pt x="874" y="771"/>
                  </a:lnTo>
                  <a:lnTo>
                    <a:pt x="879" y="761"/>
                  </a:lnTo>
                  <a:lnTo>
                    <a:pt x="881" y="759"/>
                  </a:lnTo>
                  <a:lnTo>
                    <a:pt x="881" y="756"/>
                  </a:lnTo>
                  <a:lnTo>
                    <a:pt x="881" y="752"/>
                  </a:lnTo>
                  <a:lnTo>
                    <a:pt x="881" y="749"/>
                  </a:lnTo>
                  <a:lnTo>
                    <a:pt x="879" y="745"/>
                  </a:lnTo>
                  <a:lnTo>
                    <a:pt x="879" y="742"/>
                  </a:lnTo>
                  <a:lnTo>
                    <a:pt x="881" y="737"/>
                  </a:lnTo>
                  <a:lnTo>
                    <a:pt x="881" y="735"/>
                  </a:lnTo>
                  <a:lnTo>
                    <a:pt x="884" y="735"/>
                  </a:lnTo>
                  <a:lnTo>
                    <a:pt x="888" y="735"/>
                  </a:lnTo>
                  <a:lnTo>
                    <a:pt x="879" y="730"/>
                  </a:lnTo>
                  <a:lnTo>
                    <a:pt x="869" y="726"/>
                  </a:lnTo>
                  <a:lnTo>
                    <a:pt x="858" y="723"/>
                  </a:lnTo>
                  <a:lnTo>
                    <a:pt x="848" y="721"/>
                  </a:lnTo>
                  <a:lnTo>
                    <a:pt x="834" y="721"/>
                  </a:lnTo>
                  <a:lnTo>
                    <a:pt x="834" y="721"/>
                  </a:lnTo>
                  <a:lnTo>
                    <a:pt x="836" y="719"/>
                  </a:lnTo>
                  <a:lnTo>
                    <a:pt x="836" y="719"/>
                  </a:lnTo>
                  <a:lnTo>
                    <a:pt x="841" y="719"/>
                  </a:lnTo>
                  <a:lnTo>
                    <a:pt x="851" y="716"/>
                  </a:lnTo>
                  <a:lnTo>
                    <a:pt x="855" y="714"/>
                  </a:lnTo>
                  <a:lnTo>
                    <a:pt x="855" y="711"/>
                  </a:lnTo>
                  <a:lnTo>
                    <a:pt x="858" y="711"/>
                  </a:lnTo>
                  <a:lnTo>
                    <a:pt x="867" y="704"/>
                  </a:lnTo>
                  <a:lnTo>
                    <a:pt x="877" y="695"/>
                  </a:lnTo>
                  <a:lnTo>
                    <a:pt x="886" y="690"/>
                  </a:lnTo>
                  <a:lnTo>
                    <a:pt x="893" y="683"/>
                  </a:lnTo>
                  <a:lnTo>
                    <a:pt x="898" y="678"/>
                  </a:lnTo>
                  <a:lnTo>
                    <a:pt x="902" y="676"/>
                  </a:lnTo>
                  <a:lnTo>
                    <a:pt x="905" y="674"/>
                  </a:lnTo>
                  <a:lnTo>
                    <a:pt x="910" y="674"/>
                  </a:lnTo>
                  <a:lnTo>
                    <a:pt x="912" y="671"/>
                  </a:lnTo>
                  <a:lnTo>
                    <a:pt x="917" y="667"/>
                  </a:lnTo>
                  <a:lnTo>
                    <a:pt x="919" y="664"/>
                  </a:lnTo>
                  <a:lnTo>
                    <a:pt x="921" y="659"/>
                  </a:lnTo>
                  <a:lnTo>
                    <a:pt x="921" y="657"/>
                  </a:lnTo>
                  <a:lnTo>
                    <a:pt x="924" y="655"/>
                  </a:lnTo>
                  <a:lnTo>
                    <a:pt x="926" y="652"/>
                  </a:lnTo>
                  <a:lnTo>
                    <a:pt x="928" y="648"/>
                  </a:lnTo>
                  <a:lnTo>
                    <a:pt x="928" y="643"/>
                  </a:lnTo>
                  <a:lnTo>
                    <a:pt x="928" y="638"/>
                  </a:lnTo>
                  <a:lnTo>
                    <a:pt x="931" y="631"/>
                  </a:lnTo>
                  <a:lnTo>
                    <a:pt x="931" y="622"/>
                  </a:lnTo>
                  <a:lnTo>
                    <a:pt x="931" y="617"/>
                  </a:lnTo>
                  <a:lnTo>
                    <a:pt x="931" y="615"/>
                  </a:lnTo>
                  <a:lnTo>
                    <a:pt x="928" y="608"/>
                  </a:lnTo>
                  <a:lnTo>
                    <a:pt x="931" y="598"/>
                  </a:lnTo>
                  <a:lnTo>
                    <a:pt x="931" y="593"/>
                  </a:lnTo>
                  <a:lnTo>
                    <a:pt x="931" y="591"/>
                  </a:lnTo>
                  <a:lnTo>
                    <a:pt x="931" y="586"/>
                  </a:lnTo>
                  <a:lnTo>
                    <a:pt x="931" y="584"/>
                  </a:lnTo>
                  <a:lnTo>
                    <a:pt x="928" y="579"/>
                  </a:lnTo>
                  <a:lnTo>
                    <a:pt x="926" y="574"/>
                  </a:lnTo>
                  <a:lnTo>
                    <a:pt x="926" y="572"/>
                  </a:lnTo>
                  <a:lnTo>
                    <a:pt x="926" y="570"/>
                  </a:lnTo>
                  <a:lnTo>
                    <a:pt x="926" y="567"/>
                  </a:lnTo>
                  <a:lnTo>
                    <a:pt x="928" y="560"/>
                  </a:lnTo>
                  <a:lnTo>
                    <a:pt x="933" y="556"/>
                  </a:lnTo>
                  <a:lnTo>
                    <a:pt x="938" y="553"/>
                  </a:lnTo>
                  <a:lnTo>
                    <a:pt x="945" y="551"/>
                  </a:lnTo>
                  <a:lnTo>
                    <a:pt x="959" y="548"/>
                  </a:lnTo>
                  <a:lnTo>
                    <a:pt x="980" y="544"/>
                  </a:lnTo>
                  <a:lnTo>
                    <a:pt x="980" y="544"/>
                  </a:lnTo>
                  <a:lnTo>
                    <a:pt x="983" y="541"/>
                  </a:lnTo>
                  <a:lnTo>
                    <a:pt x="988" y="541"/>
                  </a:lnTo>
                  <a:lnTo>
                    <a:pt x="988" y="539"/>
                  </a:lnTo>
                  <a:lnTo>
                    <a:pt x="988" y="539"/>
                  </a:lnTo>
                  <a:lnTo>
                    <a:pt x="990" y="539"/>
                  </a:lnTo>
                  <a:lnTo>
                    <a:pt x="995" y="534"/>
                  </a:lnTo>
                  <a:lnTo>
                    <a:pt x="997" y="532"/>
                  </a:lnTo>
                  <a:lnTo>
                    <a:pt x="999" y="527"/>
                  </a:lnTo>
                  <a:lnTo>
                    <a:pt x="1002" y="522"/>
                  </a:lnTo>
                  <a:lnTo>
                    <a:pt x="1004" y="518"/>
                  </a:lnTo>
                  <a:lnTo>
                    <a:pt x="1004" y="513"/>
                  </a:lnTo>
                  <a:lnTo>
                    <a:pt x="1006" y="511"/>
                  </a:lnTo>
                  <a:lnTo>
                    <a:pt x="1006" y="504"/>
                  </a:lnTo>
                  <a:lnTo>
                    <a:pt x="1006" y="499"/>
                  </a:lnTo>
                  <a:lnTo>
                    <a:pt x="1006" y="494"/>
                  </a:lnTo>
                  <a:lnTo>
                    <a:pt x="1006" y="489"/>
                  </a:lnTo>
                  <a:lnTo>
                    <a:pt x="1004" y="482"/>
                  </a:lnTo>
                  <a:lnTo>
                    <a:pt x="1002" y="475"/>
                  </a:lnTo>
                  <a:lnTo>
                    <a:pt x="999" y="470"/>
                  </a:lnTo>
                  <a:lnTo>
                    <a:pt x="999" y="468"/>
                  </a:lnTo>
                  <a:lnTo>
                    <a:pt x="999" y="463"/>
                  </a:lnTo>
                  <a:lnTo>
                    <a:pt x="999" y="461"/>
                  </a:lnTo>
                  <a:lnTo>
                    <a:pt x="1002" y="456"/>
                  </a:lnTo>
                  <a:lnTo>
                    <a:pt x="1006" y="454"/>
                  </a:lnTo>
                  <a:lnTo>
                    <a:pt x="1009" y="452"/>
                  </a:lnTo>
                  <a:lnTo>
                    <a:pt x="1016" y="447"/>
                  </a:lnTo>
                  <a:lnTo>
                    <a:pt x="1023" y="442"/>
                  </a:lnTo>
                  <a:lnTo>
                    <a:pt x="1030" y="437"/>
                  </a:lnTo>
                  <a:lnTo>
                    <a:pt x="1037" y="430"/>
                  </a:lnTo>
                  <a:lnTo>
                    <a:pt x="1044" y="423"/>
                  </a:lnTo>
                  <a:lnTo>
                    <a:pt x="1047" y="419"/>
                  </a:lnTo>
                  <a:lnTo>
                    <a:pt x="1047" y="416"/>
                  </a:lnTo>
                  <a:lnTo>
                    <a:pt x="1047" y="416"/>
                  </a:lnTo>
                  <a:lnTo>
                    <a:pt x="1047" y="416"/>
                  </a:lnTo>
                  <a:lnTo>
                    <a:pt x="1047" y="416"/>
                  </a:lnTo>
                  <a:lnTo>
                    <a:pt x="1047" y="411"/>
                  </a:lnTo>
                  <a:lnTo>
                    <a:pt x="1047" y="407"/>
                  </a:lnTo>
                  <a:lnTo>
                    <a:pt x="1044" y="404"/>
                  </a:lnTo>
                  <a:lnTo>
                    <a:pt x="1042" y="402"/>
                  </a:lnTo>
                  <a:lnTo>
                    <a:pt x="1039" y="402"/>
                  </a:lnTo>
                  <a:lnTo>
                    <a:pt x="1035" y="400"/>
                  </a:lnTo>
                  <a:lnTo>
                    <a:pt x="1030" y="400"/>
                  </a:lnTo>
                  <a:lnTo>
                    <a:pt x="1023" y="400"/>
                  </a:lnTo>
                  <a:lnTo>
                    <a:pt x="1037" y="393"/>
                  </a:lnTo>
                  <a:lnTo>
                    <a:pt x="1054" y="385"/>
                  </a:lnTo>
                  <a:lnTo>
                    <a:pt x="1061" y="383"/>
                  </a:lnTo>
                  <a:lnTo>
                    <a:pt x="1065" y="381"/>
                  </a:lnTo>
                  <a:lnTo>
                    <a:pt x="1068" y="378"/>
                  </a:lnTo>
                  <a:lnTo>
                    <a:pt x="1068" y="378"/>
                  </a:lnTo>
                  <a:lnTo>
                    <a:pt x="1070" y="378"/>
                  </a:lnTo>
                  <a:lnTo>
                    <a:pt x="1087" y="371"/>
                  </a:lnTo>
                  <a:lnTo>
                    <a:pt x="1087" y="364"/>
                  </a:lnTo>
                  <a:lnTo>
                    <a:pt x="1087" y="357"/>
                  </a:lnTo>
                  <a:lnTo>
                    <a:pt x="1087" y="352"/>
                  </a:lnTo>
                  <a:lnTo>
                    <a:pt x="1084" y="348"/>
                  </a:lnTo>
                  <a:lnTo>
                    <a:pt x="1082" y="343"/>
                  </a:lnTo>
                  <a:lnTo>
                    <a:pt x="1077" y="341"/>
                  </a:lnTo>
                  <a:lnTo>
                    <a:pt x="1073" y="338"/>
                  </a:lnTo>
                  <a:lnTo>
                    <a:pt x="1065" y="336"/>
                  </a:lnTo>
                  <a:lnTo>
                    <a:pt x="1063" y="336"/>
                  </a:lnTo>
                  <a:lnTo>
                    <a:pt x="1061" y="333"/>
                  </a:lnTo>
                  <a:lnTo>
                    <a:pt x="1058" y="333"/>
                  </a:lnTo>
                  <a:lnTo>
                    <a:pt x="1056" y="331"/>
                  </a:lnTo>
                  <a:lnTo>
                    <a:pt x="1056" y="331"/>
                  </a:lnTo>
                  <a:lnTo>
                    <a:pt x="1051" y="329"/>
                  </a:lnTo>
                  <a:lnTo>
                    <a:pt x="1049" y="329"/>
                  </a:lnTo>
                  <a:lnTo>
                    <a:pt x="1047" y="329"/>
                  </a:lnTo>
                  <a:lnTo>
                    <a:pt x="1044" y="329"/>
                  </a:lnTo>
                  <a:lnTo>
                    <a:pt x="1032" y="331"/>
                  </a:lnTo>
                  <a:lnTo>
                    <a:pt x="1021" y="331"/>
                  </a:lnTo>
                  <a:lnTo>
                    <a:pt x="1016" y="329"/>
                  </a:lnTo>
                  <a:lnTo>
                    <a:pt x="1014" y="329"/>
                  </a:lnTo>
                  <a:lnTo>
                    <a:pt x="1006" y="324"/>
                  </a:lnTo>
                  <a:lnTo>
                    <a:pt x="999" y="319"/>
                  </a:lnTo>
                  <a:lnTo>
                    <a:pt x="995" y="312"/>
                  </a:lnTo>
                  <a:lnTo>
                    <a:pt x="995" y="307"/>
                  </a:lnTo>
                  <a:lnTo>
                    <a:pt x="992" y="303"/>
                  </a:lnTo>
                  <a:lnTo>
                    <a:pt x="992" y="293"/>
                  </a:lnTo>
                  <a:lnTo>
                    <a:pt x="990" y="286"/>
                  </a:lnTo>
                  <a:lnTo>
                    <a:pt x="988" y="284"/>
                  </a:lnTo>
                  <a:lnTo>
                    <a:pt x="985" y="282"/>
                  </a:lnTo>
                  <a:lnTo>
                    <a:pt x="980" y="279"/>
                  </a:lnTo>
                  <a:lnTo>
                    <a:pt x="978" y="277"/>
                  </a:lnTo>
                  <a:lnTo>
                    <a:pt x="973" y="274"/>
                  </a:lnTo>
                  <a:lnTo>
                    <a:pt x="969" y="272"/>
                  </a:lnTo>
                  <a:lnTo>
                    <a:pt x="964" y="272"/>
                  </a:lnTo>
                  <a:lnTo>
                    <a:pt x="957" y="270"/>
                  </a:lnTo>
                  <a:lnTo>
                    <a:pt x="952" y="270"/>
                  </a:lnTo>
                  <a:lnTo>
                    <a:pt x="945" y="270"/>
                  </a:lnTo>
                  <a:lnTo>
                    <a:pt x="926" y="270"/>
                  </a:lnTo>
                  <a:lnTo>
                    <a:pt x="910" y="270"/>
                  </a:lnTo>
                  <a:lnTo>
                    <a:pt x="893" y="270"/>
                  </a:lnTo>
                  <a:lnTo>
                    <a:pt x="877" y="267"/>
                  </a:lnTo>
                  <a:lnTo>
                    <a:pt x="872" y="265"/>
                  </a:lnTo>
                  <a:lnTo>
                    <a:pt x="869" y="263"/>
                  </a:lnTo>
                  <a:lnTo>
                    <a:pt x="867" y="260"/>
                  </a:lnTo>
                  <a:lnTo>
                    <a:pt x="862" y="256"/>
                  </a:lnTo>
                  <a:lnTo>
                    <a:pt x="860" y="251"/>
                  </a:lnTo>
                  <a:lnTo>
                    <a:pt x="860" y="248"/>
                  </a:lnTo>
                  <a:lnTo>
                    <a:pt x="860" y="241"/>
                  </a:lnTo>
                  <a:lnTo>
                    <a:pt x="860" y="239"/>
                  </a:lnTo>
                  <a:lnTo>
                    <a:pt x="862" y="234"/>
                  </a:lnTo>
                  <a:lnTo>
                    <a:pt x="862" y="232"/>
                  </a:lnTo>
                  <a:lnTo>
                    <a:pt x="862" y="232"/>
                  </a:lnTo>
                  <a:lnTo>
                    <a:pt x="862" y="232"/>
                  </a:lnTo>
                  <a:lnTo>
                    <a:pt x="862" y="230"/>
                  </a:lnTo>
                  <a:lnTo>
                    <a:pt x="862" y="227"/>
                  </a:lnTo>
                  <a:lnTo>
                    <a:pt x="860" y="225"/>
                  </a:lnTo>
                  <a:lnTo>
                    <a:pt x="853" y="220"/>
                  </a:lnTo>
                  <a:lnTo>
                    <a:pt x="848" y="218"/>
                  </a:lnTo>
                  <a:lnTo>
                    <a:pt x="846" y="215"/>
                  </a:lnTo>
                  <a:lnTo>
                    <a:pt x="841" y="213"/>
                  </a:lnTo>
                  <a:lnTo>
                    <a:pt x="836" y="213"/>
                  </a:lnTo>
                  <a:lnTo>
                    <a:pt x="832" y="213"/>
                  </a:lnTo>
                  <a:lnTo>
                    <a:pt x="827" y="213"/>
                  </a:lnTo>
                  <a:lnTo>
                    <a:pt x="827" y="213"/>
                  </a:lnTo>
                  <a:close/>
                </a:path>
              </a:pathLst>
            </a:custGeom>
            <a:solidFill>
              <a:schemeClr val="bg2"/>
            </a:solidFill>
            <a:ln w="9525">
              <a:solidFill>
                <a:schemeClr val="bg1"/>
              </a:solidFill>
              <a:round/>
              <a:headEnd/>
              <a:tailEnd/>
            </a:ln>
          </p:spPr>
          <p:txBody>
            <a:bodyPr/>
            <a:lstStyle/>
            <a:p>
              <a:pPr>
                <a:defRPr/>
              </a:pPr>
              <a:endParaRPr lang="en-US" dirty="0">
                <a:solidFill>
                  <a:schemeClr val="bg1"/>
                </a:solidFill>
              </a:endParaRPr>
            </a:p>
          </p:txBody>
        </p:sp>
        <p:sp>
          <p:nvSpPr>
            <p:cNvPr id="165" name="TextBox 164">
              <a:extLst>
                <a:ext uri="{FF2B5EF4-FFF2-40B4-BE49-F238E27FC236}">
                  <a16:creationId xmlns:a16="http://schemas.microsoft.com/office/drawing/2014/main" id="{79FE71EF-2642-4FE9-960F-BE0D9AC90F89}"/>
                </a:ext>
              </a:extLst>
            </p:cNvPr>
            <p:cNvSpPr txBox="1"/>
            <p:nvPr/>
          </p:nvSpPr>
          <p:spPr>
            <a:xfrm>
              <a:off x="8202098" y="7361980"/>
              <a:ext cx="775500" cy="164481"/>
            </a:xfrm>
            <a:prstGeom prst="rect">
              <a:avLst/>
            </a:prstGeom>
            <a:noFill/>
            <a:ln>
              <a:noFill/>
            </a:ln>
          </p:spPr>
          <p:txBody>
            <a:bodyPr wrap="square" lIns="0" tIns="0" rIns="0" bIns="0" rtlCol="0">
              <a:spAutoFit/>
            </a:bodyPr>
            <a:lstStyle/>
            <a:p>
              <a:pPr algn="ctr">
                <a:lnSpc>
                  <a:spcPts val="700"/>
                </a:lnSpc>
              </a:pPr>
              <a:r>
                <a:rPr lang="nl-BE" sz="900" b="1">
                  <a:solidFill>
                    <a:schemeClr val="bg1"/>
                  </a:solidFill>
                </a:rPr>
                <a:t>West-Vlaanderen</a:t>
              </a:r>
            </a:p>
          </p:txBody>
        </p:sp>
        <p:sp>
          <p:nvSpPr>
            <p:cNvPr id="166" name="TextBox 165">
              <a:extLst>
                <a:ext uri="{FF2B5EF4-FFF2-40B4-BE49-F238E27FC236}">
                  <a16:creationId xmlns:a16="http://schemas.microsoft.com/office/drawing/2014/main" id="{8BF8B174-994C-4B38-AC92-CB1BE1CA151B}"/>
                </a:ext>
              </a:extLst>
            </p:cNvPr>
            <p:cNvSpPr txBox="1"/>
            <p:nvPr/>
          </p:nvSpPr>
          <p:spPr>
            <a:xfrm>
              <a:off x="9004217" y="7452224"/>
              <a:ext cx="775500" cy="164481"/>
            </a:xfrm>
            <a:prstGeom prst="rect">
              <a:avLst/>
            </a:prstGeom>
            <a:noFill/>
            <a:ln>
              <a:noFill/>
            </a:ln>
          </p:spPr>
          <p:txBody>
            <a:bodyPr wrap="square" lIns="0" tIns="0" rIns="0" bIns="0" rtlCol="0">
              <a:spAutoFit/>
            </a:bodyPr>
            <a:lstStyle/>
            <a:p>
              <a:pPr algn="ctr">
                <a:lnSpc>
                  <a:spcPts val="700"/>
                </a:lnSpc>
              </a:pPr>
              <a:r>
                <a:rPr lang="nl-BE" sz="900" b="1" dirty="0">
                  <a:solidFill>
                    <a:schemeClr val="bg1"/>
                  </a:solidFill>
                </a:rPr>
                <a:t>Oost-Vlaanderen</a:t>
              </a:r>
            </a:p>
          </p:txBody>
        </p:sp>
        <p:sp>
          <p:nvSpPr>
            <p:cNvPr id="167" name="TextBox 166">
              <a:extLst>
                <a:ext uri="{FF2B5EF4-FFF2-40B4-BE49-F238E27FC236}">
                  <a16:creationId xmlns:a16="http://schemas.microsoft.com/office/drawing/2014/main" id="{03AFB8DC-15A9-4EB9-998F-A8AA56DCE046}"/>
                </a:ext>
              </a:extLst>
            </p:cNvPr>
            <p:cNvSpPr txBox="1"/>
            <p:nvPr/>
          </p:nvSpPr>
          <p:spPr>
            <a:xfrm>
              <a:off x="9953028" y="7409845"/>
              <a:ext cx="775500" cy="83938"/>
            </a:xfrm>
            <a:prstGeom prst="rect">
              <a:avLst/>
            </a:prstGeom>
            <a:noFill/>
            <a:ln>
              <a:noFill/>
            </a:ln>
          </p:spPr>
          <p:txBody>
            <a:bodyPr wrap="square" lIns="0" tIns="0" rIns="0" bIns="0" rtlCol="0">
              <a:spAutoFit/>
            </a:bodyPr>
            <a:lstStyle/>
            <a:p>
              <a:pPr algn="ctr">
                <a:lnSpc>
                  <a:spcPts val="700"/>
                </a:lnSpc>
              </a:pPr>
              <a:r>
                <a:rPr lang="nl-BE" sz="900" b="1" dirty="0">
                  <a:solidFill>
                    <a:schemeClr val="bg1"/>
                  </a:solidFill>
                </a:rPr>
                <a:t>Antwerpen</a:t>
              </a:r>
            </a:p>
          </p:txBody>
        </p:sp>
        <p:sp>
          <p:nvSpPr>
            <p:cNvPr id="168" name="TextBox 167">
              <a:extLst>
                <a:ext uri="{FF2B5EF4-FFF2-40B4-BE49-F238E27FC236}">
                  <a16:creationId xmlns:a16="http://schemas.microsoft.com/office/drawing/2014/main" id="{4817DE22-1782-4C39-A0DC-1E1ACDCE9B2D}"/>
                </a:ext>
              </a:extLst>
            </p:cNvPr>
            <p:cNvSpPr txBox="1"/>
            <p:nvPr/>
          </p:nvSpPr>
          <p:spPr>
            <a:xfrm>
              <a:off x="10471392" y="7799636"/>
              <a:ext cx="978353" cy="83938"/>
            </a:xfrm>
            <a:prstGeom prst="rect">
              <a:avLst/>
            </a:prstGeom>
            <a:noFill/>
            <a:ln>
              <a:noFill/>
            </a:ln>
          </p:spPr>
          <p:txBody>
            <a:bodyPr wrap="square" lIns="0" tIns="0" rIns="0" bIns="0" rtlCol="0">
              <a:spAutoFit/>
            </a:bodyPr>
            <a:lstStyle/>
            <a:p>
              <a:pPr algn="ctr">
                <a:lnSpc>
                  <a:spcPts val="700"/>
                </a:lnSpc>
              </a:pPr>
              <a:r>
                <a:rPr lang="en-US" sz="900" b="1" dirty="0">
                  <a:solidFill>
                    <a:schemeClr val="bg1"/>
                  </a:solidFill>
                </a:rPr>
                <a:t>Limburg</a:t>
              </a:r>
            </a:p>
          </p:txBody>
        </p:sp>
        <p:sp>
          <p:nvSpPr>
            <p:cNvPr id="169" name="TextBox 168">
              <a:extLst>
                <a:ext uri="{FF2B5EF4-FFF2-40B4-BE49-F238E27FC236}">
                  <a16:creationId xmlns:a16="http://schemas.microsoft.com/office/drawing/2014/main" id="{173980F1-95CD-4083-9784-51C1D90B1AB2}"/>
                </a:ext>
              </a:extLst>
            </p:cNvPr>
            <p:cNvSpPr txBox="1"/>
            <p:nvPr/>
          </p:nvSpPr>
          <p:spPr>
            <a:xfrm>
              <a:off x="9958127" y="7852971"/>
              <a:ext cx="485124" cy="164481"/>
            </a:xfrm>
            <a:prstGeom prst="rect">
              <a:avLst/>
            </a:prstGeom>
            <a:noFill/>
            <a:ln>
              <a:noFill/>
            </a:ln>
          </p:spPr>
          <p:txBody>
            <a:bodyPr wrap="square" lIns="0" tIns="0" rIns="0" bIns="0" rtlCol="0">
              <a:spAutoFit/>
            </a:bodyPr>
            <a:lstStyle/>
            <a:p>
              <a:pPr algn="ctr">
                <a:lnSpc>
                  <a:spcPts val="700"/>
                </a:lnSpc>
              </a:pPr>
              <a:r>
                <a:rPr lang="nl-BE" sz="900" b="1" dirty="0">
                  <a:solidFill>
                    <a:schemeClr val="bg1"/>
                  </a:solidFill>
                </a:rPr>
                <a:t>Vlaams Brabant</a:t>
              </a:r>
            </a:p>
          </p:txBody>
        </p:sp>
        <p:sp>
          <p:nvSpPr>
            <p:cNvPr id="170" name="TextBox 169">
              <a:extLst>
                <a:ext uri="{FF2B5EF4-FFF2-40B4-BE49-F238E27FC236}">
                  <a16:creationId xmlns:a16="http://schemas.microsoft.com/office/drawing/2014/main" id="{5911AF86-7D3D-4339-B6D1-6189023B9481}"/>
                </a:ext>
              </a:extLst>
            </p:cNvPr>
            <p:cNvSpPr txBox="1"/>
            <p:nvPr/>
          </p:nvSpPr>
          <p:spPr>
            <a:xfrm>
              <a:off x="8460080" y="7571759"/>
              <a:ext cx="376828" cy="193304"/>
            </a:xfrm>
            <a:prstGeom prst="rect">
              <a:avLst/>
            </a:prstGeom>
            <a:noFill/>
            <a:ln>
              <a:noFill/>
            </a:ln>
          </p:spPr>
          <p:txBody>
            <a:bodyPr wrap="none" lIns="0" tIns="0" rIns="0" bIns="0" rtlCol="0">
              <a:spAutoFit/>
            </a:bodyPr>
            <a:lstStyle/>
            <a:p>
              <a:pPr algn="ctr"/>
              <a:r>
                <a:rPr lang="en-US" sz="1400" dirty="0">
                  <a:solidFill>
                    <a:schemeClr val="bg1"/>
                  </a:solidFill>
                  <a:latin typeface="+mj-lt"/>
                </a:rPr>
                <a:t>19%</a:t>
              </a:r>
            </a:p>
          </p:txBody>
        </p:sp>
        <p:sp>
          <p:nvSpPr>
            <p:cNvPr id="171" name="TextBox 170">
              <a:extLst>
                <a:ext uri="{FF2B5EF4-FFF2-40B4-BE49-F238E27FC236}">
                  <a16:creationId xmlns:a16="http://schemas.microsoft.com/office/drawing/2014/main" id="{C076EBBE-0D63-4321-BD74-0F6ABC8D58A8}"/>
                </a:ext>
              </a:extLst>
            </p:cNvPr>
            <p:cNvSpPr txBox="1"/>
            <p:nvPr/>
          </p:nvSpPr>
          <p:spPr>
            <a:xfrm>
              <a:off x="9220573" y="7658895"/>
              <a:ext cx="376828" cy="193304"/>
            </a:xfrm>
            <a:prstGeom prst="rect">
              <a:avLst/>
            </a:prstGeom>
            <a:noFill/>
            <a:ln>
              <a:noFill/>
            </a:ln>
          </p:spPr>
          <p:txBody>
            <a:bodyPr wrap="none" lIns="0" tIns="0" rIns="0" bIns="0" rtlCol="0">
              <a:spAutoFit/>
            </a:bodyPr>
            <a:lstStyle/>
            <a:p>
              <a:pPr algn="ctr"/>
              <a:r>
                <a:rPr lang="nl-BE" sz="1400">
                  <a:solidFill>
                    <a:schemeClr val="bg1"/>
                  </a:solidFill>
                  <a:latin typeface="+mj-lt"/>
                </a:rPr>
                <a:t>23%</a:t>
              </a:r>
            </a:p>
          </p:txBody>
        </p:sp>
        <p:sp>
          <p:nvSpPr>
            <p:cNvPr id="172" name="TextBox 171">
              <a:extLst>
                <a:ext uri="{FF2B5EF4-FFF2-40B4-BE49-F238E27FC236}">
                  <a16:creationId xmlns:a16="http://schemas.microsoft.com/office/drawing/2014/main" id="{0EF39198-68D0-42EA-AD03-D920D6AA8CF6}"/>
                </a:ext>
              </a:extLst>
            </p:cNvPr>
            <p:cNvSpPr txBox="1"/>
            <p:nvPr/>
          </p:nvSpPr>
          <p:spPr>
            <a:xfrm>
              <a:off x="10194963" y="7484100"/>
              <a:ext cx="376828" cy="193304"/>
            </a:xfrm>
            <a:prstGeom prst="rect">
              <a:avLst/>
            </a:prstGeom>
            <a:noFill/>
            <a:ln>
              <a:noFill/>
            </a:ln>
          </p:spPr>
          <p:txBody>
            <a:bodyPr wrap="none" lIns="0" tIns="0" rIns="0" bIns="0" rtlCol="0">
              <a:spAutoFit/>
            </a:bodyPr>
            <a:lstStyle/>
            <a:p>
              <a:pPr algn="ctr"/>
              <a:r>
                <a:rPr lang="en-US" sz="1400" dirty="0">
                  <a:solidFill>
                    <a:schemeClr val="bg1"/>
                  </a:solidFill>
                  <a:latin typeface="+mj-lt"/>
                </a:rPr>
                <a:t>29%</a:t>
              </a:r>
            </a:p>
          </p:txBody>
        </p:sp>
        <p:sp>
          <p:nvSpPr>
            <p:cNvPr id="173" name="TextBox 172">
              <a:extLst>
                <a:ext uri="{FF2B5EF4-FFF2-40B4-BE49-F238E27FC236}">
                  <a16:creationId xmlns:a16="http://schemas.microsoft.com/office/drawing/2014/main" id="{503CC333-050A-467E-A6BC-2700E6402C6B}"/>
                </a:ext>
              </a:extLst>
            </p:cNvPr>
            <p:cNvSpPr txBox="1"/>
            <p:nvPr/>
          </p:nvSpPr>
          <p:spPr>
            <a:xfrm>
              <a:off x="10759947" y="7901109"/>
              <a:ext cx="376828" cy="193304"/>
            </a:xfrm>
            <a:prstGeom prst="rect">
              <a:avLst/>
            </a:prstGeom>
            <a:noFill/>
            <a:ln>
              <a:noFill/>
            </a:ln>
          </p:spPr>
          <p:txBody>
            <a:bodyPr wrap="none" lIns="0" tIns="0" rIns="0" bIns="0" rtlCol="0">
              <a:spAutoFit/>
            </a:bodyPr>
            <a:lstStyle/>
            <a:p>
              <a:pPr algn="ctr"/>
              <a:r>
                <a:rPr lang="en-US" sz="1400" dirty="0">
                  <a:solidFill>
                    <a:schemeClr val="bg1"/>
                  </a:solidFill>
                  <a:latin typeface="+mj-lt"/>
                </a:rPr>
                <a:t>11%</a:t>
              </a:r>
            </a:p>
          </p:txBody>
        </p:sp>
        <p:sp>
          <p:nvSpPr>
            <p:cNvPr id="174" name="TextBox 173">
              <a:extLst>
                <a:ext uri="{FF2B5EF4-FFF2-40B4-BE49-F238E27FC236}">
                  <a16:creationId xmlns:a16="http://schemas.microsoft.com/office/drawing/2014/main" id="{00BD7696-79DD-4751-A9AD-74899300C652}"/>
                </a:ext>
              </a:extLst>
            </p:cNvPr>
            <p:cNvSpPr txBox="1"/>
            <p:nvPr/>
          </p:nvSpPr>
          <p:spPr>
            <a:xfrm>
              <a:off x="10237455" y="7984692"/>
              <a:ext cx="376828" cy="193304"/>
            </a:xfrm>
            <a:prstGeom prst="rect">
              <a:avLst/>
            </a:prstGeom>
            <a:noFill/>
            <a:ln>
              <a:noFill/>
            </a:ln>
          </p:spPr>
          <p:txBody>
            <a:bodyPr wrap="none" lIns="0" tIns="0" rIns="0" bIns="0" rtlCol="0">
              <a:spAutoFit/>
            </a:bodyPr>
            <a:lstStyle/>
            <a:p>
              <a:pPr algn="ctr"/>
              <a:r>
                <a:rPr lang="en-US" sz="1400" dirty="0">
                  <a:solidFill>
                    <a:schemeClr val="bg1"/>
                  </a:solidFill>
                  <a:latin typeface="+mj-lt"/>
                </a:rPr>
                <a:t>17%</a:t>
              </a:r>
            </a:p>
          </p:txBody>
        </p:sp>
      </p:grpSp>
      <p:sp>
        <p:nvSpPr>
          <p:cNvPr id="176" name="Rectangle 175">
            <a:extLst>
              <a:ext uri="{FF2B5EF4-FFF2-40B4-BE49-F238E27FC236}">
                <a16:creationId xmlns:a16="http://schemas.microsoft.com/office/drawing/2014/main" id="{44E474C1-087D-4707-BCED-26645FC8BF33}"/>
              </a:ext>
            </a:extLst>
          </p:cNvPr>
          <p:cNvSpPr/>
          <p:nvPr/>
        </p:nvSpPr>
        <p:spPr>
          <a:xfrm>
            <a:off x="8054051" y="3887381"/>
            <a:ext cx="3729291" cy="20260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AANTAL KATTEN*</a:t>
            </a:r>
          </a:p>
        </p:txBody>
      </p:sp>
      <p:graphicFrame>
        <p:nvGraphicFramePr>
          <p:cNvPr id="177" name="Chart 176">
            <a:extLst>
              <a:ext uri="{FF2B5EF4-FFF2-40B4-BE49-F238E27FC236}">
                <a16:creationId xmlns:a16="http://schemas.microsoft.com/office/drawing/2014/main" id="{DFBE9595-E170-4231-BE70-64B2BE92ED35}"/>
              </a:ext>
            </a:extLst>
          </p:cNvPr>
          <p:cNvGraphicFramePr/>
          <p:nvPr>
            <p:extLst>
              <p:ext uri="{D42A27DB-BD31-4B8C-83A1-F6EECF244321}">
                <p14:modId xmlns:p14="http://schemas.microsoft.com/office/powerpoint/2010/main" val="3018326660"/>
              </p:ext>
            </p:extLst>
          </p:nvPr>
        </p:nvGraphicFramePr>
        <p:xfrm>
          <a:off x="8164391" y="4223312"/>
          <a:ext cx="3515876" cy="1580560"/>
        </p:xfrm>
        <a:graphic>
          <a:graphicData uri="http://schemas.openxmlformats.org/drawingml/2006/chart">
            <c:chart xmlns:c="http://schemas.openxmlformats.org/drawingml/2006/chart" xmlns:r="http://schemas.openxmlformats.org/officeDocument/2006/relationships" r:id="rId6"/>
          </a:graphicData>
        </a:graphic>
      </p:graphicFrame>
      <p:sp>
        <p:nvSpPr>
          <p:cNvPr id="178" name="Rounded Rectangle 79">
            <a:extLst>
              <a:ext uri="{FF2B5EF4-FFF2-40B4-BE49-F238E27FC236}">
                <a16:creationId xmlns:a16="http://schemas.microsoft.com/office/drawing/2014/main" id="{E83A192B-D4E2-4579-85D9-8F4DEE8C2224}"/>
              </a:ext>
            </a:extLst>
          </p:cNvPr>
          <p:cNvSpPr/>
          <p:nvPr/>
        </p:nvSpPr>
        <p:spPr bwMode="auto">
          <a:xfrm>
            <a:off x="10887180" y="4862857"/>
            <a:ext cx="863025" cy="1022802"/>
          </a:xfrm>
          <a:prstGeom prst="rect">
            <a:avLst/>
          </a:prstGeom>
          <a:noFill/>
          <a:ln w="9525" cap="flat" cmpd="sng" algn="ctr">
            <a:solidFill>
              <a:schemeClr val="accent1"/>
            </a:solidFill>
            <a:prstDash val="solid"/>
            <a:round/>
            <a:headEnd type="none" w="med" len="med"/>
            <a:tailEnd type="none" w="med" len="med"/>
          </a:ln>
          <a:effectLst/>
        </p:spPr>
        <p:txBody>
          <a:bodyPr lIns="36000" rIns="36000" anchor="t" anchorCtr="0"/>
          <a:lstStyle/>
          <a:p>
            <a:pPr algn="ctr">
              <a:defRPr/>
            </a:pPr>
            <a:r>
              <a:rPr lang="nl-BE" sz="1000" i="1" dirty="0">
                <a:solidFill>
                  <a:schemeClr val="accent1"/>
                </a:solidFill>
                <a:latin typeface="+mj-lt"/>
              </a:rPr>
              <a:t>Gemiddeld aantal</a:t>
            </a:r>
            <a:br>
              <a:rPr lang="nl-BE" sz="1000" i="1" dirty="0">
                <a:solidFill>
                  <a:schemeClr val="accent1"/>
                </a:solidFill>
                <a:latin typeface="+mj-lt"/>
              </a:rPr>
            </a:br>
            <a:r>
              <a:rPr lang="nl-BE" sz="1000" i="1" dirty="0">
                <a:solidFill>
                  <a:schemeClr val="accent1"/>
                </a:solidFill>
                <a:latin typeface="+mj-lt"/>
              </a:rPr>
              <a:t>katten</a:t>
            </a:r>
            <a:r>
              <a:rPr lang="en-US" sz="1000" i="1" dirty="0">
                <a:solidFill>
                  <a:schemeClr val="accent1"/>
                </a:solidFill>
                <a:latin typeface="+mj-lt"/>
              </a:rPr>
              <a:t>:</a:t>
            </a:r>
            <a:br>
              <a:rPr lang="en-US" sz="1000" i="1" dirty="0">
                <a:solidFill>
                  <a:schemeClr val="accent1"/>
                </a:solidFill>
                <a:latin typeface="+mj-lt"/>
              </a:rPr>
            </a:br>
            <a:r>
              <a:rPr lang="en-US" sz="1000" i="1" dirty="0">
                <a:solidFill>
                  <a:schemeClr val="accent1"/>
                </a:solidFill>
                <a:latin typeface="+mj-lt"/>
              </a:rPr>
              <a:t>1,9</a:t>
            </a:r>
            <a:endParaRPr lang="en-US" sz="1050" i="1" dirty="0">
              <a:solidFill>
                <a:schemeClr val="accent1"/>
              </a:solidFill>
              <a:latin typeface="+mj-lt"/>
            </a:endParaRPr>
          </a:p>
        </p:txBody>
      </p:sp>
      <p:grpSp>
        <p:nvGrpSpPr>
          <p:cNvPr id="179" name="Graphic 149">
            <a:extLst>
              <a:ext uri="{FF2B5EF4-FFF2-40B4-BE49-F238E27FC236}">
                <a16:creationId xmlns:a16="http://schemas.microsoft.com/office/drawing/2014/main" id="{511F905D-8C9D-4296-9960-21AD1CA88DDC}"/>
              </a:ext>
            </a:extLst>
          </p:cNvPr>
          <p:cNvGrpSpPr/>
          <p:nvPr/>
        </p:nvGrpSpPr>
        <p:grpSpPr>
          <a:xfrm flipH="1">
            <a:off x="11222567" y="5532822"/>
            <a:ext cx="255584" cy="307181"/>
            <a:chOff x="4062412" y="990600"/>
            <a:chExt cx="4057650" cy="4876800"/>
          </a:xfrm>
          <a:solidFill>
            <a:schemeClr val="accent1"/>
          </a:solidFill>
        </p:grpSpPr>
        <p:sp>
          <p:nvSpPr>
            <p:cNvPr id="180" name="Freeform: Shape 179">
              <a:extLst>
                <a:ext uri="{FF2B5EF4-FFF2-40B4-BE49-F238E27FC236}">
                  <a16:creationId xmlns:a16="http://schemas.microsoft.com/office/drawing/2014/main" id="{286C03F0-A3C5-4E55-A5F7-4F65F2279DF0}"/>
                </a:ext>
              </a:extLst>
            </p:cNvPr>
            <p:cNvSpPr/>
            <p:nvPr/>
          </p:nvSpPr>
          <p:spPr>
            <a:xfrm>
              <a:off x="4062412" y="990600"/>
              <a:ext cx="4057650" cy="4876800"/>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 name="connsiteX41" fmla="*/ 2336768 w 4057650"/>
                <a:gd name="connsiteY41" fmla="*/ 4673632 h 4876800"/>
                <a:gd name="connsiteX42" fmla="*/ 1422368 w 4057650"/>
                <a:gd name="connsiteY42" fmla="*/ 4673632 h 4876800"/>
                <a:gd name="connsiteX43" fmla="*/ 1422368 w 4057650"/>
                <a:gd name="connsiteY43" fmla="*/ 4572000 h 4876800"/>
                <a:gd name="connsiteX44" fmla="*/ 1524000 w 4057650"/>
                <a:gd name="connsiteY44" fmla="*/ 4470368 h 4876800"/>
                <a:gd name="connsiteX45" fmla="*/ 1727168 w 4057650"/>
                <a:gd name="connsiteY45" fmla="*/ 4470368 h 4876800"/>
                <a:gd name="connsiteX46" fmla="*/ 1820989 w 4057650"/>
                <a:gd name="connsiteY46" fmla="*/ 4407694 h 4876800"/>
                <a:gd name="connsiteX47" fmla="*/ 1798987 w 4057650"/>
                <a:gd name="connsiteY47" fmla="*/ 4296918 h 4876800"/>
                <a:gd name="connsiteX48" fmla="*/ 1595818 w 4057650"/>
                <a:gd name="connsiteY48" fmla="*/ 4093750 h 4876800"/>
                <a:gd name="connsiteX49" fmla="*/ 1451991 w 4057650"/>
                <a:gd name="connsiteY49" fmla="*/ 3575780 h 4876800"/>
                <a:gd name="connsiteX50" fmla="*/ 1930432 w 4057650"/>
                <a:gd name="connsiteY50" fmla="*/ 3251168 h 4876800"/>
                <a:gd name="connsiteX51" fmla="*/ 2032064 w 4057650"/>
                <a:gd name="connsiteY51" fmla="*/ 3149537 h 4876800"/>
                <a:gd name="connsiteX52" fmla="*/ 1930432 w 4057650"/>
                <a:gd name="connsiteY52" fmla="*/ 3048000 h 4876800"/>
                <a:gd name="connsiteX53" fmla="*/ 1264253 w 4057650"/>
                <a:gd name="connsiteY53" fmla="*/ 3498056 h 4876800"/>
                <a:gd name="connsiteX54" fmla="*/ 1452182 w 4057650"/>
                <a:gd name="connsiteY54" fmla="*/ 4237482 h 4876800"/>
                <a:gd name="connsiteX55" fmla="*/ 1484567 w 4057650"/>
                <a:gd name="connsiteY55" fmla="*/ 4269867 h 4876800"/>
                <a:gd name="connsiteX56" fmla="*/ 1219200 w 4057650"/>
                <a:gd name="connsiteY56" fmla="*/ 4572000 h 4876800"/>
                <a:gd name="connsiteX57" fmla="*/ 1219200 w 4057650"/>
                <a:gd name="connsiteY57" fmla="*/ 4673632 h 4876800"/>
                <a:gd name="connsiteX58" fmla="*/ 609600 w 4057650"/>
                <a:gd name="connsiteY58" fmla="*/ 4673632 h 4876800"/>
                <a:gd name="connsiteX59" fmla="*/ 609600 w 4057650"/>
                <a:gd name="connsiteY59" fmla="*/ 4572000 h 4876800"/>
                <a:gd name="connsiteX60" fmla="*/ 711232 w 4057650"/>
                <a:gd name="connsiteY60" fmla="*/ 4470368 h 4876800"/>
                <a:gd name="connsiteX61" fmla="*/ 914400 w 4057650"/>
                <a:gd name="connsiteY61" fmla="*/ 4470368 h 4876800"/>
                <a:gd name="connsiteX62" fmla="*/ 1016032 w 4057650"/>
                <a:gd name="connsiteY62" fmla="*/ 4368737 h 4876800"/>
                <a:gd name="connsiteX63" fmla="*/ 1016032 w 4057650"/>
                <a:gd name="connsiteY63" fmla="*/ 3352800 h 4876800"/>
                <a:gd name="connsiteX64" fmla="*/ 1004507 w 4057650"/>
                <a:gd name="connsiteY64" fmla="*/ 3305747 h 4876800"/>
                <a:gd name="connsiteX65" fmla="*/ 812768 w 4057650"/>
                <a:gd name="connsiteY65" fmla="*/ 2743200 h 4876800"/>
                <a:gd name="connsiteX66" fmla="*/ 931831 w 4057650"/>
                <a:gd name="connsiteY66" fmla="*/ 2280285 h 4876800"/>
                <a:gd name="connsiteX67" fmla="*/ 1015937 w 4057650"/>
                <a:gd name="connsiteY67" fmla="*/ 2032064 h 4876800"/>
                <a:gd name="connsiteX68" fmla="*/ 1015937 w 4057650"/>
                <a:gd name="connsiteY68" fmla="*/ 1980057 h 4876800"/>
                <a:gd name="connsiteX69" fmla="*/ 983171 w 4057650"/>
                <a:gd name="connsiteY69" fmla="*/ 1557147 h 4876800"/>
                <a:gd name="connsiteX70" fmla="*/ 711137 w 4057650"/>
                <a:gd name="connsiteY70" fmla="*/ 1422368 h 4876800"/>
                <a:gd name="connsiteX71" fmla="*/ 203168 w 4057650"/>
                <a:gd name="connsiteY71" fmla="*/ 1117759 h 4876800"/>
                <a:gd name="connsiteX72" fmla="*/ 352425 w 4057650"/>
                <a:gd name="connsiteY72" fmla="*/ 983647 h 4876800"/>
                <a:gd name="connsiteX73" fmla="*/ 478250 w 4057650"/>
                <a:gd name="connsiteY73" fmla="*/ 884587 h 4876800"/>
                <a:gd name="connsiteX74" fmla="*/ 575501 w 4057650"/>
                <a:gd name="connsiteY74" fmla="*/ 756380 h 4876800"/>
                <a:gd name="connsiteX75" fmla="*/ 711232 w 4057650"/>
                <a:gd name="connsiteY75" fmla="*/ 609600 h 4876800"/>
                <a:gd name="connsiteX76" fmla="*/ 1005745 w 4057650"/>
                <a:gd name="connsiteY76" fmla="*/ 223456 h 4876800"/>
                <a:gd name="connsiteX77" fmla="*/ 1222439 w 4057650"/>
                <a:gd name="connsiteY77" fmla="*/ 532829 h 4876800"/>
                <a:gd name="connsiteX78" fmla="*/ 1288161 w 4057650"/>
                <a:gd name="connsiteY78" fmla="*/ 604266 h 4876800"/>
                <a:gd name="connsiteX79" fmla="*/ 1524000 w 4057650"/>
                <a:gd name="connsiteY79" fmla="*/ 914400 h 4876800"/>
                <a:gd name="connsiteX80" fmla="*/ 1524000 w 4057650"/>
                <a:gd name="connsiteY80" fmla="*/ 1930432 h 4876800"/>
                <a:gd name="connsiteX81" fmla="*/ 2080832 w 4057650"/>
                <a:gd name="connsiteY81" fmla="*/ 2645569 h 4876800"/>
                <a:gd name="connsiteX82" fmla="*/ 2264950 w 4057650"/>
                <a:gd name="connsiteY82" fmla="*/ 2815019 h 4876800"/>
                <a:gd name="connsiteX83" fmla="*/ 2391728 w 4057650"/>
                <a:gd name="connsiteY83" fmla="*/ 2931128 h 4876800"/>
                <a:gd name="connsiteX84" fmla="*/ 2844737 w 4057650"/>
                <a:gd name="connsiteY84" fmla="*/ 3759232 h 4876800"/>
                <a:gd name="connsiteX85" fmla="*/ 2844737 w 4057650"/>
                <a:gd name="connsiteY85" fmla="*/ 4165664 h 4876800"/>
                <a:gd name="connsiteX86" fmla="*/ 2336768 w 4057650"/>
                <a:gd name="connsiteY86" fmla="*/ 467363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moveTo>
                    <a:pt x="2336768" y="4673632"/>
                  </a:moveTo>
                  <a:lnTo>
                    <a:pt x="1422368" y="4673632"/>
                  </a:lnTo>
                  <a:lnTo>
                    <a:pt x="1422368" y="4572000"/>
                  </a:lnTo>
                  <a:cubicBezTo>
                    <a:pt x="1422368" y="4515993"/>
                    <a:pt x="1467993" y="4470368"/>
                    <a:pt x="1524000" y="4470368"/>
                  </a:cubicBezTo>
                  <a:lnTo>
                    <a:pt x="1727168" y="4470368"/>
                  </a:lnTo>
                  <a:cubicBezTo>
                    <a:pt x="1768221" y="4470368"/>
                    <a:pt x="1805368" y="4445604"/>
                    <a:pt x="1820989" y="4407694"/>
                  </a:cubicBezTo>
                  <a:cubicBezTo>
                    <a:pt x="1836611" y="4369784"/>
                    <a:pt x="1827943" y="4325970"/>
                    <a:pt x="1798987" y="4296918"/>
                  </a:cubicBezTo>
                  <a:lnTo>
                    <a:pt x="1595818" y="4093750"/>
                  </a:lnTo>
                  <a:cubicBezTo>
                    <a:pt x="1386459" y="3884200"/>
                    <a:pt x="1401985" y="3696462"/>
                    <a:pt x="1451991" y="3575780"/>
                  </a:cubicBezTo>
                  <a:cubicBezTo>
                    <a:pt x="1528572" y="3390614"/>
                    <a:pt x="1734407" y="3251168"/>
                    <a:pt x="1930432" y="3251168"/>
                  </a:cubicBezTo>
                  <a:cubicBezTo>
                    <a:pt x="1986629" y="3251168"/>
                    <a:pt x="2032064" y="3205734"/>
                    <a:pt x="2032064" y="3149537"/>
                  </a:cubicBezTo>
                  <a:cubicBezTo>
                    <a:pt x="2032064" y="3093339"/>
                    <a:pt x="1986534" y="3048000"/>
                    <a:pt x="1930432" y="3048000"/>
                  </a:cubicBezTo>
                  <a:cubicBezTo>
                    <a:pt x="1652397" y="3048000"/>
                    <a:pt x="1372267" y="3237357"/>
                    <a:pt x="1264253" y="3498056"/>
                  </a:cubicBezTo>
                  <a:cubicBezTo>
                    <a:pt x="1161669" y="3745897"/>
                    <a:pt x="1230154" y="4015359"/>
                    <a:pt x="1452182" y="4237482"/>
                  </a:cubicBezTo>
                  <a:lnTo>
                    <a:pt x="1484567" y="4269867"/>
                  </a:lnTo>
                  <a:cubicBezTo>
                    <a:pt x="1335119" y="4289203"/>
                    <a:pt x="1219200" y="4417409"/>
                    <a:pt x="1219200" y="4572000"/>
                  </a:cubicBezTo>
                  <a:lnTo>
                    <a:pt x="1219200" y="4673632"/>
                  </a:lnTo>
                  <a:lnTo>
                    <a:pt x="609600" y="4673632"/>
                  </a:lnTo>
                  <a:lnTo>
                    <a:pt x="609600" y="4572000"/>
                  </a:lnTo>
                  <a:cubicBezTo>
                    <a:pt x="609600" y="4515993"/>
                    <a:pt x="655225" y="4470368"/>
                    <a:pt x="711232" y="4470368"/>
                  </a:cubicBezTo>
                  <a:lnTo>
                    <a:pt x="914400" y="4470368"/>
                  </a:lnTo>
                  <a:cubicBezTo>
                    <a:pt x="970598" y="4470368"/>
                    <a:pt x="1016032" y="4424934"/>
                    <a:pt x="1016032" y="4368737"/>
                  </a:cubicBezTo>
                  <a:lnTo>
                    <a:pt x="1016032" y="3352800"/>
                  </a:lnTo>
                  <a:cubicBezTo>
                    <a:pt x="1016032" y="3336512"/>
                    <a:pt x="1012031" y="3320224"/>
                    <a:pt x="1004507" y="3305747"/>
                  </a:cubicBezTo>
                  <a:cubicBezTo>
                    <a:pt x="951167" y="3203543"/>
                    <a:pt x="812768" y="2902934"/>
                    <a:pt x="812768" y="2743200"/>
                  </a:cubicBezTo>
                  <a:cubicBezTo>
                    <a:pt x="812768" y="2478691"/>
                    <a:pt x="876110" y="2373344"/>
                    <a:pt x="931831" y="2280285"/>
                  </a:cubicBezTo>
                  <a:cubicBezTo>
                    <a:pt x="973074" y="2211419"/>
                    <a:pt x="1015937" y="2140172"/>
                    <a:pt x="1015937" y="2032064"/>
                  </a:cubicBezTo>
                  <a:lnTo>
                    <a:pt x="1015937" y="1980057"/>
                  </a:lnTo>
                  <a:cubicBezTo>
                    <a:pt x="1016127" y="1752029"/>
                    <a:pt x="1016127" y="1637538"/>
                    <a:pt x="983171" y="1557147"/>
                  </a:cubicBezTo>
                  <a:cubicBezTo>
                    <a:pt x="927830" y="1422368"/>
                    <a:pt x="797433" y="1422368"/>
                    <a:pt x="711137" y="1422368"/>
                  </a:cubicBezTo>
                  <a:cubicBezTo>
                    <a:pt x="551974" y="1422368"/>
                    <a:pt x="203359" y="1345597"/>
                    <a:pt x="203168" y="1117759"/>
                  </a:cubicBezTo>
                  <a:cubicBezTo>
                    <a:pt x="207169" y="1086612"/>
                    <a:pt x="305181" y="1017175"/>
                    <a:pt x="352425" y="983647"/>
                  </a:cubicBezTo>
                  <a:cubicBezTo>
                    <a:pt x="400622" y="949547"/>
                    <a:pt x="446532" y="916400"/>
                    <a:pt x="478250" y="884587"/>
                  </a:cubicBezTo>
                  <a:cubicBezTo>
                    <a:pt x="513779" y="849059"/>
                    <a:pt x="543782" y="804005"/>
                    <a:pt x="575501" y="756380"/>
                  </a:cubicBezTo>
                  <a:cubicBezTo>
                    <a:pt x="614363" y="697897"/>
                    <a:pt x="673322" y="609600"/>
                    <a:pt x="711232" y="609600"/>
                  </a:cubicBezTo>
                  <a:cubicBezTo>
                    <a:pt x="893636" y="609600"/>
                    <a:pt x="978313" y="394907"/>
                    <a:pt x="1005745" y="223456"/>
                  </a:cubicBezTo>
                  <a:cubicBezTo>
                    <a:pt x="1159574" y="294513"/>
                    <a:pt x="1221677" y="530066"/>
                    <a:pt x="1222439" y="532829"/>
                  </a:cubicBezTo>
                  <a:cubicBezTo>
                    <a:pt x="1230821" y="565976"/>
                    <a:pt x="1255967" y="593122"/>
                    <a:pt x="1288161" y="604266"/>
                  </a:cubicBezTo>
                  <a:cubicBezTo>
                    <a:pt x="1297781" y="607600"/>
                    <a:pt x="1524000" y="688562"/>
                    <a:pt x="1524000" y="914400"/>
                  </a:cubicBezTo>
                  <a:lnTo>
                    <a:pt x="1524000" y="1930432"/>
                  </a:lnTo>
                  <a:cubicBezTo>
                    <a:pt x="1524000" y="2132838"/>
                    <a:pt x="1765268" y="2364200"/>
                    <a:pt x="2080832" y="2645569"/>
                  </a:cubicBezTo>
                  <a:cubicBezTo>
                    <a:pt x="2151698" y="2708910"/>
                    <a:pt x="2216563" y="2766632"/>
                    <a:pt x="2264950" y="2815019"/>
                  </a:cubicBezTo>
                  <a:cubicBezTo>
                    <a:pt x="2302288" y="2852357"/>
                    <a:pt x="2345531" y="2890457"/>
                    <a:pt x="2391728" y="2931128"/>
                  </a:cubicBezTo>
                  <a:cubicBezTo>
                    <a:pt x="2604040" y="3117628"/>
                    <a:pt x="2844737" y="3329178"/>
                    <a:pt x="2844737" y="3759232"/>
                  </a:cubicBezTo>
                  <a:lnTo>
                    <a:pt x="2844737" y="4165664"/>
                  </a:lnTo>
                  <a:cubicBezTo>
                    <a:pt x="2844832" y="4445794"/>
                    <a:pt x="2616994" y="4673632"/>
                    <a:pt x="2336768" y="4673632"/>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1403B6D-7189-4090-8F05-B53FFC42CB2E}"/>
                </a:ext>
              </a:extLst>
            </p:cNvPr>
            <p:cNvSpPr/>
            <p:nvPr/>
          </p:nvSpPr>
          <p:spPr>
            <a:xfrm>
              <a:off x="4672012" y="1803368"/>
              <a:ext cx="304800" cy="200025"/>
            </a:xfrm>
            <a:custGeom>
              <a:avLst/>
              <a:gdLst>
                <a:gd name="connsiteX0" fmla="*/ 203168 w 304800"/>
                <a:gd name="connsiteY0" fmla="*/ 0 h 200025"/>
                <a:gd name="connsiteX1" fmla="*/ 101632 w 304800"/>
                <a:gd name="connsiteY1" fmla="*/ 0 h 200025"/>
                <a:gd name="connsiteX2" fmla="*/ 0 w 304800"/>
                <a:gd name="connsiteY2" fmla="*/ 101632 h 200025"/>
                <a:gd name="connsiteX3" fmla="*/ 101632 w 304800"/>
                <a:gd name="connsiteY3" fmla="*/ 203263 h 200025"/>
                <a:gd name="connsiteX4" fmla="*/ 203263 w 304800"/>
                <a:gd name="connsiteY4" fmla="*/ 203263 h 200025"/>
                <a:gd name="connsiteX5" fmla="*/ 304800 w 304800"/>
                <a:gd name="connsiteY5" fmla="*/ 101632 h 200025"/>
                <a:gd name="connsiteX6" fmla="*/ 203168 w 304800"/>
                <a:gd name="connsiteY6"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0025">
                  <a:moveTo>
                    <a:pt x="203168" y="0"/>
                  </a:moveTo>
                  <a:lnTo>
                    <a:pt x="101632" y="0"/>
                  </a:lnTo>
                  <a:cubicBezTo>
                    <a:pt x="45434" y="0"/>
                    <a:pt x="0" y="45434"/>
                    <a:pt x="0" y="101632"/>
                  </a:cubicBezTo>
                  <a:cubicBezTo>
                    <a:pt x="0" y="157829"/>
                    <a:pt x="45434" y="203263"/>
                    <a:pt x="101632" y="203263"/>
                  </a:cubicBezTo>
                  <a:lnTo>
                    <a:pt x="203263" y="203263"/>
                  </a:lnTo>
                  <a:cubicBezTo>
                    <a:pt x="259366" y="203263"/>
                    <a:pt x="304800" y="157829"/>
                    <a:pt x="304800" y="101632"/>
                  </a:cubicBezTo>
                  <a:cubicBezTo>
                    <a:pt x="304800" y="45434"/>
                    <a:pt x="259366" y="0"/>
                    <a:pt x="203168" y="0"/>
                  </a:cubicBezTo>
                  <a:close/>
                </a:path>
              </a:pathLst>
            </a:custGeom>
            <a:grpFill/>
            <a:ln w="9525" cap="flat">
              <a:noFill/>
              <a:prstDash val="solid"/>
              <a:miter/>
            </a:ln>
          </p:spPr>
          <p:txBody>
            <a:bodyPr rtlCol="0" anchor="ctr"/>
            <a:lstStyle/>
            <a:p>
              <a:endParaRPr lang="en-US"/>
            </a:p>
          </p:txBody>
        </p:sp>
      </p:grpSp>
      <p:graphicFrame>
        <p:nvGraphicFramePr>
          <p:cNvPr id="77" name="Chart 76">
            <a:extLst>
              <a:ext uri="{FF2B5EF4-FFF2-40B4-BE49-F238E27FC236}">
                <a16:creationId xmlns:a16="http://schemas.microsoft.com/office/drawing/2014/main" id="{AE222273-AAFE-4E7C-84B9-1E2EC9F3BC8B}"/>
              </a:ext>
            </a:extLst>
          </p:cNvPr>
          <p:cNvGraphicFramePr/>
          <p:nvPr>
            <p:extLst>
              <p:ext uri="{D42A27DB-BD31-4B8C-83A1-F6EECF244321}">
                <p14:modId xmlns:p14="http://schemas.microsoft.com/office/powerpoint/2010/main" val="3204318771"/>
              </p:ext>
            </p:extLst>
          </p:nvPr>
        </p:nvGraphicFramePr>
        <p:xfrm>
          <a:off x="966643" y="4262142"/>
          <a:ext cx="3515876" cy="15805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75772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F7197A-3CDD-4983-80DF-F69A9F4AA045}"/>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GESLACHT KAT</a:t>
            </a:r>
          </a:p>
        </p:txBody>
      </p:sp>
      <p:sp>
        <p:nvSpPr>
          <p:cNvPr id="22" name="Rectangle 21">
            <a:extLst>
              <a:ext uri="{FF2B5EF4-FFF2-40B4-BE49-F238E27FC236}">
                <a16:creationId xmlns:a16="http://schemas.microsoft.com/office/drawing/2014/main" id="{246D07F9-00CC-44D1-A7F9-540176883396}"/>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51%</a:t>
            </a:r>
          </a:p>
        </p:txBody>
      </p:sp>
      <p:sp>
        <p:nvSpPr>
          <p:cNvPr id="27" name="Rectangle 26">
            <a:extLst>
              <a:ext uri="{FF2B5EF4-FFF2-40B4-BE49-F238E27FC236}">
                <a16:creationId xmlns:a16="http://schemas.microsoft.com/office/drawing/2014/main" id="{C6570993-A6DA-4BFE-93DA-85874922A530}"/>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en-US" sz="2400" dirty="0">
                <a:solidFill>
                  <a:schemeClr val="bg1"/>
                </a:solidFill>
                <a:latin typeface="+mj-lt"/>
              </a:rPr>
              <a:t>49%</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246221"/>
          </a:xfrm>
        </p:spPr>
        <p:txBody>
          <a:bodyPr/>
          <a:lstStyle/>
          <a:p>
            <a:r>
              <a:rPr lang="nl-BE" dirty="0"/>
              <a:t>Basis:	Totale steekproef katten Vlaanderen (n=854)</a:t>
            </a:r>
          </a:p>
          <a:p>
            <a:r>
              <a:rPr lang="nl-BE" dirty="0"/>
              <a:t>Vraag:	Q5. Is uw kat een raskat? / Q2 Welk geslacht heeft uw kat? /  Q6. Mag uw kat buiten? / Q3. Hoe oud is uw kat? / Q4. Vanwaar heeft u uw kat?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8</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691028"/>
            <a:ext cx="11376023" cy="387798"/>
          </a:xfrm>
        </p:spPr>
        <p:txBody>
          <a:bodyPr/>
          <a:lstStyle/>
          <a:p>
            <a:r>
              <a:rPr lang="nl-BE" dirty="0"/>
              <a:t>Profiel van de steekproef: de katten</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LEEFTIJD KAT</a:t>
            </a:r>
          </a:p>
        </p:txBody>
      </p:sp>
      <p:sp>
        <p:nvSpPr>
          <p:cNvPr id="24" name="Rectangle 23">
            <a:extLst>
              <a:ext uri="{FF2B5EF4-FFF2-40B4-BE49-F238E27FC236}">
                <a16:creationId xmlns:a16="http://schemas.microsoft.com/office/drawing/2014/main" id="{8269CE19-1051-403A-8CF9-E5A43BCC73DE}"/>
              </a:ext>
            </a:extLst>
          </p:cNvPr>
          <p:cNvSpPr/>
          <p:nvPr/>
        </p:nvSpPr>
        <p:spPr>
          <a:xfrm>
            <a:off x="8054719" y="1493390"/>
            <a:ext cx="3729291" cy="442004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AFKOMST KAT</a:t>
            </a:r>
          </a:p>
        </p:txBody>
      </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3898305245"/>
              </p:ext>
            </p:extLst>
          </p:nvPr>
        </p:nvGraphicFramePr>
        <p:xfrm>
          <a:off x="2412282" y="1493391"/>
          <a:ext cx="5502719" cy="1908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7" name="Table 46">
            <a:extLst>
              <a:ext uri="{FF2B5EF4-FFF2-40B4-BE49-F238E27FC236}">
                <a16:creationId xmlns:a16="http://schemas.microsoft.com/office/drawing/2014/main" id="{E18A6AFB-5A9B-4750-8606-F3D11B31DF7B}"/>
              </a:ext>
            </a:extLst>
          </p:cNvPr>
          <p:cNvGraphicFramePr>
            <a:graphicFrameLocks noGrp="1"/>
          </p:cNvGraphicFramePr>
          <p:nvPr>
            <p:extLst>
              <p:ext uri="{D42A27DB-BD31-4B8C-83A1-F6EECF244321}">
                <p14:modId xmlns:p14="http://schemas.microsoft.com/office/powerpoint/2010/main" val="234983834"/>
              </p:ext>
            </p:extLst>
          </p:nvPr>
        </p:nvGraphicFramePr>
        <p:xfrm>
          <a:off x="2405896" y="3439986"/>
          <a:ext cx="5484700" cy="217371"/>
        </p:xfrm>
        <a:graphic>
          <a:graphicData uri="http://schemas.openxmlformats.org/drawingml/2006/table">
            <a:tbl>
              <a:tblPr firstRow="1" bandRow="1">
                <a:tableStyleId>{5C22544A-7EE6-4342-B048-85BDC9FD1C3A}</a:tableStyleId>
              </a:tblPr>
              <a:tblGrid>
                <a:gridCol w="1371175">
                  <a:extLst>
                    <a:ext uri="{9D8B030D-6E8A-4147-A177-3AD203B41FA5}">
                      <a16:colId xmlns:a16="http://schemas.microsoft.com/office/drawing/2014/main" val="20000"/>
                    </a:ext>
                  </a:extLst>
                </a:gridCol>
                <a:gridCol w="1371175">
                  <a:extLst>
                    <a:ext uri="{9D8B030D-6E8A-4147-A177-3AD203B41FA5}">
                      <a16:colId xmlns:a16="http://schemas.microsoft.com/office/drawing/2014/main" val="20001"/>
                    </a:ext>
                  </a:extLst>
                </a:gridCol>
                <a:gridCol w="1371175">
                  <a:extLst>
                    <a:ext uri="{9D8B030D-6E8A-4147-A177-3AD203B41FA5}">
                      <a16:colId xmlns:a16="http://schemas.microsoft.com/office/drawing/2014/main" val="20002"/>
                    </a:ext>
                  </a:extLst>
                </a:gridCol>
                <a:gridCol w="1371175">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0-3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jaar</a:t>
                      </a: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49" name="Rounded Rectangle 79">
            <a:extLst>
              <a:ext uri="{FF2B5EF4-FFF2-40B4-BE49-F238E27FC236}">
                <a16:creationId xmlns:a16="http://schemas.microsoft.com/office/drawing/2014/main" id="{25D73AA8-2FB0-4720-B6E7-275BBAB48A37}"/>
              </a:ext>
            </a:extLst>
          </p:cNvPr>
          <p:cNvSpPr/>
          <p:nvPr/>
        </p:nvSpPr>
        <p:spPr bwMode="auto">
          <a:xfrm>
            <a:off x="5895975" y="1576380"/>
            <a:ext cx="1967035" cy="41289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108000" tIns="36000" rIns="0" bIns="36000" anchor="ctr" anchorCtr="0"/>
          <a:lstStyle/>
          <a:p>
            <a:pPr>
              <a:defRPr/>
            </a:pPr>
            <a:r>
              <a:rPr lang="nl-BE" sz="1000" i="1" dirty="0">
                <a:solidFill>
                  <a:schemeClr val="bg2"/>
                </a:solidFill>
                <a:latin typeface="+mj-lt"/>
              </a:rPr>
              <a:t>Gemiddelde leeftijd kat:</a:t>
            </a:r>
            <a:br>
              <a:rPr lang="nl-BE" sz="1000" i="1" dirty="0">
                <a:solidFill>
                  <a:schemeClr val="bg2"/>
                </a:solidFill>
                <a:latin typeface="+mj-lt"/>
              </a:rPr>
            </a:br>
            <a:r>
              <a:rPr lang="nl-BE" sz="1000" i="1" dirty="0">
                <a:solidFill>
                  <a:schemeClr val="bg2"/>
                </a:solidFill>
                <a:latin typeface="+mj-lt"/>
              </a:rPr>
              <a:t>6,6 jaar</a:t>
            </a:r>
            <a:endParaRPr lang="nl-BE" sz="1050" i="1" dirty="0">
              <a:solidFill>
                <a:schemeClr val="bg2"/>
              </a:solidFill>
              <a:latin typeface="+mj-lt"/>
            </a:endParaRPr>
          </a:p>
        </p:txBody>
      </p:sp>
      <p:sp>
        <p:nvSpPr>
          <p:cNvPr id="123" name="Rectangle 122">
            <a:extLst>
              <a:ext uri="{FF2B5EF4-FFF2-40B4-BE49-F238E27FC236}">
                <a16:creationId xmlns:a16="http://schemas.microsoft.com/office/drawing/2014/main" id="{85487211-1051-4E38-A4E9-505A12DA9247}"/>
              </a:ext>
            </a:extLst>
          </p:cNvPr>
          <p:cNvSpPr/>
          <p:nvPr/>
        </p:nvSpPr>
        <p:spPr>
          <a:xfrm>
            <a:off x="2322246" y="3887380"/>
            <a:ext cx="1789098"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RASKAT?</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56193"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MAG KAT BUITEN?</a:t>
            </a:r>
          </a:p>
        </p:txBody>
      </p:sp>
      <p:graphicFrame>
        <p:nvGraphicFramePr>
          <p:cNvPr id="77" name="Chart 76">
            <a:extLst>
              <a:ext uri="{FF2B5EF4-FFF2-40B4-BE49-F238E27FC236}">
                <a16:creationId xmlns:a16="http://schemas.microsoft.com/office/drawing/2014/main" id="{07D15620-E10A-435C-B42F-F8787CA31C99}"/>
              </a:ext>
            </a:extLst>
          </p:cNvPr>
          <p:cNvGraphicFramePr/>
          <p:nvPr>
            <p:extLst>
              <p:ext uri="{D42A27DB-BD31-4B8C-83A1-F6EECF244321}">
                <p14:modId xmlns:p14="http://schemas.microsoft.com/office/powerpoint/2010/main" val="1913705386"/>
              </p:ext>
            </p:extLst>
          </p:nvPr>
        </p:nvGraphicFramePr>
        <p:xfrm>
          <a:off x="2322246" y="4223312"/>
          <a:ext cx="1789098" cy="1580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1" name="Chart 80">
            <a:extLst>
              <a:ext uri="{FF2B5EF4-FFF2-40B4-BE49-F238E27FC236}">
                <a16:creationId xmlns:a16="http://schemas.microsoft.com/office/drawing/2014/main" id="{44F04E43-2EB5-41D9-84E7-68D5C77D2CD5}"/>
              </a:ext>
            </a:extLst>
          </p:cNvPr>
          <p:cNvGraphicFramePr/>
          <p:nvPr>
            <p:extLst>
              <p:ext uri="{D42A27DB-BD31-4B8C-83A1-F6EECF244321}">
                <p14:modId xmlns:p14="http://schemas.microsoft.com/office/powerpoint/2010/main" val="4110535420"/>
              </p:ext>
            </p:extLst>
          </p:nvPr>
        </p:nvGraphicFramePr>
        <p:xfrm>
          <a:off x="6272899" y="4223312"/>
          <a:ext cx="1488114" cy="1580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a:extLst>
              <a:ext uri="{FF2B5EF4-FFF2-40B4-BE49-F238E27FC236}">
                <a16:creationId xmlns:a16="http://schemas.microsoft.com/office/drawing/2014/main" id="{DD1769C2-3223-4A45-BAB7-D134D79697D4}"/>
              </a:ext>
            </a:extLst>
          </p:cNvPr>
          <p:cNvGraphicFramePr>
            <a:graphicFrameLocks noGrp="1"/>
          </p:cNvGraphicFramePr>
          <p:nvPr>
            <p:extLst>
              <p:ext uri="{D42A27DB-BD31-4B8C-83A1-F6EECF244321}">
                <p14:modId xmlns:p14="http://schemas.microsoft.com/office/powerpoint/2010/main" val="3544728244"/>
              </p:ext>
            </p:extLst>
          </p:nvPr>
        </p:nvGraphicFramePr>
        <p:xfrm>
          <a:off x="4261403" y="4223312"/>
          <a:ext cx="1931023" cy="1529757"/>
        </p:xfrm>
        <a:graphic>
          <a:graphicData uri="http://schemas.openxmlformats.org/drawingml/2006/table">
            <a:tbl>
              <a:tblPr firstRow="1" bandRow="1">
                <a:tableStyleId>{2D5ABB26-0587-4C30-8999-92F81FD0307C}</a:tableStyleId>
              </a:tblPr>
              <a:tblGrid>
                <a:gridCol w="1931023">
                  <a:extLst>
                    <a:ext uri="{9D8B030D-6E8A-4147-A177-3AD203B41FA5}">
                      <a16:colId xmlns:a16="http://schemas.microsoft.com/office/drawing/2014/main" val="2069625335"/>
                    </a:ext>
                  </a:extLst>
                </a:gridCol>
              </a:tblGrid>
              <a:tr h="509919">
                <a:tc>
                  <a:txBody>
                    <a:bodyPr/>
                    <a:lstStyle/>
                    <a:p>
                      <a:pPr algn="r"/>
                      <a:r>
                        <a:rPr lang="nl-BE" sz="1200" b="1" noProof="0" dirty="0">
                          <a:solidFill>
                            <a:schemeClr val="tx1"/>
                          </a:solidFill>
                        </a:rPr>
                        <a:t>Ja</a:t>
                      </a:r>
                      <a:r>
                        <a:rPr lang="nl-BE" sz="1000" b="0" noProof="0" dirty="0">
                          <a:solidFill>
                            <a:schemeClr val="tx1"/>
                          </a:solidFill>
                        </a:rPr>
                        <a:t>, vrij buiten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5099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200" b="1" noProof="0" dirty="0">
                          <a:solidFill>
                            <a:schemeClr val="tx1"/>
                          </a:solidFill>
                        </a:rPr>
                        <a:t>Ja</a:t>
                      </a:r>
                      <a:r>
                        <a:rPr lang="nl-BE" sz="1000" b="0" noProof="0" dirty="0">
                          <a:solidFill>
                            <a:schemeClr val="tx1"/>
                          </a:solidFill>
                        </a:rPr>
                        <a:t>, aan de leiband, onder  toezicht of in een afgesloten tuin/terras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509919">
                <a:tc>
                  <a:txBody>
                    <a:bodyPr/>
                    <a:lstStyle/>
                    <a:p>
                      <a:pPr algn="r"/>
                      <a:r>
                        <a:rPr lang="nl-BE" sz="1200" b="1" noProof="0" dirty="0">
                          <a:solidFill>
                            <a:schemeClr val="tx1"/>
                          </a:solidFill>
                        </a:rPr>
                        <a:t>Nee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aphicFrame>
        <p:nvGraphicFramePr>
          <p:cNvPr id="87" name="Chart 86">
            <a:extLst>
              <a:ext uri="{FF2B5EF4-FFF2-40B4-BE49-F238E27FC236}">
                <a16:creationId xmlns:a16="http://schemas.microsoft.com/office/drawing/2014/main" id="{6A40EC74-A627-405D-8711-B0E14FBDC952}"/>
              </a:ext>
            </a:extLst>
          </p:cNvPr>
          <p:cNvGraphicFramePr/>
          <p:nvPr>
            <p:extLst>
              <p:ext uri="{D42A27DB-BD31-4B8C-83A1-F6EECF244321}">
                <p14:modId xmlns:p14="http://schemas.microsoft.com/office/powerpoint/2010/main" val="3225472360"/>
              </p:ext>
            </p:extLst>
          </p:nvPr>
        </p:nvGraphicFramePr>
        <p:xfrm>
          <a:off x="9950228" y="1989275"/>
          <a:ext cx="1754160" cy="37091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8" name="Table 87">
            <a:extLst>
              <a:ext uri="{FF2B5EF4-FFF2-40B4-BE49-F238E27FC236}">
                <a16:creationId xmlns:a16="http://schemas.microsoft.com/office/drawing/2014/main" id="{63BD9D77-ACD3-44F2-87B6-38C99DE2EC1A}"/>
              </a:ext>
            </a:extLst>
          </p:cNvPr>
          <p:cNvGraphicFramePr>
            <a:graphicFrameLocks noGrp="1"/>
          </p:cNvGraphicFramePr>
          <p:nvPr>
            <p:extLst>
              <p:ext uri="{D42A27DB-BD31-4B8C-83A1-F6EECF244321}">
                <p14:modId xmlns:p14="http://schemas.microsoft.com/office/powerpoint/2010/main" val="942465478"/>
              </p:ext>
            </p:extLst>
          </p:nvPr>
        </p:nvGraphicFramePr>
        <p:xfrm>
          <a:off x="8162925" y="1989275"/>
          <a:ext cx="1706830" cy="3709131"/>
        </p:xfrm>
        <a:graphic>
          <a:graphicData uri="http://schemas.openxmlformats.org/drawingml/2006/table">
            <a:tbl>
              <a:tblPr firstRow="1" bandRow="1">
                <a:tableStyleId>{2D5ABB26-0587-4C30-8999-92F81FD0307C}</a:tableStyleId>
              </a:tblPr>
              <a:tblGrid>
                <a:gridCol w="1706830">
                  <a:extLst>
                    <a:ext uri="{9D8B030D-6E8A-4147-A177-3AD203B41FA5}">
                      <a16:colId xmlns:a16="http://schemas.microsoft.com/office/drawing/2014/main" val="2069625335"/>
                    </a:ext>
                  </a:extLst>
                </a:gridCol>
              </a:tblGrid>
              <a:tr h="282053">
                <a:tc>
                  <a:txBody>
                    <a:bodyPr/>
                    <a:lstStyle/>
                    <a:p>
                      <a:pPr marL="0" algn="r" defTabSz="914400" rtl="0" eaLnBrk="1" fontAlgn="b" latinLnBrk="0" hangingPunct="1"/>
                      <a:r>
                        <a:rPr lang="nl-BE" sz="1000" b="0" kern="1200" dirty="0">
                          <a:solidFill>
                            <a:schemeClr val="tx1"/>
                          </a:solidFill>
                          <a:latin typeface="+mn-lt"/>
                          <a:ea typeface="+mn-ea"/>
                          <a:cs typeface="+mn-cs"/>
                        </a:rPr>
                        <a:t>Vrienden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Asiel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324491">
                <a:tc>
                  <a:txBody>
                    <a:bodyPr/>
                    <a:lstStyle/>
                    <a:p>
                      <a:pPr marL="0" algn="r" defTabSz="914400" rtl="0" eaLnBrk="1" fontAlgn="b" latinLnBrk="0" hangingPunct="1"/>
                      <a:r>
                        <a:rPr lang="nl-NL" sz="1000" b="0" kern="1200" dirty="0">
                          <a:solidFill>
                            <a:schemeClr val="tx1"/>
                          </a:solidFill>
                          <a:latin typeface="+mn-lt"/>
                          <a:ea typeface="+mn-ea"/>
                          <a:cs typeface="+mn-cs"/>
                        </a:rPr>
                        <a:t> Kwam als zwerfkat in mijn tuin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282055">
                <a:tc>
                  <a:txBody>
                    <a:bodyPr/>
                    <a:lstStyle/>
                    <a:p>
                      <a:pPr marL="0" algn="r" defTabSz="914400" rtl="0" eaLnBrk="1" fontAlgn="b" latinLnBrk="0" hangingPunct="1"/>
                      <a:r>
                        <a:rPr lang="nl-BE" sz="1000" b="0" kern="1200" dirty="0">
                          <a:solidFill>
                            <a:schemeClr val="tx1"/>
                          </a:solidFill>
                          <a:latin typeface="+mn-lt"/>
                          <a:ea typeface="+mn-ea"/>
                          <a:cs typeface="+mn-cs"/>
                        </a:rPr>
                        <a: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282053">
                <a:tc>
                  <a:txBody>
                    <a:bodyPr/>
                    <a:lstStyle/>
                    <a:p>
                      <a:pPr marL="0" algn="r" defTabSz="914400" rtl="0" eaLnBrk="1" fontAlgn="b" latinLnBrk="0" hangingPunct="1"/>
                      <a:r>
                        <a:rPr lang="nl-NL" sz="1000" b="0" kern="1200" dirty="0">
                          <a:solidFill>
                            <a:schemeClr val="tx1"/>
                          </a:solidFill>
                          <a:latin typeface="+mn-lt"/>
                          <a:ea typeface="+mn-ea"/>
                          <a:cs typeface="+mn-cs"/>
                        </a:rPr>
                        <a:t>Nestje van mijn andere kat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Gevonden op straat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282053">
                <a:tc>
                  <a:txBody>
                    <a:bodyPr/>
                    <a:lstStyle/>
                    <a:p>
                      <a:pPr marL="0" algn="r" defTabSz="914400" rtl="0" eaLnBrk="1" fontAlgn="b" latinLnBrk="0" hangingPunct="1"/>
                      <a:r>
                        <a:rPr lang="nl-NL" sz="1000" b="0" kern="1200" dirty="0">
                          <a:solidFill>
                            <a:schemeClr val="tx1"/>
                          </a:solidFill>
                          <a:latin typeface="+mn-lt"/>
                          <a:ea typeface="+mn-ea"/>
                          <a:cs typeface="+mn-cs"/>
                        </a:rPr>
                        <a:t>Gevonden nestje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Online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Niet-erkende fokker</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4702862"/>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Dierenwinkel</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813192"/>
                  </a:ext>
                </a:extLst>
              </a:tr>
              <a:tr h="282055">
                <a:tc>
                  <a:txBody>
                    <a:bodyPr/>
                    <a:lstStyle/>
                    <a:p>
                      <a:pPr marL="0" algn="r" defTabSz="914400" rtl="0" eaLnBrk="1" fontAlgn="b" latinLnBrk="0" hangingPunct="1"/>
                      <a:r>
                        <a:rPr lang="nl-BE" sz="1000" b="0" kern="1200" dirty="0">
                          <a:solidFill>
                            <a:schemeClr val="tx1"/>
                          </a:solidFill>
                          <a:latin typeface="+mn-lt"/>
                          <a:ea typeface="+mn-ea"/>
                          <a:cs typeface="+mn-cs"/>
                        </a:rPr>
                        <a:t>Van een boerderij</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0788480"/>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Via dierenarts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087071"/>
                  </a:ext>
                </a:extLst>
              </a:tr>
              <a:tr h="282053">
                <a:tc>
                  <a:txBody>
                    <a:bodyPr/>
                    <a:lstStyle/>
                    <a:p>
                      <a:pPr marL="0" algn="r" defTabSz="914400" rtl="0" eaLnBrk="1" fontAlgn="b" latinLnBrk="0" hangingPunct="1"/>
                      <a:r>
                        <a:rPr lang="nl-BE" sz="1000" b="0" kern="1200" dirty="0">
                          <a:solidFill>
                            <a:schemeClr val="tx1"/>
                          </a:solidFill>
                          <a:latin typeface="+mn-lt"/>
                          <a:ea typeface="+mn-ea"/>
                          <a:cs typeface="+mn-cs"/>
                        </a:rPr>
                        <a:t>Andere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404045"/>
                  </a:ext>
                </a:extLst>
              </a:tr>
            </a:tbl>
          </a:graphicData>
        </a:graphic>
      </p:graphicFrame>
      <p:grpSp>
        <p:nvGrpSpPr>
          <p:cNvPr id="16" name="Group 15">
            <a:extLst>
              <a:ext uri="{FF2B5EF4-FFF2-40B4-BE49-F238E27FC236}">
                <a16:creationId xmlns:a16="http://schemas.microsoft.com/office/drawing/2014/main" id="{82D7F9F6-0277-4F48-88D0-0B6C43DE2EE3}"/>
              </a:ext>
            </a:extLst>
          </p:cNvPr>
          <p:cNvGrpSpPr/>
          <p:nvPr/>
        </p:nvGrpSpPr>
        <p:grpSpPr>
          <a:xfrm>
            <a:off x="454528" y="1782821"/>
            <a:ext cx="728010" cy="874978"/>
            <a:chOff x="454528" y="1782821"/>
            <a:chExt cx="728010" cy="874978"/>
          </a:xfrm>
        </p:grpSpPr>
        <p:sp>
          <p:nvSpPr>
            <p:cNvPr id="7" name="Graphic 3">
              <a:extLst>
                <a:ext uri="{FF2B5EF4-FFF2-40B4-BE49-F238E27FC236}">
                  <a16:creationId xmlns:a16="http://schemas.microsoft.com/office/drawing/2014/main" id="{7AA87AF0-DF10-4F12-8CA9-9E8A6F6717B5}"/>
                </a:ext>
              </a:extLst>
            </p:cNvPr>
            <p:cNvSpPr/>
            <p:nvPr/>
          </p:nvSpPr>
          <p:spPr>
            <a:xfrm flipH="1">
              <a:off x="454528" y="1782821"/>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a:p>
          </p:txBody>
        </p:sp>
        <p:grpSp>
          <p:nvGrpSpPr>
            <p:cNvPr id="97" name="Group 96">
              <a:extLst>
                <a:ext uri="{FF2B5EF4-FFF2-40B4-BE49-F238E27FC236}">
                  <a16:creationId xmlns:a16="http://schemas.microsoft.com/office/drawing/2014/main" id="{BA804786-64F0-4B1A-85F7-FEDC4A01C954}"/>
                </a:ext>
              </a:extLst>
            </p:cNvPr>
            <p:cNvGrpSpPr/>
            <p:nvPr/>
          </p:nvGrpSpPr>
          <p:grpSpPr>
            <a:xfrm>
              <a:off x="705747" y="2308103"/>
              <a:ext cx="266849" cy="259278"/>
              <a:chOff x="1551239" y="2361527"/>
              <a:chExt cx="748918" cy="727671"/>
            </a:xfrm>
          </p:grpSpPr>
          <p:sp>
            <p:nvSpPr>
              <p:cNvPr id="98" name="Freeform: Shape 97">
                <a:extLst>
                  <a:ext uri="{FF2B5EF4-FFF2-40B4-BE49-F238E27FC236}">
                    <a16:creationId xmlns:a16="http://schemas.microsoft.com/office/drawing/2014/main" id="{75BB8677-DAD6-4678-8567-F6A3108D8B85}"/>
                  </a:ext>
                </a:extLst>
              </p:cNvPr>
              <p:cNvSpPr/>
              <p:nvPr/>
            </p:nvSpPr>
            <p:spPr>
              <a:xfrm>
                <a:off x="1637077" y="2576135"/>
                <a:ext cx="233704" cy="233704"/>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en-BE"/>
              </a:p>
            </p:txBody>
          </p:sp>
          <p:sp>
            <p:nvSpPr>
              <p:cNvPr id="99" name="Freeform: Shape 98">
                <a:extLst>
                  <a:ext uri="{FF2B5EF4-FFF2-40B4-BE49-F238E27FC236}">
                    <a16:creationId xmlns:a16="http://schemas.microsoft.com/office/drawing/2014/main" id="{189CD132-0566-4203-8E82-0DBEF171D3C8}"/>
                  </a:ext>
                </a:extLst>
              </p:cNvPr>
              <p:cNvSpPr/>
              <p:nvPr/>
            </p:nvSpPr>
            <p:spPr>
              <a:xfrm>
                <a:off x="1551239" y="2361527"/>
                <a:ext cx="748918" cy="727671"/>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en-BE"/>
              </a:p>
            </p:txBody>
          </p:sp>
        </p:grpSp>
      </p:grpSp>
      <p:grpSp>
        <p:nvGrpSpPr>
          <p:cNvPr id="17" name="Group 16">
            <a:extLst>
              <a:ext uri="{FF2B5EF4-FFF2-40B4-BE49-F238E27FC236}">
                <a16:creationId xmlns:a16="http://schemas.microsoft.com/office/drawing/2014/main" id="{17D46DBB-8D03-487F-B32A-F61382529CAB}"/>
              </a:ext>
            </a:extLst>
          </p:cNvPr>
          <p:cNvGrpSpPr/>
          <p:nvPr/>
        </p:nvGrpSpPr>
        <p:grpSpPr>
          <a:xfrm>
            <a:off x="454528" y="2787769"/>
            <a:ext cx="728010" cy="874978"/>
            <a:chOff x="454528" y="2787769"/>
            <a:chExt cx="728010" cy="874978"/>
          </a:xfrm>
        </p:grpSpPr>
        <p:sp>
          <p:nvSpPr>
            <p:cNvPr id="75" name="Graphic 3">
              <a:extLst>
                <a:ext uri="{FF2B5EF4-FFF2-40B4-BE49-F238E27FC236}">
                  <a16:creationId xmlns:a16="http://schemas.microsoft.com/office/drawing/2014/main" id="{AC24E87D-3ADB-4F6C-AC9F-ECD97D7260AA}"/>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en-US"/>
            </a:p>
          </p:txBody>
        </p:sp>
        <p:grpSp>
          <p:nvGrpSpPr>
            <p:cNvPr id="100" name="Group 99">
              <a:extLst>
                <a:ext uri="{FF2B5EF4-FFF2-40B4-BE49-F238E27FC236}">
                  <a16:creationId xmlns:a16="http://schemas.microsoft.com/office/drawing/2014/main" id="{B5FEDE5C-9026-47CF-BC99-2468204C1A13}"/>
                </a:ext>
              </a:extLst>
            </p:cNvPr>
            <p:cNvGrpSpPr/>
            <p:nvPr/>
          </p:nvGrpSpPr>
          <p:grpSpPr>
            <a:xfrm>
              <a:off x="741715" y="3287773"/>
              <a:ext cx="213859" cy="312270"/>
              <a:chOff x="946070" y="2164076"/>
              <a:chExt cx="600197" cy="876393"/>
            </a:xfrm>
            <a:solidFill>
              <a:schemeClr val="accent4"/>
            </a:solidFill>
          </p:grpSpPr>
          <p:sp>
            <p:nvSpPr>
              <p:cNvPr id="101" name="Freeform: Shape 100">
                <a:extLst>
                  <a:ext uri="{FF2B5EF4-FFF2-40B4-BE49-F238E27FC236}">
                    <a16:creationId xmlns:a16="http://schemas.microsoft.com/office/drawing/2014/main" id="{48629DCA-FA16-4FB5-97C3-019941EDFDA4}"/>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en-BE"/>
              </a:p>
            </p:txBody>
          </p:sp>
          <p:sp>
            <p:nvSpPr>
              <p:cNvPr id="102" name="Freeform: Shape 101">
                <a:extLst>
                  <a:ext uri="{FF2B5EF4-FFF2-40B4-BE49-F238E27FC236}">
                    <a16:creationId xmlns:a16="http://schemas.microsoft.com/office/drawing/2014/main" id="{38CD1AFF-146B-4F53-B584-6095C6656241}"/>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en-BE">
                  <a:solidFill>
                    <a:schemeClr val="accent5"/>
                  </a:solidFill>
                </a:endParaRPr>
              </a:p>
            </p:txBody>
          </p:sp>
        </p:grpSp>
      </p:grpSp>
      <p:pic>
        <p:nvPicPr>
          <p:cNvPr id="19" name="Picture 18" descr="A cat that is lying down and looking at the camera&#10;&#10;Description automatically generated">
            <a:extLst>
              <a:ext uri="{FF2B5EF4-FFF2-40B4-BE49-F238E27FC236}">
                <a16:creationId xmlns:a16="http://schemas.microsoft.com/office/drawing/2014/main" id="{7E700DBF-2359-46A2-A19F-18E2A7CAF516}"/>
              </a:ext>
            </a:extLst>
          </p:cNvPr>
          <p:cNvPicPr>
            <a:picLocks noChangeAspect="1"/>
          </p:cNvPicPr>
          <p:nvPr/>
        </p:nvPicPr>
        <p:blipFill rotWithShape="1">
          <a:blip r:embed="rId6"/>
          <a:srcRect l="41052"/>
          <a:stretch/>
        </p:blipFill>
        <p:spPr>
          <a:xfrm>
            <a:off x="407986" y="3885406"/>
            <a:ext cx="1833785" cy="2073912"/>
          </a:xfrm>
          <a:prstGeom prst="rect">
            <a:avLst/>
          </a:prstGeom>
        </p:spPr>
      </p:pic>
    </p:spTree>
    <p:extLst>
      <p:ext uri="{BB962C8B-B14F-4D97-AF65-F5344CB8AC3E}">
        <p14:creationId xmlns:p14="http://schemas.microsoft.com/office/powerpoint/2010/main" val="353762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02651-620A-4983-B3B9-C6953CC08FC5}"/>
              </a:ext>
            </a:extLst>
          </p:cNvPr>
          <p:cNvSpPr>
            <a:spLocks noGrp="1"/>
          </p:cNvSpPr>
          <p:nvPr>
            <p:ph type="sldNum" sz="quarter" idx="18"/>
          </p:nvPr>
        </p:nvSpPr>
        <p:spPr/>
        <p:txBody>
          <a:bodyPr/>
          <a:lstStyle/>
          <a:p>
            <a:fld id="{D61AABEC-672F-4B68-B914-690DA978312C}" type="slidenum">
              <a:rPr lang="en-US" smtClean="0"/>
              <a:pPr/>
              <a:t>9</a:t>
            </a:fld>
            <a:r>
              <a:rPr lang="en-US"/>
              <a:t> </a:t>
            </a:r>
          </a:p>
        </p:txBody>
      </p:sp>
      <p:sp>
        <p:nvSpPr>
          <p:cNvPr id="4" name="Title 3">
            <a:extLst>
              <a:ext uri="{FF2B5EF4-FFF2-40B4-BE49-F238E27FC236}">
                <a16:creationId xmlns:a16="http://schemas.microsoft.com/office/drawing/2014/main" id="{35E67B40-E155-4D05-A8C2-EF17A9741F6E}"/>
              </a:ext>
            </a:extLst>
          </p:cNvPr>
          <p:cNvSpPr>
            <a:spLocks noGrp="1"/>
          </p:cNvSpPr>
          <p:nvPr>
            <p:ph type="title"/>
          </p:nvPr>
        </p:nvSpPr>
        <p:spPr/>
        <p:txBody>
          <a:bodyPr/>
          <a:lstStyle/>
          <a:p>
            <a:r>
              <a:rPr lang="nl-BE" dirty="0"/>
              <a:t>SCHATTING Aantal Huiskatten in Vlaanderen</a:t>
            </a:r>
          </a:p>
        </p:txBody>
      </p:sp>
      <p:grpSp>
        <p:nvGrpSpPr>
          <p:cNvPr id="11" name="Graphic 2">
            <a:extLst>
              <a:ext uri="{FF2B5EF4-FFF2-40B4-BE49-F238E27FC236}">
                <a16:creationId xmlns:a16="http://schemas.microsoft.com/office/drawing/2014/main" id="{90A72546-0E49-410E-8F22-359F0BC4B91D}"/>
              </a:ext>
            </a:extLst>
          </p:cNvPr>
          <p:cNvGrpSpPr>
            <a:grpSpLocks noChangeAspect="1"/>
          </p:cNvGrpSpPr>
          <p:nvPr/>
        </p:nvGrpSpPr>
        <p:grpSpPr>
          <a:xfrm>
            <a:off x="689317" y="900404"/>
            <a:ext cx="10452295" cy="4005393"/>
            <a:chOff x="979170" y="-125635"/>
            <a:chExt cx="6231162" cy="2387823"/>
          </a:xfrm>
        </p:grpSpPr>
        <p:sp>
          <p:nvSpPr>
            <p:cNvPr id="12" name="Freeform: Shape 11">
              <a:extLst>
                <a:ext uri="{FF2B5EF4-FFF2-40B4-BE49-F238E27FC236}">
                  <a16:creationId xmlns:a16="http://schemas.microsoft.com/office/drawing/2014/main" id="{51089ADB-0F16-49F8-B9DA-4A24D0E1CFD4}"/>
                </a:ext>
              </a:extLst>
            </p:cNvPr>
            <p:cNvSpPr/>
            <p:nvPr/>
          </p:nvSpPr>
          <p:spPr>
            <a:xfrm>
              <a:off x="4001264" y="-125635"/>
              <a:ext cx="2009775" cy="1495425"/>
            </a:xfrm>
            <a:custGeom>
              <a:avLst/>
              <a:gdLst>
                <a:gd name="connsiteX0" fmla="*/ 1437323 w 2009775"/>
                <a:gd name="connsiteY0" fmla="*/ 145923 h 1495425"/>
                <a:gd name="connsiteX1" fmla="*/ 1408748 w 2009775"/>
                <a:gd name="connsiteY1" fmla="*/ 159544 h 1495425"/>
                <a:gd name="connsiteX2" fmla="*/ 1410081 w 2009775"/>
                <a:gd name="connsiteY2" fmla="*/ 209931 h 1495425"/>
                <a:gd name="connsiteX3" fmla="*/ 1367981 w 2009775"/>
                <a:gd name="connsiteY3" fmla="*/ 191548 h 1495425"/>
                <a:gd name="connsiteX4" fmla="*/ 1374839 w 2009775"/>
                <a:gd name="connsiteY4" fmla="*/ 159830 h 1495425"/>
                <a:gd name="connsiteX5" fmla="*/ 1392650 w 2009775"/>
                <a:gd name="connsiteY5" fmla="*/ 178784 h 1495425"/>
                <a:gd name="connsiteX6" fmla="*/ 1408367 w 2009775"/>
                <a:gd name="connsiteY6" fmla="*/ 155639 h 1495425"/>
                <a:gd name="connsiteX7" fmla="*/ 1393317 w 2009775"/>
                <a:gd name="connsiteY7" fmla="*/ 145542 h 1495425"/>
                <a:gd name="connsiteX8" fmla="*/ 1437323 w 2009775"/>
                <a:gd name="connsiteY8" fmla="*/ 145923 h 1495425"/>
                <a:gd name="connsiteX9" fmla="*/ 1128427 w 2009775"/>
                <a:gd name="connsiteY9" fmla="*/ 0 h 1495425"/>
                <a:gd name="connsiteX10" fmla="*/ 1233869 w 2009775"/>
                <a:gd name="connsiteY10" fmla="*/ 56960 h 1495425"/>
                <a:gd name="connsiteX11" fmla="*/ 1242251 w 2009775"/>
                <a:gd name="connsiteY11" fmla="*/ 123730 h 1495425"/>
                <a:gd name="connsiteX12" fmla="*/ 1202627 w 2009775"/>
                <a:gd name="connsiteY12" fmla="*/ 159353 h 1495425"/>
                <a:gd name="connsiteX13" fmla="*/ 1216152 w 2009775"/>
                <a:gd name="connsiteY13" fmla="*/ 231648 h 1495425"/>
                <a:gd name="connsiteX14" fmla="*/ 1246346 w 2009775"/>
                <a:gd name="connsiteY14" fmla="*/ 229267 h 1495425"/>
                <a:gd name="connsiteX15" fmla="*/ 1225582 w 2009775"/>
                <a:gd name="connsiteY15" fmla="*/ 246126 h 1495425"/>
                <a:gd name="connsiteX16" fmla="*/ 1112330 w 2009775"/>
                <a:gd name="connsiteY16" fmla="*/ 201644 h 1495425"/>
                <a:gd name="connsiteX17" fmla="*/ 1109377 w 2009775"/>
                <a:gd name="connsiteY17" fmla="*/ 251746 h 1495425"/>
                <a:gd name="connsiteX18" fmla="*/ 1281874 w 2009775"/>
                <a:gd name="connsiteY18" fmla="*/ 267748 h 1495425"/>
                <a:gd name="connsiteX19" fmla="*/ 1321498 w 2009775"/>
                <a:gd name="connsiteY19" fmla="*/ 243459 h 1495425"/>
                <a:gd name="connsiteX20" fmla="*/ 1380935 w 2009775"/>
                <a:gd name="connsiteY20" fmla="*/ 313658 h 1495425"/>
                <a:gd name="connsiteX21" fmla="*/ 1535621 w 2009775"/>
                <a:gd name="connsiteY21" fmla="*/ 162782 h 1495425"/>
                <a:gd name="connsiteX22" fmla="*/ 1541717 w 2009775"/>
                <a:gd name="connsiteY22" fmla="*/ 93345 h 1495425"/>
                <a:gd name="connsiteX23" fmla="*/ 1582484 w 2009775"/>
                <a:gd name="connsiteY23" fmla="*/ 42291 h 1495425"/>
                <a:gd name="connsiteX24" fmla="*/ 1613440 w 2009775"/>
                <a:gd name="connsiteY24" fmla="*/ 82677 h 1495425"/>
                <a:gd name="connsiteX25" fmla="*/ 1674590 w 2009775"/>
                <a:gd name="connsiteY25" fmla="*/ 86487 h 1495425"/>
                <a:gd name="connsiteX26" fmla="*/ 1723168 w 2009775"/>
                <a:gd name="connsiteY26" fmla="*/ 202692 h 1495425"/>
                <a:gd name="connsiteX27" fmla="*/ 1662779 w 2009775"/>
                <a:gd name="connsiteY27" fmla="*/ 316802 h 1495425"/>
                <a:gd name="connsiteX28" fmla="*/ 1774317 w 2009775"/>
                <a:gd name="connsiteY28" fmla="*/ 451771 h 1495425"/>
                <a:gd name="connsiteX29" fmla="*/ 1779365 w 2009775"/>
                <a:gd name="connsiteY29" fmla="*/ 548831 h 1495425"/>
                <a:gd name="connsiteX30" fmla="*/ 1831467 w 2009775"/>
                <a:gd name="connsiteY30" fmla="*/ 564547 h 1495425"/>
                <a:gd name="connsiteX31" fmla="*/ 1900619 w 2009775"/>
                <a:gd name="connsiteY31" fmla="*/ 532352 h 1495425"/>
                <a:gd name="connsiteX32" fmla="*/ 1975294 w 2009775"/>
                <a:gd name="connsiteY32" fmla="*/ 581692 h 1495425"/>
                <a:gd name="connsiteX33" fmla="*/ 1948053 w 2009775"/>
                <a:gd name="connsiteY33" fmla="*/ 690753 h 1495425"/>
                <a:gd name="connsiteX34" fmla="*/ 1969389 w 2009775"/>
                <a:gd name="connsiteY34" fmla="*/ 709994 h 1495425"/>
                <a:gd name="connsiteX35" fmla="*/ 1969389 w 2009775"/>
                <a:gd name="connsiteY35" fmla="*/ 709994 h 1495425"/>
                <a:gd name="connsiteX36" fmla="*/ 1930527 w 2009775"/>
                <a:gd name="connsiteY36" fmla="*/ 753428 h 1495425"/>
                <a:gd name="connsiteX37" fmla="*/ 1926622 w 2009775"/>
                <a:gd name="connsiteY37" fmla="*/ 830485 h 1495425"/>
                <a:gd name="connsiteX38" fmla="*/ 2012633 w 2009775"/>
                <a:gd name="connsiteY38" fmla="*/ 938403 h 1495425"/>
                <a:gd name="connsiteX39" fmla="*/ 2015204 w 2009775"/>
                <a:gd name="connsiteY39" fmla="*/ 1035653 h 1495425"/>
                <a:gd name="connsiteX40" fmla="*/ 1963674 w 2009775"/>
                <a:gd name="connsiteY40" fmla="*/ 1087184 h 1495425"/>
                <a:gd name="connsiteX41" fmla="*/ 1911287 w 2009775"/>
                <a:gd name="connsiteY41" fmla="*/ 1067467 h 1495425"/>
                <a:gd name="connsiteX42" fmla="*/ 1888522 w 2009775"/>
                <a:gd name="connsiteY42" fmla="*/ 1118140 h 1495425"/>
                <a:gd name="connsiteX43" fmla="*/ 1839278 w 2009775"/>
                <a:gd name="connsiteY43" fmla="*/ 1124331 h 1495425"/>
                <a:gd name="connsiteX44" fmla="*/ 1839278 w 2009775"/>
                <a:gd name="connsiteY44" fmla="*/ 1124331 h 1495425"/>
                <a:gd name="connsiteX45" fmla="*/ 1824228 w 2009775"/>
                <a:gd name="connsiteY45" fmla="*/ 1126998 h 1495425"/>
                <a:gd name="connsiteX46" fmla="*/ 1824228 w 2009775"/>
                <a:gd name="connsiteY46" fmla="*/ 1126998 h 1495425"/>
                <a:gd name="connsiteX47" fmla="*/ 1771650 w 2009775"/>
                <a:gd name="connsiteY47" fmla="*/ 1130237 h 1495425"/>
                <a:gd name="connsiteX48" fmla="*/ 1706975 w 2009775"/>
                <a:gd name="connsiteY48" fmla="*/ 1223772 h 1495425"/>
                <a:gd name="connsiteX49" fmla="*/ 1552861 w 2009775"/>
                <a:gd name="connsiteY49" fmla="*/ 1256157 h 1495425"/>
                <a:gd name="connsiteX50" fmla="*/ 1548384 w 2009775"/>
                <a:gd name="connsiteY50" fmla="*/ 1307878 h 1495425"/>
                <a:gd name="connsiteX51" fmla="*/ 1494854 w 2009775"/>
                <a:gd name="connsiteY51" fmla="*/ 1374934 h 1495425"/>
                <a:gd name="connsiteX52" fmla="*/ 1494854 w 2009775"/>
                <a:gd name="connsiteY52" fmla="*/ 1374934 h 1495425"/>
                <a:gd name="connsiteX53" fmla="*/ 1466088 w 2009775"/>
                <a:gd name="connsiteY53" fmla="*/ 1342930 h 1495425"/>
                <a:gd name="connsiteX54" fmla="*/ 1408462 w 2009775"/>
                <a:gd name="connsiteY54" fmla="*/ 1368457 h 1495425"/>
                <a:gd name="connsiteX55" fmla="*/ 1408462 w 2009775"/>
                <a:gd name="connsiteY55" fmla="*/ 1368457 h 1495425"/>
                <a:gd name="connsiteX56" fmla="*/ 1399794 w 2009775"/>
                <a:gd name="connsiteY56" fmla="*/ 1368457 h 1495425"/>
                <a:gd name="connsiteX57" fmla="*/ 1399794 w 2009775"/>
                <a:gd name="connsiteY57" fmla="*/ 1368457 h 1495425"/>
                <a:gd name="connsiteX58" fmla="*/ 1339596 w 2009775"/>
                <a:gd name="connsiteY58" fmla="*/ 1412843 h 1495425"/>
                <a:gd name="connsiteX59" fmla="*/ 1190815 w 2009775"/>
                <a:gd name="connsiteY59" fmla="*/ 1443990 h 1495425"/>
                <a:gd name="connsiteX60" fmla="*/ 1142619 w 2009775"/>
                <a:gd name="connsiteY60" fmla="*/ 1362361 h 1495425"/>
                <a:gd name="connsiteX61" fmla="*/ 1085564 w 2009775"/>
                <a:gd name="connsiteY61" fmla="*/ 1404366 h 1495425"/>
                <a:gd name="connsiteX62" fmla="*/ 1034224 w 2009775"/>
                <a:gd name="connsiteY62" fmla="*/ 1399699 h 1495425"/>
                <a:gd name="connsiteX63" fmla="*/ 967549 w 2009775"/>
                <a:gd name="connsiteY63" fmla="*/ 1479899 h 1495425"/>
                <a:gd name="connsiteX64" fmla="*/ 985933 w 2009775"/>
                <a:gd name="connsiteY64" fmla="*/ 1433513 h 1495425"/>
                <a:gd name="connsiteX65" fmla="*/ 943165 w 2009775"/>
                <a:gd name="connsiteY65" fmla="*/ 1403223 h 1495425"/>
                <a:gd name="connsiteX66" fmla="*/ 797528 w 2009775"/>
                <a:gd name="connsiteY66" fmla="*/ 1445228 h 1495425"/>
                <a:gd name="connsiteX67" fmla="*/ 786384 w 2009775"/>
                <a:gd name="connsiteY67" fmla="*/ 1496663 h 1495425"/>
                <a:gd name="connsiteX68" fmla="*/ 756380 w 2009775"/>
                <a:gd name="connsiteY68" fmla="*/ 1502855 h 1495425"/>
                <a:gd name="connsiteX69" fmla="*/ 695801 w 2009775"/>
                <a:gd name="connsiteY69" fmla="*/ 1463230 h 1495425"/>
                <a:gd name="connsiteX70" fmla="*/ 658368 w 2009775"/>
                <a:gd name="connsiteY70" fmla="*/ 1497902 h 1495425"/>
                <a:gd name="connsiteX71" fmla="*/ 584454 w 2009775"/>
                <a:gd name="connsiteY71" fmla="*/ 1451515 h 1495425"/>
                <a:gd name="connsiteX72" fmla="*/ 565023 w 2009775"/>
                <a:gd name="connsiteY72" fmla="*/ 1501712 h 1495425"/>
                <a:gd name="connsiteX73" fmla="*/ 515398 w 2009775"/>
                <a:gd name="connsiteY73" fmla="*/ 1460278 h 1495425"/>
                <a:gd name="connsiteX74" fmla="*/ 408527 w 2009775"/>
                <a:gd name="connsiteY74" fmla="*/ 1489901 h 1495425"/>
                <a:gd name="connsiteX75" fmla="*/ 397955 w 2009775"/>
                <a:gd name="connsiteY75" fmla="*/ 1445514 h 1495425"/>
                <a:gd name="connsiteX76" fmla="*/ 367570 w 2009775"/>
                <a:gd name="connsiteY76" fmla="*/ 1435513 h 1495425"/>
                <a:gd name="connsiteX77" fmla="*/ 381095 w 2009775"/>
                <a:gd name="connsiteY77" fmla="*/ 1387316 h 1495425"/>
                <a:gd name="connsiteX78" fmla="*/ 313277 w 2009775"/>
                <a:gd name="connsiteY78" fmla="*/ 1428750 h 1495425"/>
                <a:gd name="connsiteX79" fmla="*/ 319373 w 2009775"/>
                <a:gd name="connsiteY79" fmla="*/ 1397889 h 1495425"/>
                <a:gd name="connsiteX80" fmla="*/ 196691 w 2009775"/>
                <a:gd name="connsiteY80" fmla="*/ 1350264 h 1495425"/>
                <a:gd name="connsiteX81" fmla="*/ 120872 w 2009775"/>
                <a:gd name="connsiteY81" fmla="*/ 1367028 h 1495425"/>
                <a:gd name="connsiteX82" fmla="*/ 120872 w 2009775"/>
                <a:gd name="connsiteY82" fmla="*/ 1367028 h 1495425"/>
                <a:gd name="connsiteX83" fmla="*/ 106966 w 2009775"/>
                <a:gd name="connsiteY83" fmla="*/ 1348550 h 1495425"/>
                <a:gd name="connsiteX84" fmla="*/ 69913 w 2009775"/>
                <a:gd name="connsiteY84" fmla="*/ 1379125 h 1495425"/>
                <a:gd name="connsiteX85" fmla="*/ 29146 w 2009775"/>
                <a:gd name="connsiteY85" fmla="*/ 1357408 h 1495425"/>
                <a:gd name="connsiteX86" fmla="*/ 43434 w 2009775"/>
                <a:gd name="connsiteY86" fmla="*/ 1305687 h 1495425"/>
                <a:gd name="connsiteX87" fmla="*/ 21717 w 2009775"/>
                <a:gd name="connsiteY87" fmla="*/ 1295972 h 1495425"/>
                <a:gd name="connsiteX88" fmla="*/ 0 w 2009775"/>
                <a:gd name="connsiteY88" fmla="*/ 1178624 h 1495425"/>
                <a:gd name="connsiteX89" fmla="*/ 68009 w 2009775"/>
                <a:gd name="connsiteY89" fmla="*/ 1117664 h 1495425"/>
                <a:gd name="connsiteX90" fmla="*/ 135636 w 2009775"/>
                <a:gd name="connsiteY90" fmla="*/ 1138904 h 1495425"/>
                <a:gd name="connsiteX91" fmla="*/ 257556 w 2009775"/>
                <a:gd name="connsiteY91" fmla="*/ 1105376 h 1495425"/>
                <a:gd name="connsiteX92" fmla="*/ 289465 w 2009775"/>
                <a:gd name="connsiteY92" fmla="*/ 1019080 h 1495425"/>
                <a:gd name="connsiteX93" fmla="*/ 288131 w 2009775"/>
                <a:gd name="connsiteY93" fmla="*/ 935641 h 1495425"/>
                <a:gd name="connsiteX94" fmla="*/ 264795 w 2009775"/>
                <a:gd name="connsiteY94" fmla="*/ 924116 h 1495425"/>
                <a:gd name="connsiteX95" fmla="*/ 278321 w 2009775"/>
                <a:gd name="connsiteY95" fmla="*/ 881063 h 1495425"/>
                <a:gd name="connsiteX96" fmla="*/ 237935 w 2009775"/>
                <a:gd name="connsiteY96" fmla="*/ 868680 h 1495425"/>
                <a:gd name="connsiteX97" fmla="*/ 211455 w 2009775"/>
                <a:gd name="connsiteY97" fmla="*/ 728186 h 1495425"/>
                <a:gd name="connsiteX98" fmla="*/ 270891 w 2009775"/>
                <a:gd name="connsiteY98" fmla="*/ 639890 h 1495425"/>
                <a:gd name="connsiteX99" fmla="*/ 193643 w 2009775"/>
                <a:gd name="connsiteY99" fmla="*/ 586740 h 1495425"/>
                <a:gd name="connsiteX100" fmla="*/ 174593 w 2009775"/>
                <a:gd name="connsiteY100" fmla="*/ 470249 h 1495425"/>
                <a:gd name="connsiteX101" fmla="*/ 114776 w 2009775"/>
                <a:gd name="connsiteY101" fmla="*/ 435959 h 1495425"/>
                <a:gd name="connsiteX102" fmla="*/ 114776 w 2009775"/>
                <a:gd name="connsiteY102" fmla="*/ 435959 h 1495425"/>
                <a:gd name="connsiteX103" fmla="*/ 75914 w 2009775"/>
                <a:gd name="connsiteY103" fmla="*/ 373475 h 1495425"/>
                <a:gd name="connsiteX104" fmla="*/ 295846 w 2009775"/>
                <a:gd name="connsiteY104" fmla="*/ 364046 h 1495425"/>
                <a:gd name="connsiteX105" fmla="*/ 310134 w 2009775"/>
                <a:gd name="connsiteY105" fmla="*/ 419672 h 1495425"/>
                <a:gd name="connsiteX106" fmla="*/ 385572 w 2009775"/>
                <a:gd name="connsiteY106" fmla="*/ 429387 h 1495425"/>
                <a:gd name="connsiteX107" fmla="*/ 474917 w 2009775"/>
                <a:gd name="connsiteY107" fmla="*/ 403003 h 1495425"/>
                <a:gd name="connsiteX108" fmla="*/ 387096 w 2009775"/>
                <a:gd name="connsiteY108" fmla="*/ 236220 h 1495425"/>
                <a:gd name="connsiteX109" fmla="*/ 410432 w 2009775"/>
                <a:gd name="connsiteY109" fmla="*/ 175736 h 1495425"/>
                <a:gd name="connsiteX110" fmla="*/ 376142 w 2009775"/>
                <a:gd name="connsiteY110" fmla="*/ 159163 h 1495425"/>
                <a:gd name="connsiteX111" fmla="*/ 551783 w 2009775"/>
                <a:gd name="connsiteY111" fmla="*/ 66294 h 1495425"/>
                <a:gd name="connsiteX112" fmla="*/ 672370 w 2009775"/>
                <a:gd name="connsiteY112" fmla="*/ 54102 h 1495425"/>
                <a:gd name="connsiteX113" fmla="*/ 689610 w 2009775"/>
                <a:gd name="connsiteY113" fmla="*/ 81058 h 1495425"/>
                <a:gd name="connsiteX114" fmla="*/ 657701 w 2009775"/>
                <a:gd name="connsiteY114" fmla="*/ 150781 h 1495425"/>
                <a:gd name="connsiteX115" fmla="*/ 667703 w 2009775"/>
                <a:gd name="connsiteY115" fmla="*/ 227838 h 1495425"/>
                <a:gd name="connsiteX116" fmla="*/ 741617 w 2009775"/>
                <a:gd name="connsiteY116" fmla="*/ 200311 h 1495425"/>
                <a:gd name="connsiteX117" fmla="*/ 860584 w 2009775"/>
                <a:gd name="connsiteY117" fmla="*/ 229076 h 1495425"/>
                <a:gd name="connsiteX118" fmla="*/ 914495 w 2009775"/>
                <a:gd name="connsiteY118" fmla="*/ 218122 h 1495425"/>
                <a:gd name="connsiteX119" fmla="*/ 911162 w 2009775"/>
                <a:gd name="connsiteY119" fmla="*/ 164497 h 1495425"/>
                <a:gd name="connsiteX120" fmla="*/ 959168 w 2009775"/>
                <a:gd name="connsiteY120" fmla="*/ 142589 h 1495425"/>
                <a:gd name="connsiteX121" fmla="*/ 1069372 w 2009775"/>
                <a:gd name="connsiteY121" fmla="*/ 1619 h 1495425"/>
                <a:gd name="connsiteX122" fmla="*/ 1128427 w 2009775"/>
                <a:gd name="connsiteY122" fmla="*/ 0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09775" h="1495425">
                  <a:moveTo>
                    <a:pt x="1437323" y="145923"/>
                  </a:moveTo>
                  <a:lnTo>
                    <a:pt x="1408748" y="159544"/>
                  </a:lnTo>
                  <a:lnTo>
                    <a:pt x="1410081" y="209931"/>
                  </a:lnTo>
                  <a:lnTo>
                    <a:pt x="1367981" y="191548"/>
                  </a:lnTo>
                  <a:lnTo>
                    <a:pt x="1374839" y="159830"/>
                  </a:lnTo>
                  <a:lnTo>
                    <a:pt x="1392650" y="178784"/>
                  </a:lnTo>
                  <a:lnTo>
                    <a:pt x="1408367" y="155639"/>
                  </a:lnTo>
                  <a:lnTo>
                    <a:pt x="1393317" y="145542"/>
                  </a:lnTo>
                  <a:lnTo>
                    <a:pt x="1437323" y="145923"/>
                  </a:lnTo>
                  <a:close/>
                  <a:moveTo>
                    <a:pt x="1128427" y="0"/>
                  </a:moveTo>
                  <a:lnTo>
                    <a:pt x="1233869" y="56960"/>
                  </a:lnTo>
                  <a:lnTo>
                    <a:pt x="1242251" y="123730"/>
                  </a:lnTo>
                  <a:lnTo>
                    <a:pt x="1202627" y="159353"/>
                  </a:lnTo>
                  <a:lnTo>
                    <a:pt x="1216152" y="231648"/>
                  </a:lnTo>
                  <a:lnTo>
                    <a:pt x="1246346" y="229267"/>
                  </a:lnTo>
                  <a:lnTo>
                    <a:pt x="1225582" y="246126"/>
                  </a:lnTo>
                  <a:lnTo>
                    <a:pt x="1112330" y="201644"/>
                  </a:lnTo>
                  <a:lnTo>
                    <a:pt x="1109377" y="251746"/>
                  </a:lnTo>
                  <a:lnTo>
                    <a:pt x="1281874" y="267748"/>
                  </a:lnTo>
                  <a:lnTo>
                    <a:pt x="1321498" y="243459"/>
                  </a:lnTo>
                  <a:lnTo>
                    <a:pt x="1380935" y="313658"/>
                  </a:lnTo>
                  <a:lnTo>
                    <a:pt x="1535621" y="162782"/>
                  </a:lnTo>
                  <a:lnTo>
                    <a:pt x="1541717" y="93345"/>
                  </a:lnTo>
                  <a:lnTo>
                    <a:pt x="1582484" y="42291"/>
                  </a:lnTo>
                  <a:lnTo>
                    <a:pt x="1613440" y="82677"/>
                  </a:lnTo>
                  <a:lnTo>
                    <a:pt x="1674590" y="86487"/>
                  </a:lnTo>
                  <a:lnTo>
                    <a:pt x="1723168" y="202692"/>
                  </a:lnTo>
                  <a:lnTo>
                    <a:pt x="1662779" y="316802"/>
                  </a:lnTo>
                  <a:lnTo>
                    <a:pt x="1774317" y="451771"/>
                  </a:lnTo>
                  <a:lnTo>
                    <a:pt x="1779365" y="548831"/>
                  </a:lnTo>
                  <a:lnTo>
                    <a:pt x="1831467" y="564547"/>
                  </a:lnTo>
                  <a:lnTo>
                    <a:pt x="1900619" y="532352"/>
                  </a:lnTo>
                  <a:lnTo>
                    <a:pt x="1975294" y="581692"/>
                  </a:lnTo>
                  <a:lnTo>
                    <a:pt x="1948053" y="690753"/>
                  </a:lnTo>
                  <a:lnTo>
                    <a:pt x="1969389" y="709994"/>
                  </a:lnTo>
                  <a:lnTo>
                    <a:pt x="1969389" y="709994"/>
                  </a:lnTo>
                  <a:lnTo>
                    <a:pt x="1930527" y="753428"/>
                  </a:lnTo>
                  <a:lnTo>
                    <a:pt x="1926622" y="830485"/>
                  </a:lnTo>
                  <a:lnTo>
                    <a:pt x="2012633" y="938403"/>
                  </a:lnTo>
                  <a:lnTo>
                    <a:pt x="2015204" y="1035653"/>
                  </a:lnTo>
                  <a:lnTo>
                    <a:pt x="1963674" y="1087184"/>
                  </a:lnTo>
                  <a:lnTo>
                    <a:pt x="1911287" y="1067467"/>
                  </a:lnTo>
                  <a:lnTo>
                    <a:pt x="1888522" y="1118140"/>
                  </a:lnTo>
                  <a:lnTo>
                    <a:pt x="1839278" y="1124331"/>
                  </a:lnTo>
                  <a:lnTo>
                    <a:pt x="1839278" y="1124331"/>
                  </a:lnTo>
                  <a:lnTo>
                    <a:pt x="1824228" y="1126998"/>
                  </a:lnTo>
                  <a:lnTo>
                    <a:pt x="1824228" y="1126998"/>
                  </a:lnTo>
                  <a:lnTo>
                    <a:pt x="1771650" y="1130237"/>
                  </a:lnTo>
                  <a:lnTo>
                    <a:pt x="1706975" y="1223772"/>
                  </a:lnTo>
                  <a:lnTo>
                    <a:pt x="1552861" y="1256157"/>
                  </a:lnTo>
                  <a:lnTo>
                    <a:pt x="1548384" y="1307878"/>
                  </a:lnTo>
                  <a:lnTo>
                    <a:pt x="1494854" y="1374934"/>
                  </a:lnTo>
                  <a:lnTo>
                    <a:pt x="1494854" y="1374934"/>
                  </a:lnTo>
                  <a:lnTo>
                    <a:pt x="1466088" y="1342930"/>
                  </a:lnTo>
                  <a:lnTo>
                    <a:pt x="1408462" y="1368457"/>
                  </a:lnTo>
                  <a:lnTo>
                    <a:pt x="1408462" y="1368457"/>
                  </a:lnTo>
                  <a:lnTo>
                    <a:pt x="1399794" y="1368457"/>
                  </a:lnTo>
                  <a:lnTo>
                    <a:pt x="1399794" y="1368457"/>
                  </a:lnTo>
                  <a:lnTo>
                    <a:pt x="1339596" y="1412843"/>
                  </a:lnTo>
                  <a:lnTo>
                    <a:pt x="1190815" y="1443990"/>
                  </a:lnTo>
                  <a:lnTo>
                    <a:pt x="1142619" y="1362361"/>
                  </a:lnTo>
                  <a:lnTo>
                    <a:pt x="1085564" y="1404366"/>
                  </a:lnTo>
                  <a:lnTo>
                    <a:pt x="1034224" y="1399699"/>
                  </a:lnTo>
                  <a:lnTo>
                    <a:pt x="967549" y="1479899"/>
                  </a:lnTo>
                  <a:lnTo>
                    <a:pt x="985933" y="1433513"/>
                  </a:lnTo>
                  <a:lnTo>
                    <a:pt x="943165" y="1403223"/>
                  </a:lnTo>
                  <a:lnTo>
                    <a:pt x="797528" y="1445228"/>
                  </a:lnTo>
                  <a:lnTo>
                    <a:pt x="786384" y="1496663"/>
                  </a:lnTo>
                  <a:lnTo>
                    <a:pt x="756380" y="1502855"/>
                  </a:lnTo>
                  <a:lnTo>
                    <a:pt x="695801" y="1463230"/>
                  </a:lnTo>
                  <a:lnTo>
                    <a:pt x="658368" y="1497902"/>
                  </a:lnTo>
                  <a:lnTo>
                    <a:pt x="584454" y="1451515"/>
                  </a:lnTo>
                  <a:lnTo>
                    <a:pt x="565023" y="1501712"/>
                  </a:lnTo>
                  <a:lnTo>
                    <a:pt x="515398" y="1460278"/>
                  </a:lnTo>
                  <a:lnTo>
                    <a:pt x="408527" y="1489901"/>
                  </a:lnTo>
                  <a:lnTo>
                    <a:pt x="397955" y="1445514"/>
                  </a:lnTo>
                  <a:lnTo>
                    <a:pt x="367570" y="1435513"/>
                  </a:lnTo>
                  <a:lnTo>
                    <a:pt x="381095" y="1387316"/>
                  </a:lnTo>
                  <a:lnTo>
                    <a:pt x="313277" y="1428750"/>
                  </a:lnTo>
                  <a:lnTo>
                    <a:pt x="319373" y="1397889"/>
                  </a:lnTo>
                  <a:lnTo>
                    <a:pt x="196691" y="1350264"/>
                  </a:lnTo>
                  <a:lnTo>
                    <a:pt x="120872" y="1367028"/>
                  </a:lnTo>
                  <a:lnTo>
                    <a:pt x="120872" y="1367028"/>
                  </a:lnTo>
                  <a:lnTo>
                    <a:pt x="106966" y="1348550"/>
                  </a:lnTo>
                  <a:lnTo>
                    <a:pt x="69913" y="1379125"/>
                  </a:lnTo>
                  <a:lnTo>
                    <a:pt x="29146" y="1357408"/>
                  </a:lnTo>
                  <a:lnTo>
                    <a:pt x="43434" y="1305687"/>
                  </a:lnTo>
                  <a:lnTo>
                    <a:pt x="21717" y="1295972"/>
                  </a:lnTo>
                  <a:lnTo>
                    <a:pt x="0" y="1178624"/>
                  </a:lnTo>
                  <a:lnTo>
                    <a:pt x="68009" y="1117664"/>
                  </a:lnTo>
                  <a:lnTo>
                    <a:pt x="135636" y="1138904"/>
                  </a:lnTo>
                  <a:lnTo>
                    <a:pt x="257556" y="1105376"/>
                  </a:lnTo>
                  <a:lnTo>
                    <a:pt x="289465" y="1019080"/>
                  </a:lnTo>
                  <a:lnTo>
                    <a:pt x="288131" y="935641"/>
                  </a:lnTo>
                  <a:lnTo>
                    <a:pt x="264795" y="924116"/>
                  </a:lnTo>
                  <a:lnTo>
                    <a:pt x="278321" y="881063"/>
                  </a:lnTo>
                  <a:lnTo>
                    <a:pt x="237935" y="868680"/>
                  </a:lnTo>
                  <a:lnTo>
                    <a:pt x="211455" y="728186"/>
                  </a:lnTo>
                  <a:lnTo>
                    <a:pt x="270891" y="639890"/>
                  </a:lnTo>
                  <a:lnTo>
                    <a:pt x="193643" y="586740"/>
                  </a:lnTo>
                  <a:lnTo>
                    <a:pt x="174593" y="470249"/>
                  </a:lnTo>
                  <a:lnTo>
                    <a:pt x="114776" y="435959"/>
                  </a:lnTo>
                  <a:lnTo>
                    <a:pt x="114776" y="435959"/>
                  </a:lnTo>
                  <a:lnTo>
                    <a:pt x="75914" y="373475"/>
                  </a:lnTo>
                  <a:lnTo>
                    <a:pt x="295846" y="364046"/>
                  </a:lnTo>
                  <a:lnTo>
                    <a:pt x="310134" y="419672"/>
                  </a:lnTo>
                  <a:lnTo>
                    <a:pt x="385572" y="429387"/>
                  </a:lnTo>
                  <a:lnTo>
                    <a:pt x="474917" y="403003"/>
                  </a:lnTo>
                  <a:lnTo>
                    <a:pt x="387096" y="236220"/>
                  </a:lnTo>
                  <a:lnTo>
                    <a:pt x="410432" y="175736"/>
                  </a:lnTo>
                  <a:lnTo>
                    <a:pt x="376142" y="159163"/>
                  </a:lnTo>
                  <a:lnTo>
                    <a:pt x="551783" y="66294"/>
                  </a:lnTo>
                  <a:lnTo>
                    <a:pt x="672370" y="54102"/>
                  </a:lnTo>
                  <a:lnTo>
                    <a:pt x="689610" y="81058"/>
                  </a:lnTo>
                  <a:lnTo>
                    <a:pt x="657701" y="150781"/>
                  </a:lnTo>
                  <a:lnTo>
                    <a:pt x="667703" y="227838"/>
                  </a:lnTo>
                  <a:lnTo>
                    <a:pt x="741617" y="200311"/>
                  </a:lnTo>
                  <a:lnTo>
                    <a:pt x="860584" y="229076"/>
                  </a:lnTo>
                  <a:lnTo>
                    <a:pt x="914495" y="218122"/>
                  </a:lnTo>
                  <a:lnTo>
                    <a:pt x="911162" y="164497"/>
                  </a:lnTo>
                  <a:lnTo>
                    <a:pt x="959168" y="142589"/>
                  </a:lnTo>
                  <a:lnTo>
                    <a:pt x="1069372" y="1619"/>
                  </a:lnTo>
                  <a:lnTo>
                    <a:pt x="1128427" y="0"/>
                  </a:lnTo>
                  <a:close/>
                </a:path>
              </a:pathLst>
            </a:custGeom>
            <a:solidFill>
              <a:srgbClr val="CCCCCC"/>
            </a:solidFill>
            <a:ln w="4763" cap="flat">
              <a:solidFill>
                <a:srgbClr val="FFFFFF"/>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A64BAA27-1554-4B75-A2CD-116317AAC64E}"/>
                </a:ext>
              </a:extLst>
            </p:cNvPr>
            <p:cNvSpPr/>
            <p:nvPr/>
          </p:nvSpPr>
          <p:spPr>
            <a:xfrm>
              <a:off x="4131565" y="1605154"/>
              <a:ext cx="447675" cy="428625"/>
            </a:xfrm>
            <a:custGeom>
              <a:avLst/>
              <a:gdLst>
                <a:gd name="connsiteX0" fmla="*/ 335756 w 447675"/>
                <a:gd name="connsiteY0" fmla="*/ 43720 h 428625"/>
                <a:gd name="connsiteX1" fmla="*/ 343186 w 447675"/>
                <a:gd name="connsiteY1" fmla="*/ 49244 h 428625"/>
                <a:gd name="connsiteX2" fmla="*/ 343186 w 447675"/>
                <a:gd name="connsiteY2" fmla="*/ 49244 h 428625"/>
                <a:gd name="connsiteX3" fmla="*/ 356330 w 447675"/>
                <a:gd name="connsiteY3" fmla="*/ 98774 h 428625"/>
                <a:gd name="connsiteX4" fmla="*/ 329089 w 447675"/>
                <a:gd name="connsiteY4" fmla="*/ 131540 h 428625"/>
                <a:gd name="connsiteX5" fmla="*/ 398240 w 447675"/>
                <a:gd name="connsiteY5" fmla="*/ 177546 h 428625"/>
                <a:gd name="connsiteX6" fmla="*/ 426149 w 447675"/>
                <a:gd name="connsiteY6" fmla="*/ 263271 h 428625"/>
                <a:gd name="connsiteX7" fmla="*/ 381000 w 447675"/>
                <a:gd name="connsiteY7" fmla="*/ 292227 h 428625"/>
                <a:gd name="connsiteX8" fmla="*/ 388239 w 447675"/>
                <a:gd name="connsiteY8" fmla="*/ 312992 h 428625"/>
                <a:gd name="connsiteX9" fmla="*/ 388239 w 447675"/>
                <a:gd name="connsiteY9" fmla="*/ 312992 h 428625"/>
                <a:gd name="connsiteX10" fmla="*/ 417671 w 447675"/>
                <a:gd name="connsiteY10" fmla="*/ 316230 h 428625"/>
                <a:gd name="connsiteX11" fmla="*/ 417671 w 447675"/>
                <a:gd name="connsiteY11" fmla="*/ 316230 h 428625"/>
                <a:gd name="connsiteX12" fmla="*/ 452819 w 447675"/>
                <a:gd name="connsiteY12" fmla="*/ 354235 h 428625"/>
                <a:gd name="connsiteX13" fmla="*/ 426530 w 447675"/>
                <a:gd name="connsiteY13" fmla="*/ 356521 h 428625"/>
                <a:gd name="connsiteX14" fmla="*/ 426530 w 447675"/>
                <a:gd name="connsiteY14" fmla="*/ 356521 h 428625"/>
                <a:gd name="connsiteX15" fmla="*/ 402431 w 447675"/>
                <a:gd name="connsiteY15" fmla="*/ 366808 h 428625"/>
                <a:gd name="connsiteX16" fmla="*/ 402431 w 447675"/>
                <a:gd name="connsiteY16" fmla="*/ 366808 h 428625"/>
                <a:gd name="connsiteX17" fmla="*/ 257556 w 447675"/>
                <a:gd name="connsiteY17" fmla="*/ 434245 h 428625"/>
                <a:gd name="connsiteX18" fmla="*/ 163449 w 447675"/>
                <a:gd name="connsiteY18" fmla="*/ 402717 h 428625"/>
                <a:gd name="connsiteX19" fmla="*/ 111728 w 447675"/>
                <a:gd name="connsiteY19" fmla="*/ 294608 h 428625"/>
                <a:gd name="connsiteX20" fmla="*/ 68580 w 447675"/>
                <a:gd name="connsiteY20" fmla="*/ 307467 h 428625"/>
                <a:gd name="connsiteX21" fmla="*/ 5810 w 447675"/>
                <a:gd name="connsiteY21" fmla="*/ 275844 h 428625"/>
                <a:gd name="connsiteX22" fmla="*/ 5810 w 447675"/>
                <a:gd name="connsiteY22" fmla="*/ 275844 h 428625"/>
                <a:gd name="connsiteX23" fmla="*/ 1143 w 447675"/>
                <a:gd name="connsiteY23" fmla="*/ 280511 h 428625"/>
                <a:gd name="connsiteX24" fmla="*/ 1143 w 447675"/>
                <a:gd name="connsiteY24" fmla="*/ 280511 h 428625"/>
                <a:gd name="connsiteX25" fmla="*/ 0 w 447675"/>
                <a:gd name="connsiteY25" fmla="*/ 276987 h 428625"/>
                <a:gd name="connsiteX26" fmla="*/ 0 w 447675"/>
                <a:gd name="connsiteY26" fmla="*/ 276987 h 428625"/>
                <a:gd name="connsiteX27" fmla="*/ 18764 w 447675"/>
                <a:gd name="connsiteY27" fmla="*/ 252698 h 428625"/>
                <a:gd name="connsiteX28" fmla="*/ 18764 w 447675"/>
                <a:gd name="connsiteY28" fmla="*/ 252698 h 428625"/>
                <a:gd name="connsiteX29" fmla="*/ 24098 w 447675"/>
                <a:gd name="connsiteY29" fmla="*/ 226409 h 428625"/>
                <a:gd name="connsiteX30" fmla="*/ 71723 w 447675"/>
                <a:gd name="connsiteY30" fmla="*/ 224028 h 428625"/>
                <a:gd name="connsiteX31" fmla="*/ 66961 w 447675"/>
                <a:gd name="connsiteY31" fmla="*/ 134207 h 428625"/>
                <a:gd name="connsiteX32" fmla="*/ 98012 w 447675"/>
                <a:gd name="connsiteY32" fmla="*/ 88201 h 428625"/>
                <a:gd name="connsiteX33" fmla="*/ 98012 w 447675"/>
                <a:gd name="connsiteY33" fmla="*/ 88201 h 428625"/>
                <a:gd name="connsiteX34" fmla="*/ 129921 w 447675"/>
                <a:gd name="connsiteY34" fmla="*/ 58674 h 428625"/>
                <a:gd name="connsiteX35" fmla="*/ 129921 w 447675"/>
                <a:gd name="connsiteY35" fmla="*/ 58674 h 428625"/>
                <a:gd name="connsiteX36" fmla="*/ 140113 w 447675"/>
                <a:gd name="connsiteY36" fmla="*/ 52768 h 428625"/>
                <a:gd name="connsiteX37" fmla="*/ 140113 w 447675"/>
                <a:gd name="connsiteY37" fmla="*/ 52768 h 428625"/>
                <a:gd name="connsiteX38" fmla="*/ 166592 w 447675"/>
                <a:gd name="connsiteY38" fmla="*/ 34004 h 428625"/>
                <a:gd name="connsiteX39" fmla="*/ 166592 w 447675"/>
                <a:gd name="connsiteY39" fmla="*/ 34004 h 428625"/>
                <a:gd name="connsiteX40" fmla="*/ 178499 w 447675"/>
                <a:gd name="connsiteY40" fmla="*/ 31433 h 428625"/>
                <a:gd name="connsiteX41" fmla="*/ 178499 w 447675"/>
                <a:gd name="connsiteY41" fmla="*/ 31433 h 428625"/>
                <a:gd name="connsiteX42" fmla="*/ 247364 w 447675"/>
                <a:gd name="connsiteY42" fmla="*/ 44005 h 428625"/>
                <a:gd name="connsiteX43" fmla="*/ 247364 w 447675"/>
                <a:gd name="connsiteY43" fmla="*/ 44005 h 428625"/>
                <a:gd name="connsiteX44" fmla="*/ 286893 w 447675"/>
                <a:gd name="connsiteY44" fmla="*/ 0 h 428625"/>
                <a:gd name="connsiteX45" fmla="*/ 286893 w 447675"/>
                <a:gd name="connsiteY45" fmla="*/ 0 h 428625"/>
                <a:gd name="connsiteX46" fmla="*/ 310896 w 447675"/>
                <a:gd name="connsiteY46" fmla="*/ 17621 h 428625"/>
                <a:gd name="connsiteX47" fmla="*/ 310896 w 447675"/>
                <a:gd name="connsiteY47" fmla="*/ 17621 h 428625"/>
                <a:gd name="connsiteX48" fmla="*/ 329851 w 447675"/>
                <a:gd name="connsiteY48" fmla="*/ 30480 h 428625"/>
                <a:gd name="connsiteX49" fmla="*/ 329851 w 447675"/>
                <a:gd name="connsiteY49" fmla="*/ 3048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7675" h="428625">
                  <a:moveTo>
                    <a:pt x="335756" y="43720"/>
                  </a:moveTo>
                  <a:lnTo>
                    <a:pt x="343186" y="49244"/>
                  </a:lnTo>
                  <a:lnTo>
                    <a:pt x="343186" y="49244"/>
                  </a:lnTo>
                  <a:lnTo>
                    <a:pt x="356330" y="98774"/>
                  </a:lnTo>
                  <a:lnTo>
                    <a:pt x="329089" y="131540"/>
                  </a:lnTo>
                  <a:lnTo>
                    <a:pt x="398240" y="177546"/>
                  </a:lnTo>
                  <a:lnTo>
                    <a:pt x="426149" y="263271"/>
                  </a:lnTo>
                  <a:lnTo>
                    <a:pt x="381000" y="292227"/>
                  </a:lnTo>
                  <a:lnTo>
                    <a:pt x="388239" y="312992"/>
                  </a:lnTo>
                  <a:lnTo>
                    <a:pt x="388239" y="312992"/>
                  </a:lnTo>
                  <a:lnTo>
                    <a:pt x="417671" y="316230"/>
                  </a:lnTo>
                  <a:lnTo>
                    <a:pt x="417671" y="316230"/>
                  </a:lnTo>
                  <a:lnTo>
                    <a:pt x="452819" y="354235"/>
                  </a:lnTo>
                  <a:lnTo>
                    <a:pt x="426530" y="356521"/>
                  </a:lnTo>
                  <a:lnTo>
                    <a:pt x="426530" y="356521"/>
                  </a:lnTo>
                  <a:lnTo>
                    <a:pt x="402431" y="366808"/>
                  </a:lnTo>
                  <a:lnTo>
                    <a:pt x="402431" y="366808"/>
                  </a:lnTo>
                  <a:lnTo>
                    <a:pt x="257556" y="434245"/>
                  </a:lnTo>
                  <a:lnTo>
                    <a:pt x="163449" y="402717"/>
                  </a:lnTo>
                  <a:lnTo>
                    <a:pt x="111728" y="294608"/>
                  </a:lnTo>
                  <a:lnTo>
                    <a:pt x="68580" y="307467"/>
                  </a:lnTo>
                  <a:lnTo>
                    <a:pt x="5810" y="275844"/>
                  </a:lnTo>
                  <a:lnTo>
                    <a:pt x="5810" y="275844"/>
                  </a:lnTo>
                  <a:lnTo>
                    <a:pt x="1143" y="280511"/>
                  </a:lnTo>
                  <a:lnTo>
                    <a:pt x="1143" y="280511"/>
                  </a:lnTo>
                  <a:lnTo>
                    <a:pt x="0" y="276987"/>
                  </a:lnTo>
                  <a:lnTo>
                    <a:pt x="0" y="276987"/>
                  </a:lnTo>
                  <a:lnTo>
                    <a:pt x="18764" y="252698"/>
                  </a:lnTo>
                  <a:lnTo>
                    <a:pt x="18764" y="252698"/>
                  </a:lnTo>
                  <a:lnTo>
                    <a:pt x="24098" y="226409"/>
                  </a:lnTo>
                  <a:lnTo>
                    <a:pt x="71723" y="224028"/>
                  </a:lnTo>
                  <a:lnTo>
                    <a:pt x="66961" y="134207"/>
                  </a:lnTo>
                  <a:lnTo>
                    <a:pt x="98012" y="88201"/>
                  </a:lnTo>
                  <a:lnTo>
                    <a:pt x="98012" y="88201"/>
                  </a:lnTo>
                  <a:lnTo>
                    <a:pt x="129921" y="58674"/>
                  </a:lnTo>
                  <a:lnTo>
                    <a:pt x="129921" y="58674"/>
                  </a:lnTo>
                  <a:lnTo>
                    <a:pt x="140113" y="52768"/>
                  </a:lnTo>
                  <a:lnTo>
                    <a:pt x="140113" y="52768"/>
                  </a:lnTo>
                  <a:lnTo>
                    <a:pt x="166592" y="34004"/>
                  </a:lnTo>
                  <a:lnTo>
                    <a:pt x="166592" y="34004"/>
                  </a:lnTo>
                  <a:lnTo>
                    <a:pt x="178499" y="31433"/>
                  </a:lnTo>
                  <a:lnTo>
                    <a:pt x="178499" y="31433"/>
                  </a:lnTo>
                  <a:lnTo>
                    <a:pt x="247364" y="44005"/>
                  </a:lnTo>
                  <a:lnTo>
                    <a:pt x="247364" y="44005"/>
                  </a:lnTo>
                  <a:lnTo>
                    <a:pt x="286893" y="0"/>
                  </a:lnTo>
                  <a:lnTo>
                    <a:pt x="286893" y="0"/>
                  </a:lnTo>
                  <a:lnTo>
                    <a:pt x="310896" y="17621"/>
                  </a:lnTo>
                  <a:lnTo>
                    <a:pt x="310896" y="17621"/>
                  </a:lnTo>
                  <a:lnTo>
                    <a:pt x="329851" y="30480"/>
                  </a:lnTo>
                  <a:lnTo>
                    <a:pt x="329851" y="30480"/>
                  </a:lnTo>
                  <a:close/>
                </a:path>
              </a:pathLst>
            </a:custGeom>
            <a:solidFill>
              <a:srgbClr val="CCCCCC"/>
            </a:solidFill>
            <a:ln w="4763" cap="flat">
              <a:solidFill>
                <a:srgbClr val="FFFFFF"/>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46B9BFE-855A-4473-80CD-B354713358A2}"/>
                </a:ext>
              </a:extLst>
            </p:cNvPr>
            <p:cNvSpPr/>
            <p:nvPr/>
          </p:nvSpPr>
          <p:spPr>
            <a:xfrm>
              <a:off x="5495832" y="466534"/>
              <a:ext cx="1714500" cy="1771650"/>
            </a:xfrm>
            <a:custGeom>
              <a:avLst/>
              <a:gdLst>
                <a:gd name="connsiteX0" fmla="*/ 1486948 w 1714500"/>
                <a:gd name="connsiteY0" fmla="*/ 1561243 h 1771650"/>
                <a:gd name="connsiteX1" fmla="*/ 1533239 w 1714500"/>
                <a:gd name="connsiteY1" fmla="*/ 1597152 h 1771650"/>
                <a:gd name="connsiteX2" fmla="*/ 1600676 w 1714500"/>
                <a:gd name="connsiteY2" fmla="*/ 1572292 h 1771650"/>
                <a:gd name="connsiteX3" fmla="*/ 1609916 w 1714500"/>
                <a:gd name="connsiteY3" fmla="*/ 1601819 h 1771650"/>
                <a:gd name="connsiteX4" fmla="*/ 1675543 w 1714500"/>
                <a:gd name="connsiteY4" fmla="*/ 1558576 h 1771650"/>
                <a:gd name="connsiteX5" fmla="*/ 1688306 w 1714500"/>
                <a:gd name="connsiteY5" fmla="*/ 1599152 h 1771650"/>
                <a:gd name="connsiteX6" fmla="*/ 1688306 w 1714500"/>
                <a:gd name="connsiteY6" fmla="*/ 1599152 h 1771650"/>
                <a:gd name="connsiteX7" fmla="*/ 1722215 w 1714500"/>
                <a:gd name="connsiteY7" fmla="*/ 1660208 h 1771650"/>
                <a:gd name="connsiteX8" fmla="*/ 1670304 w 1714500"/>
                <a:gd name="connsiteY8" fmla="*/ 1734312 h 1771650"/>
                <a:gd name="connsiteX9" fmla="*/ 1630109 w 1714500"/>
                <a:gd name="connsiteY9" fmla="*/ 1713262 h 1771650"/>
                <a:gd name="connsiteX10" fmla="*/ 1556575 w 1714500"/>
                <a:gd name="connsiteY10" fmla="*/ 1722311 h 1771650"/>
                <a:gd name="connsiteX11" fmla="*/ 1489710 w 1714500"/>
                <a:gd name="connsiteY11" fmla="*/ 1626299 h 1771650"/>
                <a:gd name="connsiteX12" fmla="*/ 1418749 w 1714500"/>
                <a:gd name="connsiteY12" fmla="*/ 1626299 h 1771650"/>
                <a:gd name="connsiteX13" fmla="*/ 1418749 w 1714500"/>
                <a:gd name="connsiteY13" fmla="*/ 1626299 h 1771650"/>
                <a:gd name="connsiteX14" fmla="*/ 1416177 w 1714500"/>
                <a:gd name="connsiteY14" fmla="*/ 1618107 h 1771650"/>
                <a:gd name="connsiteX15" fmla="*/ 1416177 w 1714500"/>
                <a:gd name="connsiteY15" fmla="*/ 1618107 h 1771650"/>
                <a:gd name="connsiteX16" fmla="*/ 1392651 w 1714500"/>
                <a:gd name="connsiteY16" fmla="*/ 1600581 h 1771650"/>
                <a:gd name="connsiteX17" fmla="*/ 1367218 w 1714500"/>
                <a:gd name="connsiteY17" fmla="*/ 1624203 h 1771650"/>
                <a:gd name="connsiteX18" fmla="*/ 1367218 w 1714500"/>
                <a:gd name="connsiteY18" fmla="*/ 1624203 h 1771650"/>
                <a:gd name="connsiteX19" fmla="*/ 1358170 w 1714500"/>
                <a:gd name="connsiteY19" fmla="*/ 1623060 h 1771650"/>
                <a:gd name="connsiteX20" fmla="*/ 1358170 w 1714500"/>
                <a:gd name="connsiteY20" fmla="*/ 1623060 h 1771650"/>
                <a:gd name="connsiteX21" fmla="*/ 1299400 w 1714500"/>
                <a:gd name="connsiteY21" fmla="*/ 1591818 h 1771650"/>
                <a:gd name="connsiteX22" fmla="*/ 1299400 w 1714500"/>
                <a:gd name="connsiteY22" fmla="*/ 1591818 h 1771650"/>
                <a:gd name="connsiteX23" fmla="*/ 1404842 w 1714500"/>
                <a:gd name="connsiteY23" fmla="*/ 1584770 h 1771650"/>
                <a:gd name="connsiteX24" fmla="*/ 1457992 w 1714500"/>
                <a:gd name="connsiteY24" fmla="*/ 1520476 h 1771650"/>
                <a:gd name="connsiteX25" fmla="*/ 1486948 w 1714500"/>
                <a:gd name="connsiteY25" fmla="*/ 1561243 h 1771650"/>
                <a:gd name="connsiteX26" fmla="*/ 1025938 w 1714500"/>
                <a:gd name="connsiteY26" fmla="*/ 66389 h 1771650"/>
                <a:gd name="connsiteX27" fmla="*/ 1067086 w 1714500"/>
                <a:gd name="connsiteY27" fmla="*/ 105061 h 1771650"/>
                <a:gd name="connsiteX28" fmla="*/ 1074515 w 1714500"/>
                <a:gd name="connsiteY28" fmla="*/ 230315 h 1771650"/>
                <a:gd name="connsiteX29" fmla="*/ 1242155 w 1714500"/>
                <a:gd name="connsiteY29" fmla="*/ 301371 h 1771650"/>
                <a:gd name="connsiteX30" fmla="*/ 1254157 w 1714500"/>
                <a:gd name="connsiteY30" fmla="*/ 338804 h 1771650"/>
                <a:gd name="connsiteX31" fmla="*/ 1452086 w 1714500"/>
                <a:gd name="connsiteY31" fmla="*/ 342900 h 1771650"/>
                <a:gd name="connsiteX32" fmla="*/ 1473803 w 1714500"/>
                <a:gd name="connsiteY32" fmla="*/ 437197 h 1771650"/>
                <a:gd name="connsiteX33" fmla="*/ 1560481 w 1714500"/>
                <a:gd name="connsiteY33" fmla="*/ 389763 h 1771650"/>
                <a:gd name="connsiteX34" fmla="*/ 1616583 w 1714500"/>
                <a:gd name="connsiteY34" fmla="*/ 459867 h 1771650"/>
                <a:gd name="connsiteX35" fmla="*/ 1532668 w 1714500"/>
                <a:gd name="connsiteY35" fmla="*/ 537877 h 1771650"/>
                <a:gd name="connsiteX36" fmla="*/ 1574006 w 1714500"/>
                <a:gd name="connsiteY36" fmla="*/ 596741 h 1771650"/>
                <a:gd name="connsiteX37" fmla="*/ 1507141 w 1714500"/>
                <a:gd name="connsiteY37" fmla="*/ 615887 h 1771650"/>
                <a:gd name="connsiteX38" fmla="*/ 1515142 w 1714500"/>
                <a:gd name="connsiteY38" fmla="*/ 704374 h 1771650"/>
                <a:gd name="connsiteX39" fmla="*/ 1466755 w 1714500"/>
                <a:gd name="connsiteY39" fmla="*/ 700850 h 1771650"/>
                <a:gd name="connsiteX40" fmla="*/ 1437704 w 1714500"/>
                <a:gd name="connsiteY40" fmla="*/ 784670 h 1771650"/>
                <a:gd name="connsiteX41" fmla="*/ 1471232 w 1714500"/>
                <a:gd name="connsiteY41" fmla="*/ 816102 h 1771650"/>
                <a:gd name="connsiteX42" fmla="*/ 1452848 w 1714500"/>
                <a:gd name="connsiteY42" fmla="*/ 890683 h 1771650"/>
                <a:gd name="connsiteX43" fmla="*/ 1368933 w 1714500"/>
                <a:gd name="connsiteY43" fmla="*/ 994886 h 1771650"/>
                <a:gd name="connsiteX44" fmla="*/ 1383220 w 1714500"/>
                <a:gd name="connsiteY44" fmla="*/ 1016603 h 1771650"/>
                <a:gd name="connsiteX45" fmla="*/ 1425131 w 1714500"/>
                <a:gd name="connsiteY45" fmla="*/ 1002506 h 1771650"/>
                <a:gd name="connsiteX46" fmla="*/ 1436846 w 1714500"/>
                <a:gd name="connsiteY46" fmla="*/ 1030986 h 1771650"/>
                <a:gd name="connsiteX47" fmla="*/ 1372934 w 1714500"/>
                <a:gd name="connsiteY47" fmla="*/ 1150620 h 1771650"/>
                <a:gd name="connsiteX48" fmla="*/ 1329976 w 1714500"/>
                <a:gd name="connsiteY48" fmla="*/ 1147382 h 1771650"/>
                <a:gd name="connsiteX49" fmla="*/ 1290733 w 1714500"/>
                <a:gd name="connsiteY49" fmla="*/ 1233202 h 1771650"/>
                <a:gd name="connsiteX50" fmla="*/ 1228439 w 1714500"/>
                <a:gd name="connsiteY50" fmla="*/ 1261015 h 1771650"/>
                <a:gd name="connsiteX51" fmla="*/ 1236631 w 1714500"/>
                <a:gd name="connsiteY51" fmla="*/ 1390079 h 1771650"/>
                <a:gd name="connsiteX52" fmla="*/ 1308545 w 1714500"/>
                <a:gd name="connsiteY52" fmla="*/ 1434846 h 1771650"/>
                <a:gd name="connsiteX53" fmla="*/ 1308545 w 1714500"/>
                <a:gd name="connsiteY53" fmla="*/ 1434846 h 1771650"/>
                <a:gd name="connsiteX54" fmla="*/ 1304258 w 1714500"/>
                <a:gd name="connsiteY54" fmla="*/ 1457039 h 1771650"/>
                <a:gd name="connsiteX55" fmla="*/ 1244822 w 1714500"/>
                <a:gd name="connsiteY55" fmla="*/ 1452944 h 1771650"/>
                <a:gd name="connsiteX56" fmla="*/ 1164241 w 1714500"/>
                <a:gd name="connsiteY56" fmla="*/ 1541812 h 1771650"/>
                <a:gd name="connsiteX57" fmla="*/ 1020985 w 1714500"/>
                <a:gd name="connsiteY57" fmla="*/ 1595247 h 1771650"/>
                <a:gd name="connsiteX58" fmla="*/ 1020985 w 1714500"/>
                <a:gd name="connsiteY58" fmla="*/ 1595247 h 1771650"/>
                <a:gd name="connsiteX59" fmla="*/ 1010412 w 1714500"/>
                <a:gd name="connsiteY59" fmla="*/ 1590008 h 1771650"/>
                <a:gd name="connsiteX60" fmla="*/ 1010412 w 1714500"/>
                <a:gd name="connsiteY60" fmla="*/ 1590008 h 1771650"/>
                <a:gd name="connsiteX61" fmla="*/ 1005745 w 1714500"/>
                <a:gd name="connsiteY61" fmla="*/ 1639062 h 1771650"/>
                <a:gd name="connsiteX62" fmla="*/ 918686 w 1714500"/>
                <a:gd name="connsiteY62" fmla="*/ 1692212 h 1771650"/>
                <a:gd name="connsiteX63" fmla="*/ 889921 w 1714500"/>
                <a:gd name="connsiteY63" fmla="*/ 1649254 h 1771650"/>
                <a:gd name="connsiteX64" fmla="*/ 864013 w 1714500"/>
                <a:gd name="connsiteY64" fmla="*/ 1703261 h 1771650"/>
                <a:gd name="connsiteX65" fmla="*/ 809720 w 1714500"/>
                <a:gd name="connsiteY65" fmla="*/ 1706213 h 1771650"/>
                <a:gd name="connsiteX66" fmla="*/ 752666 w 1714500"/>
                <a:gd name="connsiteY66" fmla="*/ 1621536 h 1771650"/>
                <a:gd name="connsiteX67" fmla="*/ 682276 w 1714500"/>
                <a:gd name="connsiteY67" fmla="*/ 1627061 h 1771650"/>
                <a:gd name="connsiteX68" fmla="*/ 599789 w 1714500"/>
                <a:gd name="connsiteY68" fmla="*/ 1713167 h 1771650"/>
                <a:gd name="connsiteX69" fmla="*/ 547688 w 1714500"/>
                <a:gd name="connsiteY69" fmla="*/ 1677829 h 1771650"/>
                <a:gd name="connsiteX70" fmla="*/ 514731 w 1714500"/>
                <a:gd name="connsiteY70" fmla="*/ 1716024 h 1771650"/>
                <a:gd name="connsiteX71" fmla="*/ 477679 w 1714500"/>
                <a:gd name="connsiteY71" fmla="*/ 1682210 h 1771650"/>
                <a:gd name="connsiteX72" fmla="*/ 462153 w 1714500"/>
                <a:gd name="connsiteY72" fmla="*/ 1709642 h 1771650"/>
                <a:gd name="connsiteX73" fmla="*/ 358902 w 1714500"/>
                <a:gd name="connsiteY73" fmla="*/ 1690878 h 1771650"/>
                <a:gd name="connsiteX74" fmla="*/ 346520 w 1714500"/>
                <a:gd name="connsiteY74" fmla="*/ 1718310 h 1771650"/>
                <a:gd name="connsiteX75" fmla="*/ 370237 w 1714500"/>
                <a:gd name="connsiteY75" fmla="*/ 1748409 h 1771650"/>
                <a:gd name="connsiteX76" fmla="*/ 341852 w 1714500"/>
                <a:gd name="connsiteY76" fmla="*/ 1774127 h 1771650"/>
                <a:gd name="connsiteX77" fmla="*/ 221552 w 1714500"/>
                <a:gd name="connsiteY77" fmla="*/ 1735360 h 1771650"/>
                <a:gd name="connsiteX78" fmla="*/ 221552 w 1714500"/>
                <a:gd name="connsiteY78" fmla="*/ 1735360 h 1771650"/>
                <a:gd name="connsiteX79" fmla="*/ 257270 w 1714500"/>
                <a:gd name="connsiteY79" fmla="*/ 1658017 h 1771650"/>
                <a:gd name="connsiteX80" fmla="*/ 223742 w 1714500"/>
                <a:gd name="connsiteY80" fmla="*/ 1640777 h 1771650"/>
                <a:gd name="connsiteX81" fmla="*/ 235268 w 1714500"/>
                <a:gd name="connsiteY81" fmla="*/ 1594961 h 1771650"/>
                <a:gd name="connsiteX82" fmla="*/ 235268 w 1714500"/>
                <a:gd name="connsiteY82" fmla="*/ 1594961 h 1771650"/>
                <a:gd name="connsiteX83" fmla="*/ 250698 w 1714500"/>
                <a:gd name="connsiteY83" fmla="*/ 1575054 h 1771650"/>
                <a:gd name="connsiteX84" fmla="*/ 250698 w 1714500"/>
                <a:gd name="connsiteY84" fmla="*/ 1575054 h 1771650"/>
                <a:gd name="connsiteX85" fmla="*/ 238315 w 1714500"/>
                <a:gd name="connsiteY85" fmla="*/ 1509617 h 1771650"/>
                <a:gd name="connsiteX86" fmla="*/ 317278 w 1714500"/>
                <a:gd name="connsiteY86" fmla="*/ 1443514 h 1771650"/>
                <a:gd name="connsiteX87" fmla="*/ 317278 w 1714500"/>
                <a:gd name="connsiteY87" fmla="*/ 1443514 h 1771650"/>
                <a:gd name="connsiteX88" fmla="*/ 304133 w 1714500"/>
                <a:gd name="connsiteY88" fmla="*/ 1442942 h 1771650"/>
                <a:gd name="connsiteX89" fmla="*/ 304133 w 1714500"/>
                <a:gd name="connsiteY89" fmla="*/ 1442942 h 1771650"/>
                <a:gd name="connsiteX90" fmla="*/ 275749 w 1714500"/>
                <a:gd name="connsiteY90" fmla="*/ 1427417 h 1771650"/>
                <a:gd name="connsiteX91" fmla="*/ 287083 w 1714500"/>
                <a:gd name="connsiteY91" fmla="*/ 1329119 h 1771650"/>
                <a:gd name="connsiteX92" fmla="*/ 320993 w 1714500"/>
                <a:gd name="connsiteY92" fmla="*/ 1239774 h 1771650"/>
                <a:gd name="connsiteX93" fmla="*/ 362141 w 1714500"/>
                <a:gd name="connsiteY93" fmla="*/ 1245299 h 1771650"/>
                <a:gd name="connsiteX94" fmla="*/ 379381 w 1714500"/>
                <a:gd name="connsiteY94" fmla="*/ 1167384 h 1771650"/>
                <a:gd name="connsiteX95" fmla="*/ 344329 w 1714500"/>
                <a:gd name="connsiteY95" fmla="*/ 1138333 h 1771650"/>
                <a:gd name="connsiteX96" fmla="*/ 286131 w 1714500"/>
                <a:gd name="connsiteY96" fmla="*/ 1139762 h 1771650"/>
                <a:gd name="connsiteX97" fmla="*/ 280416 w 1714500"/>
                <a:gd name="connsiteY97" fmla="*/ 1115473 h 1771650"/>
                <a:gd name="connsiteX98" fmla="*/ 280416 w 1714500"/>
                <a:gd name="connsiteY98" fmla="*/ 1115473 h 1771650"/>
                <a:gd name="connsiteX99" fmla="*/ 242602 w 1714500"/>
                <a:gd name="connsiteY99" fmla="*/ 1129856 h 1771650"/>
                <a:gd name="connsiteX100" fmla="*/ 242602 w 1714500"/>
                <a:gd name="connsiteY100" fmla="*/ 1129856 h 1771650"/>
                <a:gd name="connsiteX101" fmla="*/ 204216 w 1714500"/>
                <a:gd name="connsiteY101" fmla="*/ 1151573 h 1771650"/>
                <a:gd name="connsiteX102" fmla="*/ 178975 w 1714500"/>
                <a:gd name="connsiteY102" fmla="*/ 1115187 h 1771650"/>
                <a:gd name="connsiteX103" fmla="*/ 155067 w 1714500"/>
                <a:gd name="connsiteY103" fmla="*/ 1128998 h 1771650"/>
                <a:gd name="connsiteX104" fmla="*/ 114300 w 1714500"/>
                <a:gd name="connsiteY104" fmla="*/ 1053370 h 1771650"/>
                <a:gd name="connsiteX105" fmla="*/ 176974 w 1714500"/>
                <a:gd name="connsiteY105" fmla="*/ 1002316 h 1771650"/>
                <a:gd name="connsiteX106" fmla="*/ 183071 w 1714500"/>
                <a:gd name="connsiteY106" fmla="*/ 926878 h 1771650"/>
                <a:gd name="connsiteX107" fmla="*/ 267557 w 1714500"/>
                <a:gd name="connsiteY107" fmla="*/ 893445 h 1771650"/>
                <a:gd name="connsiteX108" fmla="*/ 250888 w 1714500"/>
                <a:gd name="connsiteY108" fmla="*/ 824389 h 1771650"/>
                <a:gd name="connsiteX109" fmla="*/ 271272 w 1714500"/>
                <a:gd name="connsiteY109" fmla="*/ 814102 h 1771650"/>
                <a:gd name="connsiteX110" fmla="*/ 275177 w 1714500"/>
                <a:gd name="connsiteY110" fmla="*/ 839343 h 1771650"/>
                <a:gd name="connsiteX111" fmla="*/ 327565 w 1714500"/>
                <a:gd name="connsiteY111" fmla="*/ 813816 h 1771650"/>
                <a:gd name="connsiteX112" fmla="*/ 252889 w 1714500"/>
                <a:gd name="connsiteY112" fmla="*/ 738569 h 1771650"/>
                <a:gd name="connsiteX113" fmla="*/ 182499 w 1714500"/>
                <a:gd name="connsiteY113" fmla="*/ 747427 h 1771650"/>
                <a:gd name="connsiteX114" fmla="*/ 188595 w 1714500"/>
                <a:gd name="connsiteY114" fmla="*/ 815340 h 1771650"/>
                <a:gd name="connsiteX115" fmla="*/ 141922 w 1714500"/>
                <a:gd name="connsiteY115" fmla="*/ 841820 h 1771650"/>
                <a:gd name="connsiteX116" fmla="*/ 115824 w 1714500"/>
                <a:gd name="connsiteY116" fmla="*/ 812768 h 1771650"/>
                <a:gd name="connsiteX117" fmla="*/ 77819 w 1714500"/>
                <a:gd name="connsiteY117" fmla="*/ 826294 h 1771650"/>
                <a:gd name="connsiteX118" fmla="*/ 53149 w 1714500"/>
                <a:gd name="connsiteY118" fmla="*/ 769334 h 1771650"/>
                <a:gd name="connsiteX119" fmla="*/ 0 w 1714500"/>
                <a:gd name="connsiteY119" fmla="*/ 782860 h 1771650"/>
                <a:gd name="connsiteX120" fmla="*/ 0 w 1714500"/>
                <a:gd name="connsiteY120" fmla="*/ 782860 h 1771650"/>
                <a:gd name="connsiteX121" fmla="*/ 53530 w 1714500"/>
                <a:gd name="connsiteY121" fmla="*/ 715804 h 1771650"/>
                <a:gd name="connsiteX122" fmla="*/ 58007 w 1714500"/>
                <a:gd name="connsiteY122" fmla="*/ 664083 h 1771650"/>
                <a:gd name="connsiteX123" fmla="*/ 212122 w 1714500"/>
                <a:gd name="connsiteY123" fmla="*/ 631698 h 1771650"/>
                <a:gd name="connsiteX124" fmla="*/ 276796 w 1714500"/>
                <a:gd name="connsiteY124" fmla="*/ 538163 h 1771650"/>
                <a:gd name="connsiteX125" fmla="*/ 329374 w 1714500"/>
                <a:gd name="connsiteY125" fmla="*/ 534924 h 1771650"/>
                <a:gd name="connsiteX126" fmla="*/ 329374 w 1714500"/>
                <a:gd name="connsiteY126" fmla="*/ 534924 h 1771650"/>
                <a:gd name="connsiteX127" fmla="*/ 344424 w 1714500"/>
                <a:gd name="connsiteY127" fmla="*/ 532257 h 1771650"/>
                <a:gd name="connsiteX128" fmla="*/ 344424 w 1714500"/>
                <a:gd name="connsiteY128" fmla="*/ 532257 h 1771650"/>
                <a:gd name="connsiteX129" fmla="*/ 393668 w 1714500"/>
                <a:gd name="connsiteY129" fmla="*/ 526066 h 1771650"/>
                <a:gd name="connsiteX130" fmla="*/ 416433 w 1714500"/>
                <a:gd name="connsiteY130" fmla="*/ 475393 h 1771650"/>
                <a:gd name="connsiteX131" fmla="*/ 468820 w 1714500"/>
                <a:gd name="connsiteY131" fmla="*/ 495110 h 1771650"/>
                <a:gd name="connsiteX132" fmla="*/ 520351 w 1714500"/>
                <a:gd name="connsiteY132" fmla="*/ 443579 h 1771650"/>
                <a:gd name="connsiteX133" fmla="*/ 517779 w 1714500"/>
                <a:gd name="connsiteY133" fmla="*/ 346329 h 1771650"/>
                <a:gd name="connsiteX134" fmla="*/ 431768 w 1714500"/>
                <a:gd name="connsiteY134" fmla="*/ 238411 h 1771650"/>
                <a:gd name="connsiteX135" fmla="*/ 435673 w 1714500"/>
                <a:gd name="connsiteY135" fmla="*/ 161353 h 1771650"/>
                <a:gd name="connsiteX136" fmla="*/ 474536 w 1714500"/>
                <a:gd name="connsiteY136" fmla="*/ 117920 h 1771650"/>
                <a:gd name="connsiteX137" fmla="*/ 474536 w 1714500"/>
                <a:gd name="connsiteY137" fmla="*/ 117920 h 1771650"/>
                <a:gd name="connsiteX138" fmla="*/ 656463 w 1714500"/>
                <a:gd name="connsiteY138" fmla="*/ 113157 h 1771650"/>
                <a:gd name="connsiteX139" fmla="*/ 674846 w 1714500"/>
                <a:gd name="connsiteY139" fmla="*/ 77153 h 1771650"/>
                <a:gd name="connsiteX140" fmla="*/ 807339 w 1714500"/>
                <a:gd name="connsiteY140" fmla="*/ 112586 h 1771650"/>
                <a:gd name="connsiteX141" fmla="*/ 934402 w 1714500"/>
                <a:gd name="connsiteY141" fmla="*/ 0 h 1771650"/>
                <a:gd name="connsiteX142" fmla="*/ 990885 w 1714500"/>
                <a:gd name="connsiteY142" fmla="*/ 14764 h 1771650"/>
                <a:gd name="connsiteX143" fmla="*/ 1025938 w 1714500"/>
                <a:gd name="connsiteY143" fmla="*/ 66389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714500" h="1771650">
                  <a:moveTo>
                    <a:pt x="1486948" y="1561243"/>
                  </a:moveTo>
                  <a:lnTo>
                    <a:pt x="1533239" y="1597152"/>
                  </a:lnTo>
                  <a:lnTo>
                    <a:pt x="1600676" y="1572292"/>
                  </a:lnTo>
                  <a:lnTo>
                    <a:pt x="1609916" y="1601819"/>
                  </a:lnTo>
                  <a:lnTo>
                    <a:pt x="1675543" y="1558576"/>
                  </a:lnTo>
                  <a:lnTo>
                    <a:pt x="1688306" y="1599152"/>
                  </a:lnTo>
                  <a:lnTo>
                    <a:pt x="1688306" y="1599152"/>
                  </a:lnTo>
                  <a:lnTo>
                    <a:pt x="1722215" y="1660208"/>
                  </a:lnTo>
                  <a:lnTo>
                    <a:pt x="1670304" y="1734312"/>
                  </a:lnTo>
                  <a:lnTo>
                    <a:pt x="1630109" y="1713262"/>
                  </a:lnTo>
                  <a:lnTo>
                    <a:pt x="1556575" y="1722311"/>
                  </a:lnTo>
                  <a:lnTo>
                    <a:pt x="1489710" y="1626299"/>
                  </a:lnTo>
                  <a:lnTo>
                    <a:pt x="1418749" y="1626299"/>
                  </a:lnTo>
                  <a:lnTo>
                    <a:pt x="1418749" y="1626299"/>
                  </a:lnTo>
                  <a:lnTo>
                    <a:pt x="1416177" y="1618107"/>
                  </a:lnTo>
                  <a:lnTo>
                    <a:pt x="1416177" y="1618107"/>
                  </a:lnTo>
                  <a:lnTo>
                    <a:pt x="1392651" y="1600581"/>
                  </a:lnTo>
                  <a:lnTo>
                    <a:pt x="1367218" y="1624203"/>
                  </a:lnTo>
                  <a:lnTo>
                    <a:pt x="1367218" y="1624203"/>
                  </a:lnTo>
                  <a:lnTo>
                    <a:pt x="1358170" y="1623060"/>
                  </a:lnTo>
                  <a:lnTo>
                    <a:pt x="1358170" y="1623060"/>
                  </a:lnTo>
                  <a:lnTo>
                    <a:pt x="1299400" y="1591818"/>
                  </a:lnTo>
                  <a:lnTo>
                    <a:pt x="1299400" y="1591818"/>
                  </a:lnTo>
                  <a:lnTo>
                    <a:pt x="1404842" y="1584770"/>
                  </a:lnTo>
                  <a:lnTo>
                    <a:pt x="1457992" y="1520476"/>
                  </a:lnTo>
                  <a:lnTo>
                    <a:pt x="1486948" y="1561243"/>
                  </a:lnTo>
                  <a:close/>
                  <a:moveTo>
                    <a:pt x="1025938" y="66389"/>
                  </a:moveTo>
                  <a:lnTo>
                    <a:pt x="1067086" y="105061"/>
                  </a:lnTo>
                  <a:lnTo>
                    <a:pt x="1074515" y="230315"/>
                  </a:lnTo>
                  <a:lnTo>
                    <a:pt x="1242155" y="301371"/>
                  </a:lnTo>
                  <a:lnTo>
                    <a:pt x="1254157" y="338804"/>
                  </a:lnTo>
                  <a:lnTo>
                    <a:pt x="1452086" y="342900"/>
                  </a:lnTo>
                  <a:lnTo>
                    <a:pt x="1473803" y="437197"/>
                  </a:lnTo>
                  <a:lnTo>
                    <a:pt x="1560481" y="389763"/>
                  </a:lnTo>
                  <a:lnTo>
                    <a:pt x="1616583" y="459867"/>
                  </a:lnTo>
                  <a:lnTo>
                    <a:pt x="1532668" y="537877"/>
                  </a:lnTo>
                  <a:lnTo>
                    <a:pt x="1574006" y="596741"/>
                  </a:lnTo>
                  <a:lnTo>
                    <a:pt x="1507141" y="615887"/>
                  </a:lnTo>
                  <a:lnTo>
                    <a:pt x="1515142" y="704374"/>
                  </a:lnTo>
                  <a:lnTo>
                    <a:pt x="1466755" y="700850"/>
                  </a:lnTo>
                  <a:lnTo>
                    <a:pt x="1437704" y="784670"/>
                  </a:lnTo>
                  <a:lnTo>
                    <a:pt x="1471232" y="816102"/>
                  </a:lnTo>
                  <a:lnTo>
                    <a:pt x="1452848" y="890683"/>
                  </a:lnTo>
                  <a:lnTo>
                    <a:pt x="1368933" y="994886"/>
                  </a:lnTo>
                  <a:lnTo>
                    <a:pt x="1383220" y="1016603"/>
                  </a:lnTo>
                  <a:lnTo>
                    <a:pt x="1425131" y="1002506"/>
                  </a:lnTo>
                  <a:lnTo>
                    <a:pt x="1436846" y="1030986"/>
                  </a:lnTo>
                  <a:lnTo>
                    <a:pt x="1372934" y="1150620"/>
                  </a:lnTo>
                  <a:lnTo>
                    <a:pt x="1329976" y="1147382"/>
                  </a:lnTo>
                  <a:lnTo>
                    <a:pt x="1290733" y="1233202"/>
                  </a:lnTo>
                  <a:lnTo>
                    <a:pt x="1228439" y="1261015"/>
                  </a:lnTo>
                  <a:lnTo>
                    <a:pt x="1236631" y="1390079"/>
                  </a:lnTo>
                  <a:lnTo>
                    <a:pt x="1308545" y="1434846"/>
                  </a:lnTo>
                  <a:lnTo>
                    <a:pt x="1308545" y="1434846"/>
                  </a:lnTo>
                  <a:lnTo>
                    <a:pt x="1304258" y="1457039"/>
                  </a:lnTo>
                  <a:lnTo>
                    <a:pt x="1244822" y="1452944"/>
                  </a:lnTo>
                  <a:lnTo>
                    <a:pt x="1164241" y="1541812"/>
                  </a:lnTo>
                  <a:lnTo>
                    <a:pt x="1020985" y="1595247"/>
                  </a:lnTo>
                  <a:lnTo>
                    <a:pt x="1020985" y="1595247"/>
                  </a:lnTo>
                  <a:lnTo>
                    <a:pt x="1010412" y="1590008"/>
                  </a:lnTo>
                  <a:lnTo>
                    <a:pt x="1010412" y="1590008"/>
                  </a:lnTo>
                  <a:lnTo>
                    <a:pt x="1005745" y="1639062"/>
                  </a:lnTo>
                  <a:lnTo>
                    <a:pt x="918686" y="1692212"/>
                  </a:lnTo>
                  <a:lnTo>
                    <a:pt x="889921" y="1649254"/>
                  </a:lnTo>
                  <a:lnTo>
                    <a:pt x="864013" y="1703261"/>
                  </a:lnTo>
                  <a:lnTo>
                    <a:pt x="809720" y="1706213"/>
                  </a:lnTo>
                  <a:lnTo>
                    <a:pt x="752666" y="1621536"/>
                  </a:lnTo>
                  <a:lnTo>
                    <a:pt x="682276" y="1627061"/>
                  </a:lnTo>
                  <a:lnTo>
                    <a:pt x="599789" y="1713167"/>
                  </a:lnTo>
                  <a:lnTo>
                    <a:pt x="547688" y="1677829"/>
                  </a:lnTo>
                  <a:lnTo>
                    <a:pt x="514731" y="1716024"/>
                  </a:lnTo>
                  <a:lnTo>
                    <a:pt x="477679" y="1682210"/>
                  </a:lnTo>
                  <a:lnTo>
                    <a:pt x="462153" y="1709642"/>
                  </a:lnTo>
                  <a:lnTo>
                    <a:pt x="358902" y="1690878"/>
                  </a:lnTo>
                  <a:lnTo>
                    <a:pt x="346520" y="1718310"/>
                  </a:lnTo>
                  <a:lnTo>
                    <a:pt x="370237" y="1748409"/>
                  </a:lnTo>
                  <a:lnTo>
                    <a:pt x="341852" y="1774127"/>
                  </a:lnTo>
                  <a:lnTo>
                    <a:pt x="221552" y="1735360"/>
                  </a:lnTo>
                  <a:lnTo>
                    <a:pt x="221552" y="1735360"/>
                  </a:lnTo>
                  <a:lnTo>
                    <a:pt x="257270" y="1658017"/>
                  </a:lnTo>
                  <a:lnTo>
                    <a:pt x="223742" y="1640777"/>
                  </a:lnTo>
                  <a:lnTo>
                    <a:pt x="235268" y="1594961"/>
                  </a:lnTo>
                  <a:lnTo>
                    <a:pt x="235268" y="1594961"/>
                  </a:lnTo>
                  <a:lnTo>
                    <a:pt x="250698" y="1575054"/>
                  </a:lnTo>
                  <a:lnTo>
                    <a:pt x="250698" y="1575054"/>
                  </a:lnTo>
                  <a:lnTo>
                    <a:pt x="238315" y="1509617"/>
                  </a:lnTo>
                  <a:lnTo>
                    <a:pt x="317278" y="1443514"/>
                  </a:lnTo>
                  <a:lnTo>
                    <a:pt x="317278" y="1443514"/>
                  </a:lnTo>
                  <a:lnTo>
                    <a:pt x="304133" y="1442942"/>
                  </a:lnTo>
                  <a:lnTo>
                    <a:pt x="304133" y="1442942"/>
                  </a:lnTo>
                  <a:lnTo>
                    <a:pt x="275749" y="1427417"/>
                  </a:lnTo>
                  <a:lnTo>
                    <a:pt x="287083" y="1329119"/>
                  </a:lnTo>
                  <a:lnTo>
                    <a:pt x="320993" y="1239774"/>
                  </a:lnTo>
                  <a:lnTo>
                    <a:pt x="362141" y="1245299"/>
                  </a:lnTo>
                  <a:lnTo>
                    <a:pt x="379381" y="1167384"/>
                  </a:lnTo>
                  <a:lnTo>
                    <a:pt x="344329" y="1138333"/>
                  </a:lnTo>
                  <a:lnTo>
                    <a:pt x="286131" y="1139762"/>
                  </a:lnTo>
                  <a:lnTo>
                    <a:pt x="280416" y="1115473"/>
                  </a:lnTo>
                  <a:lnTo>
                    <a:pt x="280416" y="1115473"/>
                  </a:lnTo>
                  <a:lnTo>
                    <a:pt x="242602" y="1129856"/>
                  </a:lnTo>
                  <a:lnTo>
                    <a:pt x="242602" y="1129856"/>
                  </a:lnTo>
                  <a:lnTo>
                    <a:pt x="204216" y="1151573"/>
                  </a:lnTo>
                  <a:lnTo>
                    <a:pt x="178975" y="1115187"/>
                  </a:lnTo>
                  <a:lnTo>
                    <a:pt x="155067" y="1128998"/>
                  </a:lnTo>
                  <a:lnTo>
                    <a:pt x="114300" y="1053370"/>
                  </a:lnTo>
                  <a:lnTo>
                    <a:pt x="176974" y="1002316"/>
                  </a:lnTo>
                  <a:lnTo>
                    <a:pt x="183071" y="926878"/>
                  </a:lnTo>
                  <a:lnTo>
                    <a:pt x="267557" y="893445"/>
                  </a:lnTo>
                  <a:lnTo>
                    <a:pt x="250888" y="824389"/>
                  </a:lnTo>
                  <a:lnTo>
                    <a:pt x="271272" y="814102"/>
                  </a:lnTo>
                  <a:lnTo>
                    <a:pt x="275177" y="839343"/>
                  </a:lnTo>
                  <a:lnTo>
                    <a:pt x="327565" y="813816"/>
                  </a:lnTo>
                  <a:lnTo>
                    <a:pt x="252889" y="738569"/>
                  </a:lnTo>
                  <a:lnTo>
                    <a:pt x="182499" y="747427"/>
                  </a:lnTo>
                  <a:lnTo>
                    <a:pt x="188595" y="815340"/>
                  </a:lnTo>
                  <a:lnTo>
                    <a:pt x="141922" y="841820"/>
                  </a:lnTo>
                  <a:lnTo>
                    <a:pt x="115824" y="812768"/>
                  </a:lnTo>
                  <a:lnTo>
                    <a:pt x="77819" y="826294"/>
                  </a:lnTo>
                  <a:lnTo>
                    <a:pt x="53149" y="769334"/>
                  </a:lnTo>
                  <a:lnTo>
                    <a:pt x="0" y="782860"/>
                  </a:lnTo>
                  <a:lnTo>
                    <a:pt x="0" y="782860"/>
                  </a:lnTo>
                  <a:lnTo>
                    <a:pt x="53530" y="715804"/>
                  </a:lnTo>
                  <a:lnTo>
                    <a:pt x="58007" y="664083"/>
                  </a:lnTo>
                  <a:lnTo>
                    <a:pt x="212122" y="631698"/>
                  </a:lnTo>
                  <a:lnTo>
                    <a:pt x="276796" y="538163"/>
                  </a:lnTo>
                  <a:lnTo>
                    <a:pt x="329374" y="534924"/>
                  </a:lnTo>
                  <a:lnTo>
                    <a:pt x="329374" y="534924"/>
                  </a:lnTo>
                  <a:lnTo>
                    <a:pt x="344424" y="532257"/>
                  </a:lnTo>
                  <a:lnTo>
                    <a:pt x="344424" y="532257"/>
                  </a:lnTo>
                  <a:lnTo>
                    <a:pt x="393668" y="526066"/>
                  </a:lnTo>
                  <a:lnTo>
                    <a:pt x="416433" y="475393"/>
                  </a:lnTo>
                  <a:lnTo>
                    <a:pt x="468820" y="495110"/>
                  </a:lnTo>
                  <a:lnTo>
                    <a:pt x="520351" y="443579"/>
                  </a:lnTo>
                  <a:lnTo>
                    <a:pt x="517779" y="346329"/>
                  </a:lnTo>
                  <a:lnTo>
                    <a:pt x="431768" y="238411"/>
                  </a:lnTo>
                  <a:lnTo>
                    <a:pt x="435673" y="161353"/>
                  </a:lnTo>
                  <a:lnTo>
                    <a:pt x="474536" y="117920"/>
                  </a:lnTo>
                  <a:lnTo>
                    <a:pt x="474536" y="117920"/>
                  </a:lnTo>
                  <a:lnTo>
                    <a:pt x="656463" y="113157"/>
                  </a:lnTo>
                  <a:lnTo>
                    <a:pt x="674846" y="77153"/>
                  </a:lnTo>
                  <a:lnTo>
                    <a:pt x="807339" y="112586"/>
                  </a:lnTo>
                  <a:lnTo>
                    <a:pt x="934402" y="0"/>
                  </a:lnTo>
                  <a:lnTo>
                    <a:pt x="990885" y="14764"/>
                  </a:lnTo>
                  <a:lnTo>
                    <a:pt x="1025938" y="66389"/>
                  </a:lnTo>
                  <a:close/>
                </a:path>
              </a:pathLst>
            </a:custGeom>
            <a:solidFill>
              <a:srgbClr val="CCCCCC"/>
            </a:solidFill>
            <a:ln w="4763" cap="flat">
              <a:solidFill>
                <a:srgbClr val="FFFFFF"/>
              </a:solid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93E32183-D2F1-4973-ACD6-38EEA8B70013}"/>
                </a:ext>
              </a:extLst>
            </p:cNvPr>
            <p:cNvSpPr/>
            <p:nvPr/>
          </p:nvSpPr>
          <p:spPr>
            <a:xfrm>
              <a:off x="2438495" y="310038"/>
              <a:ext cx="1847850" cy="1857375"/>
            </a:xfrm>
            <a:custGeom>
              <a:avLst/>
              <a:gdLst>
                <a:gd name="connsiteX0" fmla="*/ 1677162 w 1847850"/>
                <a:gd name="connsiteY0" fmla="*/ 0 h 1857375"/>
                <a:gd name="connsiteX1" fmla="*/ 1736979 w 1847850"/>
                <a:gd name="connsiteY1" fmla="*/ 34290 h 1857375"/>
                <a:gd name="connsiteX2" fmla="*/ 1756124 w 1847850"/>
                <a:gd name="connsiteY2" fmla="*/ 150781 h 1857375"/>
                <a:gd name="connsiteX3" fmla="*/ 1833372 w 1847850"/>
                <a:gd name="connsiteY3" fmla="*/ 204026 h 1857375"/>
                <a:gd name="connsiteX4" fmla="*/ 1773841 w 1847850"/>
                <a:gd name="connsiteY4" fmla="*/ 292322 h 1857375"/>
                <a:gd name="connsiteX5" fmla="*/ 1800416 w 1847850"/>
                <a:gd name="connsiteY5" fmla="*/ 432816 h 1857375"/>
                <a:gd name="connsiteX6" fmla="*/ 1840802 w 1847850"/>
                <a:gd name="connsiteY6" fmla="*/ 445199 h 1857375"/>
                <a:gd name="connsiteX7" fmla="*/ 1827276 w 1847850"/>
                <a:gd name="connsiteY7" fmla="*/ 488251 h 1857375"/>
                <a:gd name="connsiteX8" fmla="*/ 1850612 w 1847850"/>
                <a:gd name="connsiteY8" fmla="*/ 499777 h 1857375"/>
                <a:gd name="connsiteX9" fmla="*/ 1851851 w 1847850"/>
                <a:gd name="connsiteY9" fmla="*/ 583121 h 1857375"/>
                <a:gd name="connsiteX10" fmla="*/ 1820037 w 1847850"/>
                <a:gd name="connsiteY10" fmla="*/ 669417 h 1857375"/>
                <a:gd name="connsiteX11" fmla="*/ 1698117 w 1847850"/>
                <a:gd name="connsiteY11" fmla="*/ 703040 h 1857375"/>
                <a:gd name="connsiteX12" fmla="*/ 1630490 w 1847850"/>
                <a:gd name="connsiteY12" fmla="*/ 681800 h 1857375"/>
                <a:gd name="connsiteX13" fmla="*/ 1562481 w 1847850"/>
                <a:gd name="connsiteY13" fmla="*/ 742760 h 1857375"/>
                <a:gd name="connsiteX14" fmla="*/ 1584198 w 1847850"/>
                <a:gd name="connsiteY14" fmla="*/ 860108 h 1857375"/>
                <a:gd name="connsiteX15" fmla="*/ 1605820 w 1847850"/>
                <a:gd name="connsiteY15" fmla="*/ 869823 h 1857375"/>
                <a:gd name="connsiteX16" fmla="*/ 1591532 w 1847850"/>
                <a:gd name="connsiteY16" fmla="*/ 921544 h 1857375"/>
                <a:gd name="connsiteX17" fmla="*/ 1632299 w 1847850"/>
                <a:gd name="connsiteY17" fmla="*/ 943261 h 1857375"/>
                <a:gd name="connsiteX18" fmla="*/ 1669352 w 1847850"/>
                <a:gd name="connsiteY18" fmla="*/ 912781 h 1857375"/>
                <a:gd name="connsiteX19" fmla="*/ 1683258 w 1847850"/>
                <a:gd name="connsiteY19" fmla="*/ 931259 h 1857375"/>
                <a:gd name="connsiteX20" fmla="*/ 1683258 w 1847850"/>
                <a:gd name="connsiteY20" fmla="*/ 931259 h 1857375"/>
                <a:gd name="connsiteX21" fmla="*/ 1676400 w 1847850"/>
                <a:gd name="connsiteY21" fmla="*/ 985933 h 1857375"/>
                <a:gd name="connsiteX22" fmla="*/ 1649540 w 1847850"/>
                <a:gd name="connsiteY22" fmla="*/ 997363 h 1857375"/>
                <a:gd name="connsiteX23" fmla="*/ 1669733 w 1847850"/>
                <a:gd name="connsiteY23" fmla="*/ 1035844 h 1857375"/>
                <a:gd name="connsiteX24" fmla="*/ 1605629 w 1847850"/>
                <a:gd name="connsiteY24" fmla="*/ 1089279 h 1857375"/>
                <a:gd name="connsiteX25" fmla="*/ 1605629 w 1847850"/>
                <a:gd name="connsiteY25" fmla="*/ 1089279 h 1857375"/>
                <a:gd name="connsiteX26" fmla="*/ 1585627 w 1847850"/>
                <a:gd name="connsiteY26" fmla="*/ 1089851 h 1857375"/>
                <a:gd name="connsiteX27" fmla="*/ 1585627 w 1847850"/>
                <a:gd name="connsiteY27" fmla="*/ 1089851 h 1857375"/>
                <a:gd name="connsiteX28" fmla="*/ 1535811 w 1847850"/>
                <a:gd name="connsiteY28" fmla="*/ 1071658 h 1857375"/>
                <a:gd name="connsiteX29" fmla="*/ 1506665 w 1847850"/>
                <a:gd name="connsiteY29" fmla="*/ 1133570 h 1857375"/>
                <a:gd name="connsiteX30" fmla="*/ 1531334 w 1847850"/>
                <a:gd name="connsiteY30" fmla="*/ 1217486 h 1857375"/>
                <a:gd name="connsiteX31" fmla="*/ 1531334 w 1847850"/>
                <a:gd name="connsiteY31" fmla="*/ 1217486 h 1857375"/>
                <a:gd name="connsiteX32" fmla="*/ 1540764 w 1847850"/>
                <a:gd name="connsiteY32" fmla="*/ 1239203 h 1857375"/>
                <a:gd name="connsiteX33" fmla="*/ 1540764 w 1847850"/>
                <a:gd name="connsiteY33" fmla="*/ 1239203 h 1857375"/>
                <a:gd name="connsiteX34" fmla="*/ 1496663 w 1847850"/>
                <a:gd name="connsiteY34" fmla="*/ 1281113 h 1857375"/>
                <a:gd name="connsiteX35" fmla="*/ 1415034 w 1847850"/>
                <a:gd name="connsiteY35" fmla="*/ 1237964 h 1857375"/>
                <a:gd name="connsiteX36" fmla="*/ 1424083 w 1847850"/>
                <a:gd name="connsiteY36" fmla="*/ 1306925 h 1857375"/>
                <a:gd name="connsiteX37" fmla="*/ 1379982 w 1847850"/>
                <a:gd name="connsiteY37" fmla="*/ 1334167 h 1857375"/>
                <a:gd name="connsiteX38" fmla="*/ 1405890 w 1847850"/>
                <a:gd name="connsiteY38" fmla="*/ 1364647 h 1857375"/>
                <a:gd name="connsiteX39" fmla="*/ 1395317 w 1847850"/>
                <a:gd name="connsiteY39" fmla="*/ 1403223 h 1857375"/>
                <a:gd name="connsiteX40" fmla="*/ 1315688 w 1847850"/>
                <a:gd name="connsiteY40" fmla="*/ 1513904 h 1857375"/>
                <a:gd name="connsiteX41" fmla="*/ 1367028 w 1847850"/>
                <a:gd name="connsiteY41" fmla="*/ 1525048 h 1857375"/>
                <a:gd name="connsiteX42" fmla="*/ 1354550 w 1847850"/>
                <a:gd name="connsiteY42" fmla="*/ 1656969 h 1857375"/>
                <a:gd name="connsiteX43" fmla="*/ 1268254 w 1847850"/>
                <a:gd name="connsiteY43" fmla="*/ 1715357 h 1857375"/>
                <a:gd name="connsiteX44" fmla="*/ 1236726 w 1847850"/>
                <a:gd name="connsiteY44" fmla="*/ 1691450 h 1857375"/>
                <a:gd name="connsiteX45" fmla="*/ 1213580 w 1847850"/>
                <a:gd name="connsiteY45" fmla="*/ 1727645 h 1857375"/>
                <a:gd name="connsiteX46" fmla="*/ 1145191 w 1847850"/>
                <a:gd name="connsiteY46" fmla="*/ 1697546 h 1857375"/>
                <a:gd name="connsiteX47" fmla="*/ 1113377 w 1847850"/>
                <a:gd name="connsiteY47" fmla="*/ 1748409 h 1857375"/>
                <a:gd name="connsiteX48" fmla="*/ 1150429 w 1847850"/>
                <a:gd name="connsiteY48" fmla="*/ 1825752 h 1857375"/>
                <a:gd name="connsiteX49" fmla="*/ 1096709 w 1847850"/>
                <a:gd name="connsiteY49" fmla="*/ 1834801 h 1857375"/>
                <a:gd name="connsiteX50" fmla="*/ 1096709 w 1847850"/>
                <a:gd name="connsiteY50" fmla="*/ 1834801 h 1857375"/>
                <a:gd name="connsiteX51" fmla="*/ 1080326 w 1847850"/>
                <a:gd name="connsiteY51" fmla="*/ 1833944 h 1857375"/>
                <a:gd name="connsiteX52" fmla="*/ 1080326 w 1847850"/>
                <a:gd name="connsiteY52" fmla="*/ 1833944 h 1857375"/>
                <a:gd name="connsiteX53" fmla="*/ 1046607 w 1847850"/>
                <a:gd name="connsiteY53" fmla="*/ 1825752 h 1857375"/>
                <a:gd name="connsiteX54" fmla="*/ 1046607 w 1847850"/>
                <a:gd name="connsiteY54" fmla="*/ 1825752 h 1857375"/>
                <a:gd name="connsiteX55" fmla="*/ 1016603 w 1847850"/>
                <a:gd name="connsiteY55" fmla="*/ 1771174 h 1857375"/>
                <a:gd name="connsiteX56" fmla="*/ 940880 w 1847850"/>
                <a:gd name="connsiteY56" fmla="*/ 1799177 h 1857375"/>
                <a:gd name="connsiteX57" fmla="*/ 888587 w 1847850"/>
                <a:gd name="connsiteY57" fmla="*/ 1774127 h 1857375"/>
                <a:gd name="connsiteX58" fmla="*/ 822293 w 1847850"/>
                <a:gd name="connsiteY58" fmla="*/ 1780794 h 1857375"/>
                <a:gd name="connsiteX59" fmla="*/ 782574 w 1847850"/>
                <a:gd name="connsiteY59" fmla="*/ 1712119 h 1857375"/>
                <a:gd name="connsiteX60" fmla="*/ 791718 w 1847850"/>
                <a:gd name="connsiteY60" fmla="*/ 1682972 h 1857375"/>
                <a:gd name="connsiteX61" fmla="*/ 709231 w 1847850"/>
                <a:gd name="connsiteY61" fmla="*/ 1722692 h 1857375"/>
                <a:gd name="connsiteX62" fmla="*/ 701611 w 1847850"/>
                <a:gd name="connsiteY62" fmla="*/ 1680305 h 1857375"/>
                <a:gd name="connsiteX63" fmla="*/ 640651 w 1847850"/>
                <a:gd name="connsiteY63" fmla="*/ 1708690 h 1857375"/>
                <a:gd name="connsiteX64" fmla="*/ 552831 w 1847850"/>
                <a:gd name="connsiteY64" fmla="*/ 1858804 h 1857375"/>
                <a:gd name="connsiteX65" fmla="*/ 552831 w 1847850"/>
                <a:gd name="connsiteY65" fmla="*/ 1858804 h 1857375"/>
                <a:gd name="connsiteX66" fmla="*/ 542639 w 1847850"/>
                <a:gd name="connsiteY66" fmla="*/ 1855565 h 1857375"/>
                <a:gd name="connsiteX67" fmla="*/ 542639 w 1847850"/>
                <a:gd name="connsiteY67" fmla="*/ 1855565 h 1857375"/>
                <a:gd name="connsiteX68" fmla="*/ 515398 w 1847850"/>
                <a:gd name="connsiteY68" fmla="*/ 1826609 h 1857375"/>
                <a:gd name="connsiteX69" fmla="*/ 388715 w 1847850"/>
                <a:gd name="connsiteY69" fmla="*/ 1822228 h 1857375"/>
                <a:gd name="connsiteX70" fmla="*/ 382619 w 1847850"/>
                <a:gd name="connsiteY70" fmla="*/ 1732026 h 1857375"/>
                <a:gd name="connsiteX71" fmla="*/ 300133 w 1847850"/>
                <a:gd name="connsiteY71" fmla="*/ 1751648 h 1857375"/>
                <a:gd name="connsiteX72" fmla="*/ 236792 w 1847850"/>
                <a:gd name="connsiteY72" fmla="*/ 1722120 h 1857375"/>
                <a:gd name="connsiteX73" fmla="*/ 236792 w 1847850"/>
                <a:gd name="connsiteY73" fmla="*/ 1722120 h 1857375"/>
                <a:gd name="connsiteX74" fmla="*/ 351663 w 1847850"/>
                <a:gd name="connsiteY74" fmla="*/ 1610106 h 1857375"/>
                <a:gd name="connsiteX75" fmla="*/ 310896 w 1847850"/>
                <a:gd name="connsiteY75" fmla="*/ 1556004 h 1857375"/>
                <a:gd name="connsiteX76" fmla="*/ 334042 w 1847850"/>
                <a:gd name="connsiteY76" fmla="*/ 1523238 h 1857375"/>
                <a:gd name="connsiteX77" fmla="*/ 224028 w 1847850"/>
                <a:gd name="connsiteY77" fmla="*/ 1428464 h 1857375"/>
                <a:gd name="connsiteX78" fmla="*/ 272129 w 1847850"/>
                <a:gd name="connsiteY78" fmla="*/ 1340834 h 1857375"/>
                <a:gd name="connsiteX79" fmla="*/ 237172 w 1847850"/>
                <a:gd name="connsiteY79" fmla="*/ 1311021 h 1857375"/>
                <a:gd name="connsiteX80" fmla="*/ 187071 w 1847850"/>
                <a:gd name="connsiteY80" fmla="*/ 1340263 h 1857375"/>
                <a:gd name="connsiteX81" fmla="*/ 156496 w 1847850"/>
                <a:gd name="connsiteY81" fmla="*/ 1319784 h 1857375"/>
                <a:gd name="connsiteX82" fmla="*/ 189357 w 1847850"/>
                <a:gd name="connsiteY82" fmla="*/ 1280827 h 1857375"/>
                <a:gd name="connsiteX83" fmla="*/ 175069 w 1847850"/>
                <a:gd name="connsiteY83" fmla="*/ 1245299 h 1857375"/>
                <a:gd name="connsiteX84" fmla="*/ 222885 w 1847850"/>
                <a:gd name="connsiteY84" fmla="*/ 1245013 h 1857375"/>
                <a:gd name="connsiteX85" fmla="*/ 199549 w 1847850"/>
                <a:gd name="connsiteY85" fmla="*/ 1213390 h 1857375"/>
                <a:gd name="connsiteX86" fmla="*/ 239173 w 1847850"/>
                <a:gd name="connsiteY86" fmla="*/ 1206913 h 1857375"/>
                <a:gd name="connsiteX87" fmla="*/ 152876 w 1847850"/>
                <a:gd name="connsiteY87" fmla="*/ 1166146 h 1857375"/>
                <a:gd name="connsiteX88" fmla="*/ 208597 w 1847850"/>
                <a:gd name="connsiteY88" fmla="*/ 1139762 h 1857375"/>
                <a:gd name="connsiteX89" fmla="*/ 176403 w 1847850"/>
                <a:gd name="connsiteY89" fmla="*/ 1095089 h 1857375"/>
                <a:gd name="connsiteX90" fmla="*/ 223838 w 1847850"/>
                <a:gd name="connsiteY90" fmla="*/ 1022033 h 1857375"/>
                <a:gd name="connsiteX91" fmla="*/ 175450 w 1847850"/>
                <a:gd name="connsiteY91" fmla="*/ 925068 h 1857375"/>
                <a:gd name="connsiteX92" fmla="*/ 175450 w 1847850"/>
                <a:gd name="connsiteY92" fmla="*/ 925068 h 1857375"/>
                <a:gd name="connsiteX93" fmla="*/ 186595 w 1847850"/>
                <a:gd name="connsiteY93" fmla="*/ 925068 h 1857375"/>
                <a:gd name="connsiteX94" fmla="*/ 186595 w 1847850"/>
                <a:gd name="connsiteY94" fmla="*/ 925068 h 1857375"/>
                <a:gd name="connsiteX95" fmla="*/ 212884 w 1847850"/>
                <a:gd name="connsiteY95" fmla="*/ 900684 h 1857375"/>
                <a:gd name="connsiteX96" fmla="*/ 192881 w 1847850"/>
                <a:gd name="connsiteY96" fmla="*/ 881253 h 1857375"/>
                <a:gd name="connsiteX97" fmla="*/ 0 w 1847850"/>
                <a:gd name="connsiteY97" fmla="*/ 748951 h 1857375"/>
                <a:gd name="connsiteX98" fmla="*/ 79438 w 1847850"/>
                <a:gd name="connsiteY98" fmla="*/ 695992 h 1857375"/>
                <a:gd name="connsiteX99" fmla="*/ 146875 w 1847850"/>
                <a:gd name="connsiteY99" fmla="*/ 567785 h 1857375"/>
                <a:gd name="connsiteX100" fmla="*/ 100203 w 1847850"/>
                <a:gd name="connsiteY100" fmla="*/ 491776 h 1857375"/>
                <a:gd name="connsiteX101" fmla="*/ 52959 w 1847850"/>
                <a:gd name="connsiteY101" fmla="*/ 475583 h 1857375"/>
                <a:gd name="connsiteX102" fmla="*/ 97631 w 1847850"/>
                <a:gd name="connsiteY102" fmla="*/ 442817 h 1857375"/>
                <a:gd name="connsiteX103" fmla="*/ 65056 w 1847850"/>
                <a:gd name="connsiteY103" fmla="*/ 370237 h 1857375"/>
                <a:gd name="connsiteX104" fmla="*/ 122396 w 1847850"/>
                <a:gd name="connsiteY104" fmla="*/ 342233 h 1857375"/>
                <a:gd name="connsiteX105" fmla="*/ 92392 w 1847850"/>
                <a:gd name="connsiteY105" fmla="*/ 231458 h 1857375"/>
                <a:gd name="connsiteX106" fmla="*/ 92392 w 1847850"/>
                <a:gd name="connsiteY106" fmla="*/ 231458 h 1857375"/>
                <a:gd name="connsiteX107" fmla="*/ 179546 w 1847850"/>
                <a:gd name="connsiteY107" fmla="*/ 319754 h 1857375"/>
                <a:gd name="connsiteX108" fmla="*/ 362426 w 1847850"/>
                <a:gd name="connsiteY108" fmla="*/ 316230 h 1857375"/>
                <a:gd name="connsiteX109" fmla="*/ 340900 w 1847850"/>
                <a:gd name="connsiteY109" fmla="*/ 194596 h 1857375"/>
                <a:gd name="connsiteX110" fmla="*/ 382048 w 1847850"/>
                <a:gd name="connsiteY110" fmla="*/ 203740 h 1857375"/>
                <a:gd name="connsiteX111" fmla="*/ 427768 w 1847850"/>
                <a:gd name="connsiteY111" fmla="*/ 171831 h 1857375"/>
                <a:gd name="connsiteX112" fmla="*/ 464439 w 1847850"/>
                <a:gd name="connsiteY112" fmla="*/ 195167 h 1857375"/>
                <a:gd name="connsiteX113" fmla="*/ 481203 w 1847850"/>
                <a:gd name="connsiteY113" fmla="*/ 138684 h 1857375"/>
                <a:gd name="connsiteX114" fmla="*/ 674560 w 1847850"/>
                <a:gd name="connsiteY114" fmla="*/ 227647 h 1857375"/>
                <a:gd name="connsiteX115" fmla="*/ 826675 w 1847850"/>
                <a:gd name="connsiteY115" fmla="*/ 264890 h 1857375"/>
                <a:gd name="connsiteX116" fmla="*/ 860203 w 1847850"/>
                <a:gd name="connsiteY116" fmla="*/ 287941 h 1857375"/>
                <a:gd name="connsiteX117" fmla="*/ 851916 w 1847850"/>
                <a:gd name="connsiteY117" fmla="*/ 408051 h 1857375"/>
                <a:gd name="connsiteX118" fmla="*/ 976408 w 1847850"/>
                <a:gd name="connsiteY118" fmla="*/ 417767 h 1857375"/>
                <a:gd name="connsiteX119" fmla="*/ 1030129 w 1847850"/>
                <a:gd name="connsiteY119" fmla="*/ 382619 h 1857375"/>
                <a:gd name="connsiteX120" fmla="*/ 1029271 w 1847850"/>
                <a:gd name="connsiteY120" fmla="*/ 449580 h 1857375"/>
                <a:gd name="connsiteX121" fmla="*/ 1104805 w 1847850"/>
                <a:gd name="connsiteY121" fmla="*/ 391478 h 1857375"/>
                <a:gd name="connsiteX122" fmla="*/ 1119283 w 1847850"/>
                <a:gd name="connsiteY122" fmla="*/ 414528 h 1857375"/>
                <a:gd name="connsiteX123" fmla="*/ 1161288 w 1847850"/>
                <a:gd name="connsiteY123" fmla="*/ 402431 h 1857375"/>
                <a:gd name="connsiteX124" fmla="*/ 1266253 w 1847850"/>
                <a:gd name="connsiteY124" fmla="*/ 317087 h 1857375"/>
                <a:gd name="connsiteX125" fmla="*/ 1351788 w 1847850"/>
                <a:gd name="connsiteY125" fmla="*/ 320707 h 1857375"/>
                <a:gd name="connsiteX126" fmla="*/ 1549336 w 1847850"/>
                <a:gd name="connsiteY126" fmla="*/ 172403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847850" h="1857375">
                  <a:moveTo>
                    <a:pt x="1677162" y="0"/>
                  </a:moveTo>
                  <a:lnTo>
                    <a:pt x="1736979" y="34290"/>
                  </a:lnTo>
                  <a:lnTo>
                    <a:pt x="1756124" y="150781"/>
                  </a:lnTo>
                  <a:lnTo>
                    <a:pt x="1833372" y="204026"/>
                  </a:lnTo>
                  <a:lnTo>
                    <a:pt x="1773841" y="292322"/>
                  </a:lnTo>
                  <a:lnTo>
                    <a:pt x="1800416" y="432816"/>
                  </a:lnTo>
                  <a:lnTo>
                    <a:pt x="1840802" y="445199"/>
                  </a:lnTo>
                  <a:lnTo>
                    <a:pt x="1827276" y="488251"/>
                  </a:lnTo>
                  <a:lnTo>
                    <a:pt x="1850612" y="499777"/>
                  </a:lnTo>
                  <a:lnTo>
                    <a:pt x="1851851" y="583121"/>
                  </a:lnTo>
                  <a:lnTo>
                    <a:pt x="1820037" y="669417"/>
                  </a:lnTo>
                  <a:lnTo>
                    <a:pt x="1698117" y="703040"/>
                  </a:lnTo>
                  <a:lnTo>
                    <a:pt x="1630490" y="681800"/>
                  </a:lnTo>
                  <a:lnTo>
                    <a:pt x="1562481" y="742760"/>
                  </a:lnTo>
                  <a:lnTo>
                    <a:pt x="1584198" y="860108"/>
                  </a:lnTo>
                  <a:lnTo>
                    <a:pt x="1605820" y="869823"/>
                  </a:lnTo>
                  <a:lnTo>
                    <a:pt x="1591532" y="921544"/>
                  </a:lnTo>
                  <a:lnTo>
                    <a:pt x="1632299" y="943261"/>
                  </a:lnTo>
                  <a:lnTo>
                    <a:pt x="1669352" y="912781"/>
                  </a:lnTo>
                  <a:lnTo>
                    <a:pt x="1683258" y="931259"/>
                  </a:lnTo>
                  <a:lnTo>
                    <a:pt x="1683258" y="931259"/>
                  </a:lnTo>
                  <a:lnTo>
                    <a:pt x="1676400" y="985933"/>
                  </a:lnTo>
                  <a:lnTo>
                    <a:pt x="1649540" y="997363"/>
                  </a:lnTo>
                  <a:lnTo>
                    <a:pt x="1669733" y="1035844"/>
                  </a:lnTo>
                  <a:lnTo>
                    <a:pt x="1605629" y="1089279"/>
                  </a:lnTo>
                  <a:lnTo>
                    <a:pt x="1605629" y="1089279"/>
                  </a:lnTo>
                  <a:lnTo>
                    <a:pt x="1585627" y="1089851"/>
                  </a:lnTo>
                  <a:lnTo>
                    <a:pt x="1585627" y="1089851"/>
                  </a:lnTo>
                  <a:lnTo>
                    <a:pt x="1535811" y="1071658"/>
                  </a:lnTo>
                  <a:lnTo>
                    <a:pt x="1506665" y="1133570"/>
                  </a:lnTo>
                  <a:lnTo>
                    <a:pt x="1531334" y="1217486"/>
                  </a:lnTo>
                  <a:lnTo>
                    <a:pt x="1531334" y="1217486"/>
                  </a:lnTo>
                  <a:lnTo>
                    <a:pt x="1540764" y="1239203"/>
                  </a:lnTo>
                  <a:lnTo>
                    <a:pt x="1540764" y="1239203"/>
                  </a:lnTo>
                  <a:lnTo>
                    <a:pt x="1496663" y="1281113"/>
                  </a:lnTo>
                  <a:lnTo>
                    <a:pt x="1415034" y="1237964"/>
                  </a:lnTo>
                  <a:lnTo>
                    <a:pt x="1424083" y="1306925"/>
                  </a:lnTo>
                  <a:lnTo>
                    <a:pt x="1379982" y="1334167"/>
                  </a:lnTo>
                  <a:lnTo>
                    <a:pt x="1405890" y="1364647"/>
                  </a:lnTo>
                  <a:lnTo>
                    <a:pt x="1395317" y="1403223"/>
                  </a:lnTo>
                  <a:lnTo>
                    <a:pt x="1315688" y="1513904"/>
                  </a:lnTo>
                  <a:lnTo>
                    <a:pt x="1367028" y="1525048"/>
                  </a:lnTo>
                  <a:lnTo>
                    <a:pt x="1354550" y="1656969"/>
                  </a:lnTo>
                  <a:lnTo>
                    <a:pt x="1268254" y="1715357"/>
                  </a:lnTo>
                  <a:lnTo>
                    <a:pt x="1236726" y="1691450"/>
                  </a:lnTo>
                  <a:lnTo>
                    <a:pt x="1213580" y="1727645"/>
                  </a:lnTo>
                  <a:lnTo>
                    <a:pt x="1145191" y="1697546"/>
                  </a:lnTo>
                  <a:lnTo>
                    <a:pt x="1113377" y="1748409"/>
                  </a:lnTo>
                  <a:lnTo>
                    <a:pt x="1150429" y="1825752"/>
                  </a:lnTo>
                  <a:lnTo>
                    <a:pt x="1096709" y="1834801"/>
                  </a:lnTo>
                  <a:lnTo>
                    <a:pt x="1096709" y="1834801"/>
                  </a:lnTo>
                  <a:lnTo>
                    <a:pt x="1080326" y="1833944"/>
                  </a:lnTo>
                  <a:lnTo>
                    <a:pt x="1080326" y="1833944"/>
                  </a:lnTo>
                  <a:lnTo>
                    <a:pt x="1046607" y="1825752"/>
                  </a:lnTo>
                  <a:lnTo>
                    <a:pt x="1046607" y="1825752"/>
                  </a:lnTo>
                  <a:lnTo>
                    <a:pt x="1016603" y="1771174"/>
                  </a:lnTo>
                  <a:lnTo>
                    <a:pt x="940880" y="1799177"/>
                  </a:lnTo>
                  <a:lnTo>
                    <a:pt x="888587" y="1774127"/>
                  </a:lnTo>
                  <a:lnTo>
                    <a:pt x="822293" y="1780794"/>
                  </a:lnTo>
                  <a:lnTo>
                    <a:pt x="782574" y="1712119"/>
                  </a:lnTo>
                  <a:lnTo>
                    <a:pt x="791718" y="1682972"/>
                  </a:lnTo>
                  <a:lnTo>
                    <a:pt x="709231" y="1722692"/>
                  </a:lnTo>
                  <a:lnTo>
                    <a:pt x="701611" y="1680305"/>
                  </a:lnTo>
                  <a:lnTo>
                    <a:pt x="640651" y="1708690"/>
                  </a:lnTo>
                  <a:lnTo>
                    <a:pt x="552831" y="1858804"/>
                  </a:lnTo>
                  <a:lnTo>
                    <a:pt x="552831" y="1858804"/>
                  </a:lnTo>
                  <a:lnTo>
                    <a:pt x="542639" y="1855565"/>
                  </a:lnTo>
                  <a:lnTo>
                    <a:pt x="542639" y="1855565"/>
                  </a:lnTo>
                  <a:lnTo>
                    <a:pt x="515398" y="1826609"/>
                  </a:lnTo>
                  <a:lnTo>
                    <a:pt x="388715" y="1822228"/>
                  </a:lnTo>
                  <a:lnTo>
                    <a:pt x="382619" y="1732026"/>
                  </a:lnTo>
                  <a:lnTo>
                    <a:pt x="300133" y="1751648"/>
                  </a:lnTo>
                  <a:lnTo>
                    <a:pt x="236792" y="1722120"/>
                  </a:lnTo>
                  <a:lnTo>
                    <a:pt x="236792" y="1722120"/>
                  </a:lnTo>
                  <a:lnTo>
                    <a:pt x="351663" y="1610106"/>
                  </a:lnTo>
                  <a:lnTo>
                    <a:pt x="310896" y="1556004"/>
                  </a:lnTo>
                  <a:lnTo>
                    <a:pt x="334042" y="1523238"/>
                  </a:lnTo>
                  <a:lnTo>
                    <a:pt x="224028" y="1428464"/>
                  </a:lnTo>
                  <a:lnTo>
                    <a:pt x="272129" y="1340834"/>
                  </a:lnTo>
                  <a:lnTo>
                    <a:pt x="237172" y="1311021"/>
                  </a:lnTo>
                  <a:lnTo>
                    <a:pt x="187071" y="1340263"/>
                  </a:lnTo>
                  <a:lnTo>
                    <a:pt x="156496" y="1319784"/>
                  </a:lnTo>
                  <a:lnTo>
                    <a:pt x="189357" y="1280827"/>
                  </a:lnTo>
                  <a:lnTo>
                    <a:pt x="175069" y="1245299"/>
                  </a:lnTo>
                  <a:lnTo>
                    <a:pt x="222885" y="1245013"/>
                  </a:lnTo>
                  <a:lnTo>
                    <a:pt x="199549" y="1213390"/>
                  </a:lnTo>
                  <a:lnTo>
                    <a:pt x="239173" y="1206913"/>
                  </a:lnTo>
                  <a:lnTo>
                    <a:pt x="152876" y="1166146"/>
                  </a:lnTo>
                  <a:lnTo>
                    <a:pt x="208597" y="1139762"/>
                  </a:lnTo>
                  <a:lnTo>
                    <a:pt x="176403" y="1095089"/>
                  </a:lnTo>
                  <a:lnTo>
                    <a:pt x="223838" y="1022033"/>
                  </a:lnTo>
                  <a:lnTo>
                    <a:pt x="175450" y="925068"/>
                  </a:lnTo>
                  <a:lnTo>
                    <a:pt x="175450" y="925068"/>
                  </a:lnTo>
                  <a:lnTo>
                    <a:pt x="186595" y="925068"/>
                  </a:lnTo>
                  <a:lnTo>
                    <a:pt x="186595" y="925068"/>
                  </a:lnTo>
                  <a:lnTo>
                    <a:pt x="212884" y="900684"/>
                  </a:lnTo>
                  <a:lnTo>
                    <a:pt x="192881" y="881253"/>
                  </a:lnTo>
                  <a:lnTo>
                    <a:pt x="0" y="748951"/>
                  </a:lnTo>
                  <a:lnTo>
                    <a:pt x="79438" y="695992"/>
                  </a:lnTo>
                  <a:lnTo>
                    <a:pt x="146875" y="567785"/>
                  </a:lnTo>
                  <a:lnTo>
                    <a:pt x="100203" y="491776"/>
                  </a:lnTo>
                  <a:lnTo>
                    <a:pt x="52959" y="475583"/>
                  </a:lnTo>
                  <a:lnTo>
                    <a:pt x="97631" y="442817"/>
                  </a:lnTo>
                  <a:lnTo>
                    <a:pt x="65056" y="370237"/>
                  </a:lnTo>
                  <a:lnTo>
                    <a:pt x="122396" y="342233"/>
                  </a:lnTo>
                  <a:lnTo>
                    <a:pt x="92392" y="231458"/>
                  </a:lnTo>
                  <a:lnTo>
                    <a:pt x="92392" y="231458"/>
                  </a:lnTo>
                  <a:lnTo>
                    <a:pt x="179546" y="319754"/>
                  </a:lnTo>
                  <a:lnTo>
                    <a:pt x="362426" y="316230"/>
                  </a:lnTo>
                  <a:lnTo>
                    <a:pt x="340900" y="194596"/>
                  </a:lnTo>
                  <a:lnTo>
                    <a:pt x="382048" y="203740"/>
                  </a:lnTo>
                  <a:lnTo>
                    <a:pt x="427768" y="171831"/>
                  </a:lnTo>
                  <a:lnTo>
                    <a:pt x="464439" y="195167"/>
                  </a:lnTo>
                  <a:lnTo>
                    <a:pt x="481203" y="138684"/>
                  </a:lnTo>
                  <a:lnTo>
                    <a:pt x="674560" y="227647"/>
                  </a:lnTo>
                  <a:lnTo>
                    <a:pt x="826675" y="264890"/>
                  </a:lnTo>
                  <a:lnTo>
                    <a:pt x="860203" y="287941"/>
                  </a:lnTo>
                  <a:lnTo>
                    <a:pt x="851916" y="408051"/>
                  </a:lnTo>
                  <a:lnTo>
                    <a:pt x="976408" y="417767"/>
                  </a:lnTo>
                  <a:lnTo>
                    <a:pt x="1030129" y="382619"/>
                  </a:lnTo>
                  <a:lnTo>
                    <a:pt x="1029271" y="449580"/>
                  </a:lnTo>
                  <a:lnTo>
                    <a:pt x="1104805" y="391478"/>
                  </a:lnTo>
                  <a:lnTo>
                    <a:pt x="1119283" y="414528"/>
                  </a:lnTo>
                  <a:lnTo>
                    <a:pt x="1161288" y="402431"/>
                  </a:lnTo>
                  <a:lnTo>
                    <a:pt x="1266253" y="317087"/>
                  </a:lnTo>
                  <a:lnTo>
                    <a:pt x="1351788" y="320707"/>
                  </a:lnTo>
                  <a:lnTo>
                    <a:pt x="1549336" y="172403"/>
                  </a:lnTo>
                  <a:close/>
                </a:path>
              </a:pathLst>
            </a:custGeom>
            <a:solidFill>
              <a:srgbClr val="CCCCCC"/>
            </a:solidFill>
            <a:ln w="4763" cap="flat">
              <a:solidFill>
                <a:srgbClr val="FFFFFF"/>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0BC0E293-5B29-472E-B69A-3AF01C5E1470}"/>
                </a:ext>
              </a:extLst>
            </p:cNvPr>
            <p:cNvSpPr/>
            <p:nvPr/>
          </p:nvSpPr>
          <p:spPr>
            <a:xfrm>
              <a:off x="3474053" y="1204913"/>
              <a:ext cx="2400301" cy="1057275"/>
            </a:xfrm>
            <a:custGeom>
              <a:avLst/>
              <a:gdLst>
                <a:gd name="connsiteX0" fmla="*/ 2021777 w 2400300"/>
                <a:gd name="connsiteY0" fmla="*/ 44291 h 1057275"/>
                <a:gd name="connsiteX1" fmla="*/ 2074926 w 2400300"/>
                <a:gd name="connsiteY1" fmla="*/ 30766 h 1057275"/>
                <a:gd name="connsiteX2" fmla="*/ 2099596 w 2400300"/>
                <a:gd name="connsiteY2" fmla="*/ 87725 h 1057275"/>
                <a:gd name="connsiteX3" fmla="*/ 2137601 w 2400300"/>
                <a:gd name="connsiteY3" fmla="*/ 74200 h 1057275"/>
                <a:gd name="connsiteX4" fmla="*/ 2163699 w 2400300"/>
                <a:gd name="connsiteY4" fmla="*/ 103251 h 1057275"/>
                <a:gd name="connsiteX5" fmla="*/ 2210372 w 2400300"/>
                <a:gd name="connsiteY5" fmla="*/ 76771 h 1057275"/>
                <a:gd name="connsiteX6" fmla="*/ 2204276 w 2400300"/>
                <a:gd name="connsiteY6" fmla="*/ 8858 h 1057275"/>
                <a:gd name="connsiteX7" fmla="*/ 2274665 w 2400300"/>
                <a:gd name="connsiteY7" fmla="*/ 0 h 1057275"/>
                <a:gd name="connsiteX8" fmla="*/ 2349341 w 2400300"/>
                <a:gd name="connsiteY8" fmla="*/ 75247 h 1057275"/>
                <a:gd name="connsiteX9" fmla="*/ 2296954 w 2400300"/>
                <a:gd name="connsiteY9" fmla="*/ 100775 h 1057275"/>
                <a:gd name="connsiteX10" fmla="*/ 2293049 w 2400300"/>
                <a:gd name="connsiteY10" fmla="*/ 75533 h 1057275"/>
                <a:gd name="connsiteX11" fmla="*/ 2272665 w 2400300"/>
                <a:gd name="connsiteY11" fmla="*/ 85820 h 1057275"/>
                <a:gd name="connsiteX12" fmla="*/ 2289334 w 2400300"/>
                <a:gd name="connsiteY12" fmla="*/ 154876 h 1057275"/>
                <a:gd name="connsiteX13" fmla="*/ 2204847 w 2400300"/>
                <a:gd name="connsiteY13" fmla="*/ 188309 h 1057275"/>
                <a:gd name="connsiteX14" fmla="*/ 2198751 w 2400300"/>
                <a:gd name="connsiteY14" fmla="*/ 263747 h 1057275"/>
                <a:gd name="connsiteX15" fmla="*/ 2136077 w 2400300"/>
                <a:gd name="connsiteY15" fmla="*/ 314801 h 1057275"/>
                <a:gd name="connsiteX16" fmla="*/ 2176844 w 2400300"/>
                <a:gd name="connsiteY16" fmla="*/ 390430 h 1057275"/>
                <a:gd name="connsiteX17" fmla="*/ 2200752 w 2400300"/>
                <a:gd name="connsiteY17" fmla="*/ 376618 h 1057275"/>
                <a:gd name="connsiteX18" fmla="*/ 2225993 w 2400300"/>
                <a:gd name="connsiteY18" fmla="*/ 413004 h 1057275"/>
                <a:gd name="connsiteX19" fmla="*/ 2264378 w 2400300"/>
                <a:gd name="connsiteY19" fmla="*/ 391287 h 1057275"/>
                <a:gd name="connsiteX20" fmla="*/ 2264378 w 2400300"/>
                <a:gd name="connsiteY20" fmla="*/ 391287 h 1057275"/>
                <a:gd name="connsiteX21" fmla="*/ 2302193 w 2400300"/>
                <a:gd name="connsiteY21" fmla="*/ 376904 h 1057275"/>
                <a:gd name="connsiteX22" fmla="*/ 2302193 w 2400300"/>
                <a:gd name="connsiteY22" fmla="*/ 376904 h 1057275"/>
                <a:gd name="connsiteX23" fmla="*/ 2307908 w 2400300"/>
                <a:gd name="connsiteY23" fmla="*/ 401193 h 1057275"/>
                <a:gd name="connsiteX24" fmla="*/ 2366105 w 2400300"/>
                <a:gd name="connsiteY24" fmla="*/ 399764 h 1057275"/>
                <a:gd name="connsiteX25" fmla="*/ 2401158 w 2400300"/>
                <a:gd name="connsiteY25" fmla="*/ 428816 h 1057275"/>
                <a:gd name="connsiteX26" fmla="*/ 2383917 w 2400300"/>
                <a:gd name="connsiteY26" fmla="*/ 506730 h 1057275"/>
                <a:gd name="connsiteX27" fmla="*/ 2342769 w 2400300"/>
                <a:gd name="connsiteY27" fmla="*/ 501205 h 1057275"/>
                <a:gd name="connsiteX28" fmla="*/ 2308860 w 2400300"/>
                <a:gd name="connsiteY28" fmla="*/ 590550 h 1057275"/>
                <a:gd name="connsiteX29" fmla="*/ 2297526 w 2400300"/>
                <a:gd name="connsiteY29" fmla="*/ 688848 h 1057275"/>
                <a:gd name="connsiteX30" fmla="*/ 2325910 w 2400300"/>
                <a:gd name="connsiteY30" fmla="*/ 704374 h 1057275"/>
                <a:gd name="connsiteX31" fmla="*/ 2325910 w 2400300"/>
                <a:gd name="connsiteY31" fmla="*/ 704374 h 1057275"/>
                <a:gd name="connsiteX32" fmla="*/ 2339054 w 2400300"/>
                <a:gd name="connsiteY32" fmla="*/ 704945 h 1057275"/>
                <a:gd name="connsiteX33" fmla="*/ 2339054 w 2400300"/>
                <a:gd name="connsiteY33" fmla="*/ 704945 h 1057275"/>
                <a:gd name="connsiteX34" fmla="*/ 2260092 w 2400300"/>
                <a:gd name="connsiteY34" fmla="*/ 771049 h 1057275"/>
                <a:gd name="connsiteX35" fmla="*/ 2272475 w 2400300"/>
                <a:gd name="connsiteY35" fmla="*/ 836486 h 1057275"/>
                <a:gd name="connsiteX36" fmla="*/ 2272475 w 2400300"/>
                <a:gd name="connsiteY36" fmla="*/ 836486 h 1057275"/>
                <a:gd name="connsiteX37" fmla="*/ 2257044 w 2400300"/>
                <a:gd name="connsiteY37" fmla="*/ 856393 h 1057275"/>
                <a:gd name="connsiteX38" fmla="*/ 2257044 w 2400300"/>
                <a:gd name="connsiteY38" fmla="*/ 856393 h 1057275"/>
                <a:gd name="connsiteX39" fmla="*/ 2245519 w 2400300"/>
                <a:gd name="connsiteY39" fmla="*/ 902208 h 1057275"/>
                <a:gd name="connsiteX40" fmla="*/ 2279047 w 2400300"/>
                <a:gd name="connsiteY40" fmla="*/ 919448 h 1057275"/>
                <a:gd name="connsiteX41" fmla="*/ 2243328 w 2400300"/>
                <a:gd name="connsiteY41" fmla="*/ 996791 h 1057275"/>
                <a:gd name="connsiteX42" fmla="*/ 2243328 w 2400300"/>
                <a:gd name="connsiteY42" fmla="*/ 996791 h 1057275"/>
                <a:gd name="connsiteX43" fmla="*/ 2185702 w 2400300"/>
                <a:gd name="connsiteY43" fmla="*/ 1002601 h 1057275"/>
                <a:gd name="connsiteX44" fmla="*/ 2138458 w 2400300"/>
                <a:gd name="connsiteY44" fmla="*/ 952691 h 1057275"/>
                <a:gd name="connsiteX45" fmla="*/ 2143125 w 2400300"/>
                <a:gd name="connsiteY45" fmla="*/ 906589 h 1057275"/>
                <a:gd name="connsiteX46" fmla="*/ 2093976 w 2400300"/>
                <a:gd name="connsiteY46" fmla="*/ 876491 h 1057275"/>
                <a:gd name="connsiteX47" fmla="*/ 2093976 w 2400300"/>
                <a:gd name="connsiteY47" fmla="*/ 876491 h 1057275"/>
                <a:gd name="connsiteX48" fmla="*/ 2024539 w 2400300"/>
                <a:gd name="connsiteY48" fmla="*/ 818674 h 1057275"/>
                <a:gd name="connsiteX49" fmla="*/ 1919288 w 2400300"/>
                <a:gd name="connsiteY49" fmla="*/ 897255 h 1057275"/>
                <a:gd name="connsiteX50" fmla="*/ 1884617 w 2400300"/>
                <a:gd name="connsiteY50" fmla="*/ 878014 h 1057275"/>
                <a:gd name="connsiteX51" fmla="*/ 1884807 w 2400300"/>
                <a:gd name="connsiteY51" fmla="*/ 822484 h 1057275"/>
                <a:gd name="connsiteX52" fmla="*/ 1884807 w 2400300"/>
                <a:gd name="connsiteY52" fmla="*/ 822484 h 1057275"/>
                <a:gd name="connsiteX53" fmla="*/ 1870710 w 2400300"/>
                <a:gd name="connsiteY53" fmla="*/ 822484 h 1057275"/>
                <a:gd name="connsiteX54" fmla="*/ 1870710 w 2400300"/>
                <a:gd name="connsiteY54" fmla="*/ 822484 h 1057275"/>
                <a:gd name="connsiteX55" fmla="*/ 1753838 w 2400300"/>
                <a:gd name="connsiteY55" fmla="*/ 839153 h 1057275"/>
                <a:gd name="connsiteX56" fmla="*/ 1753457 w 2400300"/>
                <a:gd name="connsiteY56" fmla="*/ 801719 h 1057275"/>
                <a:gd name="connsiteX57" fmla="*/ 1711357 w 2400300"/>
                <a:gd name="connsiteY57" fmla="*/ 799052 h 1057275"/>
                <a:gd name="connsiteX58" fmla="*/ 1671733 w 2400300"/>
                <a:gd name="connsiteY58" fmla="*/ 735901 h 1057275"/>
                <a:gd name="connsiteX59" fmla="*/ 1613535 w 2400300"/>
                <a:gd name="connsiteY59" fmla="*/ 711613 h 1057275"/>
                <a:gd name="connsiteX60" fmla="*/ 1548098 w 2400300"/>
                <a:gd name="connsiteY60" fmla="*/ 725043 h 1057275"/>
                <a:gd name="connsiteX61" fmla="*/ 1530477 w 2400300"/>
                <a:gd name="connsiteY61" fmla="*/ 763334 h 1057275"/>
                <a:gd name="connsiteX62" fmla="*/ 1523048 w 2400300"/>
                <a:gd name="connsiteY62" fmla="*/ 743426 h 1057275"/>
                <a:gd name="connsiteX63" fmla="*/ 1488377 w 2400300"/>
                <a:gd name="connsiteY63" fmla="*/ 762095 h 1057275"/>
                <a:gd name="connsiteX64" fmla="*/ 1395413 w 2400300"/>
                <a:gd name="connsiteY64" fmla="*/ 733425 h 1057275"/>
                <a:gd name="connsiteX65" fmla="*/ 1385793 w 2400300"/>
                <a:gd name="connsiteY65" fmla="*/ 811721 h 1057275"/>
                <a:gd name="connsiteX66" fmla="*/ 1419130 w 2400300"/>
                <a:gd name="connsiteY66" fmla="*/ 860488 h 1057275"/>
                <a:gd name="connsiteX67" fmla="*/ 1379887 w 2400300"/>
                <a:gd name="connsiteY67" fmla="*/ 898493 h 1057275"/>
                <a:gd name="connsiteX68" fmla="*/ 1323785 w 2400300"/>
                <a:gd name="connsiteY68" fmla="*/ 902875 h 1057275"/>
                <a:gd name="connsiteX69" fmla="*/ 1307878 w 2400300"/>
                <a:gd name="connsiteY69" fmla="*/ 836295 h 1057275"/>
                <a:gd name="connsiteX70" fmla="*/ 1269302 w 2400300"/>
                <a:gd name="connsiteY70" fmla="*/ 885634 h 1057275"/>
                <a:gd name="connsiteX71" fmla="*/ 1178528 w 2400300"/>
                <a:gd name="connsiteY71" fmla="*/ 908971 h 1057275"/>
                <a:gd name="connsiteX72" fmla="*/ 1177195 w 2400300"/>
                <a:gd name="connsiteY72" fmla="*/ 941927 h 1057275"/>
                <a:gd name="connsiteX73" fmla="*/ 1116616 w 2400300"/>
                <a:gd name="connsiteY73" fmla="*/ 898970 h 1057275"/>
                <a:gd name="connsiteX74" fmla="*/ 1118330 w 2400300"/>
                <a:gd name="connsiteY74" fmla="*/ 860679 h 1057275"/>
                <a:gd name="connsiteX75" fmla="*/ 894874 w 2400300"/>
                <a:gd name="connsiteY75" fmla="*/ 938689 h 1057275"/>
                <a:gd name="connsiteX76" fmla="*/ 894874 w 2400300"/>
                <a:gd name="connsiteY76" fmla="*/ 938689 h 1057275"/>
                <a:gd name="connsiteX77" fmla="*/ 894874 w 2400300"/>
                <a:gd name="connsiteY77" fmla="*/ 975170 h 1057275"/>
                <a:gd name="connsiteX78" fmla="*/ 894874 w 2400300"/>
                <a:gd name="connsiteY78" fmla="*/ 975170 h 1057275"/>
                <a:gd name="connsiteX79" fmla="*/ 855059 w 2400300"/>
                <a:gd name="connsiteY79" fmla="*/ 974312 h 1057275"/>
                <a:gd name="connsiteX80" fmla="*/ 824103 w 2400300"/>
                <a:gd name="connsiteY80" fmla="*/ 923544 h 1057275"/>
                <a:gd name="connsiteX81" fmla="*/ 804863 w 2400300"/>
                <a:gd name="connsiteY81" fmla="*/ 941642 h 1057275"/>
                <a:gd name="connsiteX82" fmla="*/ 824294 w 2400300"/>
                <a:gd name="connsiteY82" fmla="*/ 975836 h 1057275"/>
                <a:gd name="connsiteX83" fmla="*/ 785527 w 2400300"/>
                <a:gd name="connsiteY83" fmla="*/ 965645 h 1057275"/>
                <a:gd name="connsiteX84" fmla="*/ 770668 w 2400300"/>
                <a:gd name="connsiteY84" fmla="*/ 1025747 h 1057275"/>
                <a:gd name="connsiteX85" fmla="*/ 688562 w 2400300"/>
                <a:gd name="connsiteY85" fmla="*/ 1025747 h 1057275"/>
                <a:gd name="connsiteX86" fmla="*/ 660940 w 2400300"/>
                <a:gd name="connsiteY86" fmla="*/ 1056418 h 1057275"/>
                <a:gd name="connsiteX87" fmla="*/ 587407 w 2400300"/>
                <a:gd name="connsiteY87" fmla="*/ 999268 h 1057275"/>
                <a:gd name="connsiteX88" fmla="*/ 534924 w 2400300"/>
                <a:gd name="connsiteY88" fmla="*/ 1005078 h 1057275"/>
                <a:gd name="connsiteX89" fmla="*/ 489490 w 2400300"/>
                <a:gd name="connsiteY89" fmla="*/ 935926 h 1057275"/>
                <a:gd name="connsiteX90" fmla="*/ 387763 w 2400300"/>
                <a:gd name="connsiteY90" fmla="*/ 1005364 h 1057275"/>
                <a:gd name="connsiteX91" fmla="*/ 387763 w 2400300"/>
                <a:gd name="connsiteY91" fmla="*/ 1005364 h 1057275"/>
                <a:gd name="connsiteX92" fmla="*/ 361474 w 2400300"/>
                <a:gd name="connsiteY92" fmla="*/ 988981 h 1057275"/>
                <a:gd name="connsiteX93" fmla="*/ 361474 w 2400300"/>
                <a:gd name="connsiteY93" fmla="*/ 988981 h 1057275"/>
                <a:gd name="connsiteX94" fmla="*/ 361474 w 2400300"/>
                <a:gd name="connsiteY94" fmla="*/ 982218 h 1057275"/>
                <a:gd name="connsiteX95" fmla="*/ 361474 w 2400300"/>
                <a:gd name="connsiteY95" fmla="*/ 982218 h 1057275"/>
                <a:gd name="connsiteX96" fmla="*/ 313468 w 2400300"/>
                <a:gd name="connsiteY96" fmla="*/ 1042321 h 1057275"/>
                <a:gd name="connsiteX97" fmla="*/ 297180 w 2400300"/>
                <a:gd name="connsiteY97" fmla="*/ 1021271 h 1057275"/>
                <a:gd name="connsiteX98" fmla="*/ 131731 w 2400300"/>
                <a:gd name="connsiteY98" fmla="*/ 1058037 h 1057275"/>
                <a:gd name="connsiteX99" fmla="*/ 131731 w 2400300"/>
                <a:gd name="connsiteY99" fmla="*/ 1058037 h 1057275"/>
                <a:gd name="connsiteX100" fmla="*/ 119348 w 2400300"/>
                <a:gd name="connsiteY100" fmla="*/ 1058037 h 1057275"/>
                <a:gd name="connsiteX101" fmla="*/ 119348 w 2400300"/>
                <a:gd name="connsiteY101" fmla="*/ 1058037 h 1057275"/>
                <a:gd name="connsiteX102" fmla="*/ 40577 w 2400300"/>
                <a:gd name="connsiteY102" fmla="*/ 1051941 h 1057275"/>
                <a:gd name="connsiteX103" fmla="*/ 0 w 2400300"/>
                <a:gd name="connsiteY103" fmla="*/ 996505 h 1057275"/>
                <a:gd name="connsiteX104" fmla="*/ 10954 w 2400300"/>
                <a:gd name="connsiteY104" fmla="*/ 930497 h 1057275"/>
                <a:gd name="connsiteX105" fmla="*/ 10954 w 2400300"/>
                <a:gd name="connsiteY105" fmla="*/ 930497 h 1057275"/>
                <a:gd name="connsiteX106" fmla="*/ 44672 w 2400300"/>
                <a:gd name="connsiteY106" fmla="*/ 938689 h 1057275"/>
                <a:gd name="connsiteX107" fmla="*/ 44672 w 2400300"/>
                <a:gd name="connsiteY107" fmla="*/ 938689 h 1057275"/>
                <a:gd name="connsiteX108" fmla="*/ 60960 w 2400300"/>
                <a:gd name="connsiteY108" fmla="*/ 939546 h 1057275"/>
                <a:gd name="connsiteX109" fmla="*/ 60960 w 2400300"/>
                <a:gd name="connsiteY109" fmla="*/ 939546 h 1057275"/>
                <a:gd name="connsiteX110" fmla="*/ 114681 w 2400300"/>
                <a:gd name="connsiteY110" fmla="*/ 930497 h 1057275"/>
                <a:gd name="connsiteX111" fmla="*/ 77629 w 2400300"/>
                <a:gd name="connsiteY111" fmla="*/ 853154 h 1057275"/>
                <a:gd name="connsiteX112" fmla="*/ 109538 w 2400300"/>
                <a:gd name="connsiteY112" fmla="*/ 802291 h 1057275"/>
                <a:gd name="connsiteX113" fmla="*/ 177927 w 2400300"/>
                <a:gd name="connsiteY113" fmla="*/ 832390 h 1057275"/>
                <a:gd name="connsiteX114" fmla="*/ 201073 w 2400300"/>
                <a:gd name="connsiteY114" fmla="*/ 796195 h 1057275"/>
                <a:gd name="connsiteX115" fmla="*/ 232601 w 2400300"/>
                <a:gd name="connsiteY115" fmla="*/ 820198 h 1057275"/>
                <a:gd name="connsiteX116" fmla="*/ 318897 w 2400300"/>
                <a:gd name="connsiteY116" fmla="*/ 761714 h 1057275"/>
                <a:gd name="connsiteX117" fmla="*/ 331280 w 2400300"/>
                <a:gd name="connsiteY117" fmla="*/ 629793 h 1057275"/>
                <a:gd name="connsiteX118" fmla="*/ 279940 w 2400300"/>
                <a:gd name="connsiteY118" fmla="*/ 618649 h 1057275"/>
                <a:gd name="connsiteX119" fmla="*/ 359569 w 2400300"/>
                <a:gd name="connsiteY119" fmla="*/ 507968 h 1057275"/>
                <a:gd name="connsiteX120" fmla="*/ 370142 w 2400300"/>
                <a:gd name="connsiteY120" fmla="*/ 469297 h 1057275"/>
                <a:gd name="connsiteX121" fmla="*/ 344234 w 2400300"/>
                <a:gd name="connsiteY121" fmla="*/ 438817 h 1057275"/>
                <a:gd name="connsiteX122" fmla="*/ 388334 w 2400300"/>
                <a:gd name="connsiteY122" fmla="*/ 411575 h 1057275"/>
                <a:gd name="connsiteX123" fmla="*/ 379286 w 2400300"/>
                <a:gd name="connsiteY123" fmla="*/ 342709 h 1057275"/>
                <a:gd name="connsiteX124" fmla="*/ 461010 w 2400300"/>
                <a:gd name="connsiteY124" fmla="*/ 385763 h 1057275"/>
                <a:gd name="connsiteX125" fmla="*/ 505111 w 2400300"/>
                <a:gd name="connsiteY125" fmla="*/ 343853 h 1057275"/>
                <a:gd name="connsiteX126" fmla="*/ 505111 w 2400300"/>
                <a:gd name="connsiteY126" fmla="*/ 343853 h 1057275"/>
                <a:gd name="connsiteX127" fmla="*/ 495681 w 2400300"/>
                <a:gd name="connsiteY127" fmla="*/ 322136 h 1057275"/>
                <a:gd name="connsiteX128" fmla="*/ 495681 w 2400300"/>
                <a:gd name="connsiteY128" fmla="*/ 322136 h 1057275"/>
                <a:gd name="connsiteX129" fmla="*/ 471011 w 2400300"/>
                <a:gd name="connsiteY129" fmla="*/ 238220 h 1057275"/>
                <a:gd name="connsiteX130" fmla="*/ 500063 w 2400300"/>
                <a:gd name="connsiteY130" fmla="*/ 176308 h 1057275"/>
                <a:gd name="connsiteX131" fmla="*/ 549878 w 2400300"/>
                <a:gd name="connsiteY131" fmla="*/ 194500 h 1057275"/>
                <a:gd name="connsiteX132" fmla="*/ 549878 w 2400300"/>
                <a:gd name="connsiteY132" fmla="*/ 194500 h 1057275"/>
                <a:gd name="connsiteX133" fmla="*/ 569881 w 2400300"/>
                <a:gd name="connsiteY133" fmla="*/ 193929 h 1057275"/>
                <a:gd name="connsiteX134" fmla="*/ 569881 w 2400300"/>
                <a:gd name="connsiteY134" fmla="*/ 193929 h 1057275"/>
                <a:gd name="connsiteX135" fmla="*/ 633984 w 2400300"/>
                <a:gd name="connsiteY135" fmla="*/ 140494 h 1057275"/>
                <a:gd name="connsiteX136" fmla="*/ 613791 w 2400300"/>
                <a:gd name="connsiteY136" fmla="*/ 102013 h 1057275"/>
                <a:gd name="connsiteX137" fmla="*/ 640652 w 2400300"/>
                <a:gd name="connsiteY137" fmla="*/ 90583 h 1057275"/>
                <a:gd name="connsiteX138" fmla="*/ 647510 w 2400300"/>
                <a:gd name="connsiteY138" fmla="*/ 35909 h 1057275"/>
                <a:gd name="connsiteX139" fmla="*/ 647510 w 2400300"/>
                <a:gd name="connsiteY139" fmla="*/ 35909 h 1057275"/>
                <a:gd name="connsiteX140" fmla="*/ 723329 w 2400300"/>
                <a:gd name="connsiteY140" fmla="*/ 19145 h 1057275"/>
                <a:gd name="connsiteX141" fmla="*/ 846011 w 2400300"/>
                <a:gd name="connsiteY141" fmla="*/ 66770 h 1057275"/>
                <a:gd name="connsiteX142" fmla="*/ 839914 w 2400300"/>
                <a:gd name="connsiteY142" fmla="*/ 97631 h 1057275"/>
                <a:gd name="connsiteX143" fmla="*/ 907733 w 2400300"/>
                <a:gd name="connsiteY143" fmla="*/ 56197 h 1057275"/>
                <a:gd name="connsiteX144" fmla="*/ 894207 w 2400300"/>
                <a:gd name="connsiteY144" fmla="*/ 104394 h 1057275"/>
                <a:gd name="connsiteX145" fmla="*/ 924592 w 2400300"/>
                <a:gd name="connsiteY145" fmla="*/ 114395 h 1057275"/>
                <a:gd name="connsiteX146" fmla="*/ 935164 w 2400300"/>
                <a:gd name="connsiteY146" fmla="*/ 158782 h 1057275"/>
                <a:gd name="connsiteX147" fmla="*/ 1042035 w 2400300"/>
                <a:gd name="connsiteY147" fmla="*/ 129159 h 1057275"/>
                <a:gd name="connsiteX148" fmla="*/ 1091660 w 2400300"/>
                <a:gd name="connsiteY148" fmla="*/ 170593 h 1057275"/>
                <a:gd name="connsiteX149" fmla="*/ 1111091 w 2400300"/>
                <a:gd name="connsiteY149" fmla="*/ 120396 h 1057275"/>
                <a:gd name="connsiteX150" fmla="*/ 1185005 w 2400300"/>
                <a:gd name="connsiteY150" fmla="*/ 166783 h 1057275"/>
                <a:gd name="connsiteX151" fmla="*/ 1222439 w 2400300"/>
                <a:gd name="connsiteY151" fmla="*/ 132112 h 1057275"/>
                <a:gd name="connsiteX152" fmla="*/ 1283018 w 2400300"/>
                <a:gd name="connsiteY152" fmla="*/ 171736 h 1057275"/>
                <a:gd name="connsiteX153" fmla="*/ 1313021 w 2400300"/>
                <a:gd name="connsiteY153" fmla="*/ 165545 h 1057275"/>
                <a:gd name="connsiteX154" fmla="*/ 1324166 w 2400300"/>
                <a:gd name="connsiteY154" fmla="*/ 114109 h 1057275"/>
                <a:gd name="connsiteX155" fmla="*/ 1469803 w 2400300"/>
                <a:gd name="connsiteY155" fmla="*/ 72104 h 1057275"/>
                <a:gd name="connsiteX156" fmla="*/ 1512570 w 2400300"/>
                <a:gd name="connsiteY156" fmla="*/ 102394 h 1057275"/>
                <a:gd name="connsiteX157" fmla="*/ 1494187 w 2400300"/>
                <a:gd name="connsiteY157" fmla="*/ 148780 h 1057275"/>
                <a:gd name="connsiteX158" fmla="*/ 1560862 w 2400300"/>
                <a:gd name="connsiteY158" fmla="*/ 68580 h 1057275"/>
                <a:gd name="connsiteX159" fmla="*/ 1612202 w 2400300"/>
                <a:gd name="connsiteY159" fmla="*/ 73247 h 1057275"/>
                <a:gd name="connsiteX160" fmla="*/ 1669256 w 2400300"/>
                <a:gd name="connsiteY160" fmla="*/ 31242 h 1057275"/>
                <a:gd name="connsiteX161" fmla="*/ 1717453 w 2400300"/>
                <a:gd name="connsiteY161" fmla="*/ 112871 h 1057275"/>
                <a:gd name="connsiteX162" fmla="*/ 1866233 w 2400300"/>
                <a:gd name="connsiteY162" fmla="*/ 81725 h 1057275"/>
                <a:gd name="connsiteX163" fmla="*/ 1926431 w 2400300"/>
                <a:gd name="connsiteY163" fmla="*/ 37338 h 1057275"/>
                <a:gd name="connsiteX164" fmla="*/ 1926431 w 2400300"/>
                <a:gd name="connsiteY164" fmla="*/ 37338 h 1057275"/>
                <a:gd name="connsiteX165" fmla="*/ 1935099 w 2400300"/>
                <a:gd name="connsiteY165" fmla="*/ 37338 h 1057275"/>
                <a:gd name="connsiteX166" fmla="*/ 1935099 w 2400300"/>
                <a:gd name="connsiteY166" fmla="*/ 37338 h 1057275"/>
                <a:gd name="connsiteX167" fmla="*/ 1992726 w 2400300"/>
                <a:gd name="connsiteY167" fmla="*/ 11811 h 1057275"/>
                <a:gd name="connsiteX168" fmla="*/ 2021777 w 2400300"/>
                <a:gd name="connsiteY168" fmla="*/ 44291 h 1057275"/>
                <a:gd name="connsiteX169" fmla="*/ 836009 w 2400300"/>
                <a:gd name="connsiteY169" fmla="*/ 431673 h 1057275"/>
                <a:gd name="connsiteX170" fmla="*/ 836009 w 2400300"/>
                <a:gd name="connsiteY170" fmla="*/ 431673 h 1057275"/>
                <a:gd name="connsiteX171" fmla="*/ 824103 w 2400300"/>
                <a:gd name="connsiteY171" fmla="*/ 434340 h 1057275"/>
                <a:gd name="connsiteX172" fmla="*/ 824103 w 2400300"/>
                <a:gd name="connsiteY172" fmla="*/ 434340 h 1057275"/>
                <a:gd name="connsiteX173" fmla="*/ 797624 w 2400300"/>
                <a:gd name="connsiteY173" fmla="*/ 453104 h 1057275"/>
                <a:gd name="connsiteX174" fmla="*/ 797624 w 2400300"/>
                <a:gd name="connsiteY174" fmla="*/ 453104 h 1057275"/>
                <a:gd name="connsiteX175" fmla="*/ 787432 w 2400300"/>
                <a:gd name="connsiteY175" fmla="*/ 459010 h 1057275"/>
                <a:gd name="connsiteX176" fmla="*/ 787432 w 2400300"/>
                <a:gd name="connsiteY176" fmla="*/ 459010 h 1057275"/>
                <a:gd name="connsiteX177" fmla="*/ 755523 w 2400300"/>
                <a:gd name="connsiteY177" fmla="*/ 488633 h 1057275"/>
                <a:gd name="connsiteX178" fmla="*/ 755523 w 2400300"/>
                <a:gd name="connsiteY178" fmla="*/ 488633 h 1057275"/>
                <a:gd name="connsiteX179" fmla="*/ 724376 w 2400300"/>
                <a:gd name="connsiteY179" fmla="*/ 534638 h 1057275"/>
                <a:gd name="connsiteX180" fmla="*/ 729234 w 2400300"/>
                <a:gd name="connsiteY180" fmla="*/ 624459 h 1057275"/>
                <a:gd name="connsiteX181" fmla="*/ 681609 w 2400300"/>
                <a:gd name="connsiteY181" fmla="*/ 626840 h 1057275"/>
                <a:gd name="connsiteX182" fmla="*/ 676275 w 2400300"/>
                <a:gd name="connsiteY182" fmla="*/ 653129 h 1057275"/>
                <a:gd name="connsiteX183" fmla="*/ 676275 w 2400300"/>
                <a:gd name="connsiteY183" fmla="*/ 653129 h 1057275"/>
                <a:gd name="connsiteX184" fmla="*/ 657606 w 2400300"/>
                <a:gd name="connsiteY184" fmla="*/ 677418 h 1057275"/>
                <a:gd name="connsiteX185" fmla="*/ 657606 w 2400300"/>
                <a:gd name="connsiteY185" fmla="*/ 677418 h 1057275"/>
                <a:gd name="connsiteX186" fmla="*/ 658749 w 2400300"/>
                <a:gd name="connsiteY186" fmla="*/ 680942 h 1057275"/>
                <a:gd name="connsiteX187" fmla="*/ 658749 w 2400300"/>
                <a:gd name="connsiteY187" fmla="*/ 680942 h 1057275"/>
                <a:gd name="connsiteX188" fmla="*/ 663416 w 2400300"/>
                <a:gd name="connsiteY188" fmla="*/ 676275 h 1057275"/>
                <a:gd name="connsiteX189" fmla="*/ 663416 w 2400300"/>
                <a:gd name="connsiteY189" fmla="*/ 676275 h 1057275"/>
                <a:gd name="connsiteX190" fmla="*/ 726186 w 2400300"/>
                <a:gd name="connsiteY190" fmla="*/ 707898 h 1057275"/>
                <a:gd name="connsiteX191" fmla="*/ 769334 w 2400300"/>
                <a:gd name="connsiteY191" fmla="*/ 695039 h 1057275"/>
                <a:gd name="connsiteX192" fmla="*/ 821055 w 2400300"/>
                <a:gd name="connsiteY192" fmla="*/ 803243 h 1057275"/>
                <a:gd name="connsiteX193" fmla="*/ 915162 w 2400300"/>
                <a:gd name="connsiteY193" fmla="*/ 834771 h 1057275"/>
                <a:gd name="connsiteX194" fmla="*/ 1060037 w 2400300"/>
                <a:gd name="connsiteY194" fmla="*/ 767239 h 1057275"/>
                <a:gd name="connsiteX195" fmla="*/ 1060037 w 2400300"/>
                <a:gd name="connsiteY195" fmla="*/ 767239 h 1057275"/>
                <a:gd name="connsiteX196" fmla="*/ 1084136 w 2400300"/>
                <a:gd name="connsiteY196" fmla="*/ 757047 h 1057275"/>
                <a:gd name="connsiteX197" fmla="*/ 1084136 w 2400300"/>
                <a:gd name="connsiteY197" fmla="*/ 757047 h 1057275"/>
                <a:gd name="connsiteX198" fmla="*/ 1110425 w 2400300"/>
                <a:gd name="connsiteY198" fmla="*/ 754666 h 1057275"/>
                <a:gd name="connsiteX199" fmla="*/ 1075182 w 2400300"/>
                <a:gd name="connsiteY199" fmla="*/ 716661 h 1057275"/>
                <a:gd name="connsiteX200" fmla="*/ 1075182 w 2400300"/>
                <a:gd name="connsiteY200" fmla="*/ 716661 h 1057275"/>
                <a:gd name="connsiteX201" fmla="*/ 1045750 w 2400300"/>
                <a:gd name="connsiteY201" fmla="*/ 713422 h 1057275"/>
                <a:gd name="connsiteX202" fmla="*/ 1045750 w 2400300"/>
                <a:gd name="connsiteY202" fmla="*/ 713422 h 1057275"/>
                <a:gd name="connsiteX203" fmla="*/ 1038511 w 2400300"/>
                <a:gd name="connsiteY203" fmla="*/ 692658 h 1057275"/>
                <a:gd name="connsiteX204" fmla="*/ 1083755 w 2400300"/>
                <a:gd name="connsiteY204" fmla="*/ 663702 h 1057275"/>
                <a:gd name="connsiteX205" fmla="*/ 1055751 w 2400300"/>
                <a:gd name="connsiteY205" fmla="*/ 577977 h 1057275"/>
                <a:gd name="connsiteX206" fmla="*/ 986600 w 2400300"/>
                <a:gd name="connsiteY206" fmla="*/ 531971 h 1057275"/>
                <a:gd name="connsiteX207" fmla="*/ 1013841 w 2400300"/>
                <a:gd name="connsiteY207" fmla="*/ 499205 h 1057275"/>
                <a:gd name="connsiteX208" fmla="*/ 1000697 w 2400300"/>
                <a:gd name="connsiteY208" fmla="*/ 449675 h 1057275"/>
                <a:gd name="connsiteX209" fmla="*/ 1000697 w 2400300"/>
                <a:gd name="connsiteY209" fmla="*/ 449675 h 1057275"/>
                <a:gd name="connsiteX210" fmla="*/ 987362 w 2400300"/>
                <a:gd name="connsiteY210" fmla="*/ 430911 h 1057275"/>
                <a:gd name="connsiteX211" fmla="*/ 987362 w 2400300"/>
                <a:gd name="connsiteY211" fmla="*/ 430911 h 1057275"/>
                <a:gd name="connsiteX212" fmla="*/ 968502 w 2400300"/>
                <a:gd name="connsiteY212" fmla="*/ 418052 h 1057275"/>
                <a:gd name="connsiteX213" fmla="*/ 968502 w 2400300"/>
                <a:gd name="connsiteY213" fmla="*/ 418052 h 1057275"/>
                <a:gd name="connsiteX214" fmla="*/ 944404 w 2400300"/>
                <a:gd name="connsiteY214" fmla="*/ 400431 h 1057275"/>
                <a:gd name="connsiteX215" fmla="*/ 944404 w 2400300"/>
                <a:gd name="connsiteY215" fmla="*/ 400431 h 1057275"/>
                <a:gd name="connsiteX216" fmla="*/ 904970 w 2400300"/>
                <a:gd name="connsiteY216" fmla="*/ 444341 h 1057275"/>
                <a:gd name="connsiteX217" fmla="*/ 836009 w 2400300"/>
                <a:gd name="connsiteY217" fmla="*/ 431673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2400300" h="1057275">
                  <a:moveTo>
                    <a:pt x="2021777" y="44291"/>
                  </a:moveTo>
                  <a:lnTo>
                    <a:pt x="2074926" y="30766"/>
                  </a:lnTo>
                  <a:lnTo>
                    <a:pt x="2099596" y="87725"/>
                  </a:lnTo>
                  <a:lnTo>
                    <a:pt x="2137601" y="74200"/>
                  </a:lnTo>
                  <a:lnTo>
                    <a:pt x="2163699" y="103251"/>
                  </a:lnTo>
                  <a:lnTo>
                    <a:pt x="2210372" y="76771"/>
                  </a:lnTo>
                  <a:lnTo>
                    <a:pt x="2204276" y="8858"/>
                  </a:lnTo>
                  <a:lnTo>
                    <a:pt x="2274665" y="0"/>
                  </a:lnTo>
                  <a:lnTo>
                    <a:pt x="2349341" y="75247"/>
                  </a:lnTo>
                  <a:lnTo>
                    <a:pt x="2296954" y="100775"/>
                  </a:lnTo>
                  <a:lnTo>
                    <a:pt x="2293049" y="75533"/>
                  </a:lnTo>
                  <a:lnTo>
                    <a:pt x="2272665" y="85820"/>
                  </a:lnTo>
                  <a:lnTo>
                    <a:pt x="2289334" y="154876"/>
                  </a:lnTo>
                  <a:lnTo>
                    <a:pt x="2204847" y="188309"/>
                  </a:lnTo>
                  <a:lnTo>
                    <a:pt x="2198751" y="263747"/>
                  </a:lnTo>
                  <a:lnTo>
                    <a:pt x="2136077" y="314801"/>
                  </a:lnTo>
                  <a:lnTo>
                    <a:pt x="2176844" y="390430"/>
                  </a:lnTo>
                  <a:lnTo>
                    <a:pt x="2200752" y="376618"/>
                  </a:lnTo>
                  <a:lnTo>
                    <a:pt x="2225993" y="413004"/>
                  </a:lnTo>
                  <a:lnTo>
                    <a:pt x="2264378" y="391287"/>
                  </a:lnTo>
                  <a:lnTo>
                    <a:pt x="2264378" y="391287"/>
                  </a:lnTo>
                  <a:lnTo>
                    <a:pt x="2302193" y="376904"/>
                  </a:lnTo>
                  <a:lnTo>
                    <a:pt x="2302193" y="376904"/>
                  </a:lnTo>
                  <a:lnTo>
                    <a:pt x="2307908" y="401193"/>
                  </a:lnTo>
                  <a:lnTo>
                    <a:pt x="2366105" y="399764"/>
                  </a:lnTo>
                  <a:lnTo>
                    <a:pt x="2401158" y="428816"/>
                  </a:lnTo>
                  <a:lnTo>
                    <a:pt x="2383917" y="506730"/>
                  </a:lnTo>
                  <a:lnTo>
                    <a:pt x="2342769" y="501205"/>
                  </a:lnTo>
                  <a:lnTo>
                    <a:pt x="2308860" y="590550"/>
                  </a:lnTo>
                  <a:lnTo>
                    <a:pt x="2297526" y="688848"/>
                  </a:lnTo>
                  <a:lnTo>
                    <a:pt x="2325910" y="704374"/>
                  </a:lnTo>
                  <a:lnTo>
                    <a:pt x="2325910" y="704374"/>
                  </a:lnTo>
                  <a:lnTo>
                    <a:pt x="2339054" y="704945"/>
                  </a:lnTo>
                  <a:lnTo>
                    <a:pt x="2339054" y="704945"/>
                  </a:lnTo>
                  <a:lnTo>
                    <a:pt x="2260092" y="771049"/>
                  </a:lnTo>
                  <a:lnTo>
                    <a:pt x="2272475" y="836486"/>
                  </a:lnTo>
                  <a:lnTo>
                    <a:pt x="2272475" y="836486"/>
                  </a:lnTo>
                  <a:lnTo>
                    <a:pt x="2257044" y="856393"/>
                  </a:lnTo>
                  <a:lnTo>
                    <a:pt x="2257044" y="856393"/>
                  </a:lnTo>
                  <a:lnTo>
                    <a:pt x="2245519" y="902208"/>
                  </a:lnTo>
                  <a:lnTo>
                    <a:pt x="2279047" y="919448"/>
                  </a:lnTo>
                  <a:lnTo>
                    <a:pt x="2243328" y="996791"/>
                  </a:lnTo>
                  <a:lnTo>
                    <a:pt x="2243328" y="996791"/>
                  </a:lnTo>
                  <a:lnTo>
                    <a:pt x="2185702" y="1002601"/>
                  </a:lnTo>
                  <a:lnTo>
                    <a:pt x="2138458" y="952691"/>
                  </a:lnTo>
                  <a:lnTo>
                    <a:pt x="2143125" y="906589"/>
                  </a:lnTo>
                  <a:lnTo>
                    <a:pt x="2093976" y="876491"/>
                  </a:lnTo>
                  <a:lnTo>
                    <a:pt x="2093976" y="876491"/>
                  </a:lnTo>
                  <a:lnTo>
                    <a:pt x="2024539" y="818674"/>
                  </a:lnTo>
                  <a:lnTo>
                    <a:pt x="1919288" y="897255"/>
                  </a:lnTo>
                  <a:lnTo>
                    <a:pt x="1884617" y="878014"/>
                  </a:lnTo>
                  <a:lnTo>
                    <a:pt x="1884807" y="822484"/>
                  </a:lnTo>
                  <a:lnTo>
                    <a:pt x="1884807" y="822484"/>
                  </a:lnTo>
                  <a:lnTo>
                    <a:pt x="1870710" y="822484"/>
                  </a:lnTo>
                  <a:lnTo>
                    <a:pt x="1870710" y="822484"/>
                  </a:lnTo>
                  <a:lnTo>
                    <a:pt x="1753838" y="839153"/>
                  </a:lnTo>
                  <a:lnTo>
                    <a:pt x="1753457" y="801719"/>
                  </a:lnTo>
                  <a:lnTo>
                    <a:pt x="1711357" y="799052"/>
                  </a:lnTo>
                  <a:lnTo>
                    <a:pt x="1671733" y="735901"/>
                  </a:lnTo>
                  <a:lnTo>
                    <a:pt x="1613535" y="711613"/>
                  </a:lnTo>
                  <a:lnTo>
                    <a:pt x="1548098" y="725043"/>
                  </a:lnTo>
                  <a:lnTo>
                    <a:pt x="1530477" y="763334"/>
                  </a:lnTo>
                  <a:lnTo>
                    <a:pt x="1523048" y="743426"/>
                  </a:lnTo>
                  <a:lnTo>
                    <a:pt x="1488377" y="762095"/>
                  </a:lnTo>
                  <a:lnTo>
                    <a:pt x="1395413" y="733425"/>
                  </a:lnTo>
                  <a:lnTo>
                    <a:pt x="1385793" y="811721"/>
                  </a:lnTo>
                  <a:lnTo>
                    <a:pt x="1419130" y="860488"/>
                  </a:lnTo>
                  <a:lnTo>
                    <a:pt x="1379887" y="898493"/>
                  </a:lnTo>
                  <a:lnTo>
                    <a:pt x="1323785" y="902875"/>
                  </a:lnTo>
                  <a:lnTo>
                    <a:pt x="1307878" y="836295"/>
                  </a:lnTo>
                  <a:lnTo>
                    <a:pt x="1269302" y="885634"/>
                  </a:lnTo>
                  <a:lnTo>
                    <a:pt x="1178528" y="908971"/>
                  </a:lnTo>
                  <a:lnTo>
                    <a:pt x="1177195" y="941927"/>
                  </a:lnTo>
                  <a:lnTo>
                    <a:pt x="1116616" y="898970"/>
                  </a:lnTo>
                  <a:lnTo>
                    <a:pt x="1118330" y="860679"/>
                  </a:lnTo>
                  <a:lnTo>
                    <a:pt x="894874" y="938689"/>
                  </a:lnTo>
                  <a:lnTo>
                    <a:pt x="894874" y="938689"/>
                  </a:lnTo>
                  <a:lnTo>
                    <a:pt x="894874" y="975170"/>
                  </a:lnTo>
                  <a:lnTo>
                    <a:pt x="894874" y="975170"/>
                  </a:lnTo>
                  <a:lnTo>
                    <a:pt x="855059" y="974312"/>
                  </a:lnTo>
                  <a:lnTo>
                    <a:pt x="824103" y="923544"/>
                  </a:lnTo>
                  <a:lnTo>
                    <a:pt x="804863" y="941642"/>
                  </a:lnTo>
                  <a:lnTo>
                    <a:pt x="824294" y="975836"/>
                  </a:lnTo>
                  <a:lnTo>
                    <a:pt x="785527" y="965645"/>
                  </a:lnTo>
                  <a:lnTo>
                    <a:pt x="770668" y="1025747"/>
                  </a:lnTo>
                  <a:lnTo>
                    <a:pt x="688562" y="1025747"/>
                  </a:lnTo>
                  <a:lnTo>
                    <a:pt x="660940" y="1056418"/>
                  </a:lnTo>
                  <a:lnTo>
                    <a:pt x="587407" y="999268"/>
                  </a:lnTo>
                  <a:lnTo>
                    <a:pt x="534924" y="1005078"/>
                  </a:lnTo>
                  <a:lnTo>
                    <a:pt x="489490" y="935926"/>
                  </a:lnTo>
                  <a:lnTo>
                    <a:pt x="387763" y="1005364"/>
                  </a:lnTo>
                  <a:lnTo>
                    <a:pt x="387763" y="1005364"/>
                  </a:lnTo>
                  <a:lnTo>
                    <a:pt x="361474" y="988981"/>
                  </a:lnTo>
                  <a:lnTo>
                    <a:pt x="361474" y="988981"/>
                  </a:lnTo>
                  <a:lnTo>
                    <a:pt x="361474" y="982218"/>
                  </a:lnTo>
                  <a:lnTo>
                    <a:pt x="361474" y="982218"/>
                  </a:lnTo>
                  <a:lnTo>
                    <a:pt x="313468" y="1042321"/>
                  </a:lnTo>
                  <a:lnTo>
                    <a:pt x="297180" y="1021271"/>
                  </a:lnTo>
                  <a:lnTo>
                    <a:pt x="131731" y="1058037"/>
                  </a:lnTo>
                  <a:lnTo>
                    <a:pt x="131731" y="1058037"/>
                  </a:lnTo>
                  <a:lnTo>
                    <a:pt x="119348" y="1058037"/>
                  </a:lnTo>
                  <a:lnTo>
                    <a:pt x="119348" y="1058037"/>
                  </a:lnTo>
                  <a:lnTo>
                    <a:pt x="40577" y="1051941"/>
                  </a:lnTo>
                  <a:lnTo>
                    <a:pt x="0" y="996505"/>
                  </a:lnTo>
                  <a:lnTo>
                    <a:pt x="10954" y="930497"/>
                  </a:lnTo>
                  <a:lnTo>
                    <a:pt x="10954" y="930497"/>
                  </a:lnTo>
                  <a:lnTo>
                    <a:pt x="44672" y="938689"/>
                  </a:lnTo>
                  <a:lnTo>
                    <a:pt x="44672" y="938689"/>
                  </a:lnTo>
                  <a:lnTo>
                    <a:pt x="60960" y="939546"/>
                  </a:lnTo>
                  <a:lnTo>
                    <a:pt x="60960" y="939546"/>
                  </a:lnTo>
                  <a:lnTo>
                    <a:pt x="114681" y="930497"/>
                  </a:lnTo>
                  <a:lnTo>
                    <a:pt x="77629" y="853154"/>
                  </a:lnTo>
                  <a:lnTo>
                    <a:pt x="109538" y="802291"/>
                  </a:lnTo>
                  <a:lnTo>
                    <a:pt x="177927" y="832390"/>
                  </a:lnTo>
                  <a:lnTo>
                    <a:pt x="201073" y="796195"/>
                  </a:lnTo>
                  <a:lnTo>
                    <a:pt x="232601" y="820198"/>
                  </a:lnTo>
                  <a:lnTo>
                    <a:pt x="318897" y="761714"/>
                  </a:lnTo>
                  <a:lnTo>
                    <a:pt x="331280" y="629793"/>
                  </a:lnTo>
                  <a:lnTo>
                    <a:pt x="279940" y="618649"/>
                  </a:lnTo>
                  <a:lnTo>
                    <a:pt x="359569" y="507968"/>
                  </a:lnTo>
                  <a:lnTo>
                    <a:pt x="370142" y="469297"/>
                  </a:lnTo>
                  <a:lnTo>
                    <a:pt x="344234" y="438817"/>
                  </a:lnTo>
                  <a:lnTo>
                    <a:pt x="388334" y="411575"/>
                  </a:lnTo>
                  <a:lnTo>
                    <a:pt x="379286" y="342709"/>
                  </a:lnTo>
                  <a:lnTo>
                    <a:pt x="461010" y="385763"/>
                  </a:lnTo>
                  <a:lnTo>
                    <a:pt x="505111" y="343853"/>
                  </a:lnTo>
                  <a:lnTo>
                    <a:pt x="505111" y="343853"/>
                  </a:lnTo>
                  <a:lnTo>
                    <a:pt x="495681" y="322136"/>
                  </a:lnTo>
                  <a:lnTo>
                    <a:pt x="495681" y="322136"/>
                  </a:lnTo>
                  <a:lnTo>
                    <a:pt x="471011" y="238220"/>
                  </a:lnTo>
                  <a:lnTo>
                    <a:pt x="500063" y="176308"/>
                  </a:lnTo>
                  <a:lnTo>
                    <a:pt x="549878" y="194500"/>
                  </a:lnTo>
                  <a:lnTo>
                    <a:pt x="549878" y="194500"/>
                  </a:lnTo>
                  <a:lnTo>
                    <a:pt x="569881" y="193929"/>
                  </a:lnTo>
                  <a:lnTo>
                    <a:pt x="569881" y="193929"/>
                  </a:lnTo>
                  <a:lnTo>
                    <a:pt x="633984" y="140494"/>
                  </a:lnTo>
                  <a:lnTo>
                    <a:pt x="613791" y="102013"/>
                  </a:lnTo>
                  <a:lnTo>
                    <a:pt x="640652" y="90583"/>
                  </a:lnTo>
                  <a:lnTo>
                    <a:pt x="647510" y="35909"/>
                  </a:lnTo>
                  <a:lnTo>
                    <a:pt x="647510" y="35909"/>
                  </a:lnTo>
                  <a:lnTo>
                    <a:pt x="723329" y="19145"/>
                  </a:lnTo>
                  <a:lnTo>
                    <a:pt x="846011" y="66770"/>
                  </a:lnTo>
                  <a:lnTo>
                    <a:pt x="839914" y="97631"/>
                  </a:lnTo>
                  <a:lnTo>
                    <a:pt x="907733" y="56197"/>
                  </a:lnTo>
                  <a:lnTo>
                    <a:pt x="894207" y="104394"/>
                  </a:lnTo>
                  <a:lnTo>
                    <a:pt x="924592" y="114395"/>
                  </a:lnTo>
                  <a:lnTo>
                    <a:pt x="935164" y="158782"/>
                  </a:lnTo>
                  <a:lnTo>
                    <a:pt x="1042035" y="129159"/>
                  </a:lnTo>
                  <a:lnTo>
                    <a:pt x="1091660" y="170593"/>
                  </a:lnTo>
                  <a:lnTo>
                    <a:pt x="1111091" y="120396"/>
                  </a:lnTo>
                  <a:lnTo>
                    <a:pt x="1185005" y="166783"/>
                  </a:lnTo>
                  <a:lnTo>
                    <a:pt x="1222439" y="132112"/>
                  </a:lnTo>
                  <a:lnTo>
                    <a:pt x="1283018" y="171736"/>
                  </a:lnTo>
                  <a:lnTo>
                    <a:pt x="1313021" y="165545"/>
                  </a:lnTo>
                  <a:lnTo>
                    <a:pt x="1324166" y="114109"/>
                  </a:lnTo>
                  <a:lnTo>
                    <a:pt x="1469803" y="72104"/>
                  </a:lnTo>
                  <a:lnTo>
                    <a:pt x="1512570" y="102394"/>
                  </a:lnTo>
                  <a:lnTo>
                    <a:pt x="1494187" y="148780"/>
                  </a:lnTo>
                  <a:lnTo>
                    <a:pt x="1560862" y="68580"/>
                  </a:lnTo>
                  <a:lnTo>
                    <a:pt x="1612202" y="73247"/>
                  </a:lnTo>
                  <a:lnTo>
                    <a:pt x="1669256" y="31242"/>
                  </a:lnTo>
                  <a:lnTo>
                    <a:pt x="1717453" y="112871"/>
                  </a:lnTo>
                  <a:lnTo>
                    <a:pt x="1866233" y="81725"/>
                  </a:lnTo>
                  <a:lnTo>
                    <a:pt x="1926431" y="37338"/>
                  </a:lnTo>
                  <a:lnTo>
                    <a:pt x="1926431" y="37338"/>
                  </a:lnTo>
                  <a:lnTo>
                    <a:pt x="1935099" y="37338"/>
                  </a:lnTo>
                  <a:lnTo>
                    <a:pt x="1935099" y="37338"/>
                  </a:lnTo>
                  <a:lnTo>
                    <a:pt x="1992726" y="11811"/>
                  </a:lnTo>
                  <a:lnTo>
                    <a:pt x="2021777" y="44291"/>
                  </a:lnTo>
                  <a:close/>
                  <a:moveTo>
                    <a:pt x="836009" y="431673"/>
                  </a:moveTo>
                  <a:lnTo>
                    <a:pt x="836009" y="431673"/>
                  </a:lnTo>
                  <a:lnTo>
                    <a:pt x="824103" y="434340"/>
                  </a:lnTo>
                  <a:lnTo>
                    <a:pt x="824103" y="434340"/>
                  </a:lnTo>
                  <a:lnTo>
                    <a:pt x="797624" y="453104"/>
                  </a:lnTo>
                  <a:lnTo>
                    <a:pt x="797624" y="453104"/>
                  </a:lnTo>
                  <a:lnTo>
                    <a:pt x="787432" y="459010"/>
                  </a:lnTo>
                  <a:lnTo>
                    <a:pt x="787432" y="459010"/>
                  </a:lnTo>
                  <a:lnTo>
                    <a:pt x="755523" y="488633"/>
                  </a:lnTo>
                  <a:lnTo>
                    <a:pt x="755523" y="488633"/>
                  </a:lnTo>
                  <a:lnTo>
                    <a:pt x="724376" y="534638"/>
                  </a:lnTo>
                  <a:lnTo>
                    <a:pt x="729234" y="624459"/>
                  </a:lnTo>
                  <a:lnTo>
                    <a:pt x="681609" y="626840"/>
                  </a:lnTo>
                  <a:lnTo>
                    <a:pt x="676275" y="653129"/>
                  </a:lnTo>
                  <a:lnTo>
                    <a:pt x="676275" y="653129"/>
                  </a:lnTo>
                  <a:lnTo>
                    <a:pt x="657606" y="677418"/>
                  </a:lnTo>
                  <a:lnTo>
                    <a:pt x="657606" y="677418"/>
                  </a:lnTo>
                  <a:lnTo>
                    <a:pt x="658749" y="680942"/>
                  </a:lnTo>
                  <a:lnTo>
                    <a:pt x="658749" y="680942"/>
                  </a:lnTo>
                  <a:lnTo>
                    <a:pt x="663416" y="676275"/>
                  </a:lnTo>
                  <a:lnTo>
                    <a:pt x="663416" y="676275"/>
                  </a:lnTo>
                  <a:lnTo>
                    <a:pt x="726186" y="707898"/>
                  </a:lnTo>
                  <a:lnTo>
                    <a:pt x="769334" y="695039"/>
                  </a:lnTo>
                  <a:lnTo>
                    <a:pt x="821055" y="803243"/>
                  </a:lnTo>
                  <a:lnTo>
                    <a:pt x="915162" y="834771"/>
                  </a:lnTo>
                  <a:lnTo>
                    <a:pt x="1060037" y="767239"/>
                  </a:lnTo>
                  <a:lnTo>
                    <a:pt x="1060037" y="767239"/>
                  </a:lnTo>
                  <a:lnTo>
                    <a:pt x="1084136" y="757047"/>
                  </a:lnTo>
                  <a:lnTo>
                    <a:pt x="1084136" y="757047"/>
                  </a:lnTo>
                  <a:lnTo>
                    <a:pt x="1110425" y="754666"/>
                  </a:lnTo>
                  <a:lnTo>
                    <a:pt x="1075182" y="716661"/>
                  </a:lnTo>
                  <a:lnTo>
                    <a:pt x="1075182" y="716661"/>
                  </a:lnTo>
                  <a:lnTo>
                    <a:pt x="1045750" y="713422"/>
                  </a:lnTo>
                  <a:lnTo>
                    <a:pt x="1045750" y="713422"/>
                  </a:lnTo>
                  <a:lnTo>
                    <a:pt x="1038511" y="692658"/>
                  </a:lnTo>
                  <a:lnTo>
                    <a:pt x="1083755" y="663702"/>
                  </a:lnTo>
                  <a:lnTo>
                    <a:pt x="1055751" y="577977"/>
                  </a:lnTo>
                  <a:lnTo>
                    <a:pt x="986600" y="531971"/>
                  </a:lnTo>
                  <a:lnTo>
                    <a:pt x="1013841" y="499205"/>
                  </a:lnTo>
                  <a:lnTo>
                    <a:pt x="1000697" y="449675"/>
                  </a:lnTo>
                  <a:lnTo>
                    <a:pt x="1000697" y="449675"/>
                  </a:lnTo>
                  <a:lnTo>
                    <a:pt x="987362" y="430911"/>
                  </a:lnTo>
                  <a:lnTo>
                    <a:pt x="987362" y="430911"/>
                  </a:lnTo>
                  <a:lnTo>
                    <a:pt x="968502" y="418052"/>
                  </a:lnTo>
                  <a:lnTo>
                    <a:pt x="968502" y="418052"/>
                  </a:lnTo>
                  <a:lnTo>
                    <a:pt x="944404" y="400431"/>
                  </a:lnTo>
                  <a:lnTo>
                    <a:pt x="944404" y="400431"/>
                  </a:lnTo>
                  <a:lnTo>
                    <a:pt x="904970" y="444341"/>
                  </a:lnTo>
                  <a:lnTo>
                    <a:pt x="836009" y="431673"/>
                  </a:lnTo>
                  <a:close/>
                </a:path>
              </a:pathLst>
            </a:custGeom>
            <a:solidFill>
              <a:srgbClr val="CCCCCC"/>
            </a:solidFill>
            <a:ln w="4763"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03FD4B6-FA75-4450-9EA5-F1EBC1E05A7C}"/>
                </a:ext>
              </a:extLst>
            </p:cNvPr>
            <p:cNvSpPr/>
            <p:nvPr/>
          </p:nvSpPr>
          <p:spPr>
            <a:xfrm>
              <a:off x="979170" y="265653"/>
              <a:ext cx="1809750" cy="1943101"/>
            </a:xfrm>
            <a:custGeom>
              <a:avLst/>
              <a:gdLst>
                <a:gd name="connsiteX0" fmla="*/ 1527810 w 1809750"/>
                <a:gd name="connsiteY0" fmla="*/ 0 h 1943100"/>
                <a:gd name="connsiteX1" fmla="*/ 1557338 w 1809750"/>
                <a:gd name="connsiteY1" fmla="*/ 100870 h 1943100"/>
                <a:gd name="connsiteX2" fmla="*/ 1510665 w 1809750"/>
                <a:gd name="connsiteY2" fmla="*/ 157353 h 1943100"/>
                <a:gd name="connsiteX3" fmla="*/ 1542288 w 1809750"/>
                <a:gd name="connsiteY3" fmla="*/ 195834 h 1943100"/>
                <a:gd name="connsiteX4" fmla="*/ 1525810 w 1809750"/>
                <a:gd name="connsiteY4" fmla="*/ 207359 h 1943100"/>
                <a:gd name="connsiteX5" fmla="*/ 1551718 w 1809750"/>
                <a:gd name="connsiteY5" fmla="*/ 275844 h 1943100"/>
                <a:gd name="connsiteX6" fmla="*/ 1551718 w 1809750"/>
                <a:gd name="connsiteY6" fmla="*/ 275844 h 1943100"/>
                <a:gd name="connsiteX7" fmla="*/ 1581722 w 1809750"/>
                <a:gd name="connsiteY7" fmla="*/ 386620 h 1943100"/>
                <a:gd name="connsiteX8" fmla="*/ 1524381 w 1809750"/>
                <a:gd name="connsiteY8" fmla="*/ 414623 h 1943100"/>
                <a:gd name="connsiteX9" fmla="*/ 1556957 w 1809750"/>
                <a:gd name="connsiteY9" fmla="*/ 487204 h 1943100"/>
                <a:gd name="connsiteX10" fmla="*/ 1512284 w 1809750"/>
                <a:gd name="connsiteY10" fmla="*/ 519970 h 1943100"/>
                <a:gd name="connsiteX11" fmla="*/ 1559528 w 1809750"/>
                <a:gd name="connsiteY11" fmla="*/ 536162 h 1943100"/>
                <a:gd name="connsiteX12" fmla="*/ 1606201 w 1809750"/>
                <a:gd name="connsiteY12" fmla="*/ 612172 h 1943100"/>
                <a:gd name="connsiteX13" fmla="*/ 1538764 w 1809750"/>
                <a:gd name="connsiteY13" fmla="*/ 740378 h 1943100"/>
                <a:gd name="connsiteX14" fmla="*/ 1459325 w 1809750"/>
                <a:gd name="connsiteY14" fmla="*/ 793337 h 1943100"/>
                <a:gd name="connsiteX15" fmla="*/ 1652207 w 1809750"/>
                <a:gd name="connsiteY15" fmla="*/ 925640 h 1943100"/>
                <a:gd name="connsiteX16" fmla="*/ 1672209 w 1809750"/>
                <a:gd name="connsiteY16" fmla="*/ 945071 h 1943100"/>
                <a:gd name="connsiteX17" fmla="*/ 1645920 w 1809750"/>
                <a:gd name="connsiteY17" fmla="*/ 969455 h 1943100"/>
                <a:gd name="connsiteX18" fmla="*/ 1645920 w 1809750"/>
                <a:gd name="connsiteY18" fmla="*/ 969455 h 1943100"/>
                <a:gd name="connsiteX19" fmla="*/ 1634776 w 1809750"/>
                <a:gd name="connsiteY19" fmla="*/ 969455 h 1943100"/>
                <a:gd name="connsiteX20" fmla="*/ 1634776 w 1809750"/>
                <a:gd name="connsiteY20" fmla="*/ 969455 h 1943100"/>
                <a:gd name="connsiteX21" fmla="*/ 1683163 w 1809750"/>
                <a:gd name="connsiteY21" fmla="*/ 1066419 h 1943100"/>
                <a:gd name="connsiteX22" fmla="*/ 1635728 w 1809750"/>
                <a:gd name="connsiteY22" fmla="*/ 1139476 h 1943100"/>
                <a:gd name="connsiteX23" fmla="*/ 1667923 w 1809750"/>
                <a:gd name="connsiteY23" fmla="*/ 1184148 h 1943100"/>
                <a:gd name="connsiteX24" fmla="*/ 1612202 w 1809750"/>
                <a:gd name="connsiteY24" fmla="*/ 1210532 h 1943100"/>
                <a:gd name="connsiteX25" fmla="*/ 1698498 w 1809750"/>
                <a:gd name="connsiteY25" fmla="*/ 1251299 h 1943100"/>
                <a:gd name="connsiteX26" fmla="*/ 1658874 w 1809750"/>
                <a:gd name="connsiteY26" fmla="*/ 1257776 h 1943100"/>
                <a:gd name="connsiteX27" fmla="*/ 1682210 w 1809750"/>
                <a:gd name="connsiteY27" fmla="*/ 1289399 h 1943100"/>
                <a:gd name="connsiteX28" fmla="*/ 1634395 w 1809750"/>
                <a:gd name="connsiteY28" fmla="*/ 1289685 h 1943100"/>
                <a:gd name="connsiteX29" fmla="*/ 1648682 w 1809750"/>
                <a:gd name="connsiteY29" fmla="*/ 1325213 h 1943100"/>
                <a:gd name="connsiteX30" fmla="*/ 1615821 w 1809750"/>
                <a:gd name="connsiteY30" fmla="*/ 1364171 h 1943100"/>
                <a:gd name="connsiteX31" fmla="*/ 1646396 w 1809750"/>
                <a:gd name="connsiteY31" fmla="*/ 1384649 h 1943100"/>
                <a:gd name="connsiteX32" fmla="*/ 1696498 w 1809750"/>
                <a:gd name="connsiteY32" fmla="*/ 1355408 h 1943100"/>
                <a:gd name="connsiteX33" fmla="*/ 1731455 w 1809750"/>
                <a:gd name="connsiteY33" fmla="*/ 1385221 h 1943100"/>
                <a:gd name="connsiteX34" fmla="*/ 1683353 w 1809750"/>
                <a:gd name="connsiteY34" fmla="*/ 1472851 h 1943100"/>
                <a:gd name="connsiteX35" fmla="*/ 1793367 w 1809750"/>
                <a:gd name="connsiteY35" fmla="*/ 1567625 h 1943100"/>
                <a:gd name="connsiteX36" fmla="*/ 1770221 w 1809750"/>
                <a:gd name="connsiteY36" fmla="*/ 1600391 h 1943100"/>
                <a:gd name="connsiteX37" fmla="*/ 1810988 w 1809750"/>
                <a:gd name="connsiteY37" fmla="*/ 1654493 h 1943100"/>
                <a:gd name="connsiteX38" fmla="*/ 1696117 w 1809750"/>
                <a:gd name="connsiteY38" fmla="*/ 1766507 h 1943100"/>
                <a:gd name="connsiteX39" fmla="*/ 1696117 w 1809750"/>
                <a:gd name="connsiteY39" fmla="*/ 1766507 h 1943100"/>
                <a:gd name="connsiteX40" fmla="*/ 1648492 w 1809750"/>
                <a:gd name="connsiteY40" fmla="*/ 1809179 h 1943100"/>
                <a:gd name="connsiteX41" fmla="*/ 1648492 w 1809750"/>
                <a:gd name="connsiteY41" fmla="*/ 1809179 h 1943100"/>
                <a:gd name="connsiteX42" fmla="*/ 1648492 w 1809750"/>
                <a:gd name="connsiteY42" fmla="*/ 1820513 h 1943100"/>
                <a:gd name="connsiteX43" fmla="*/ 1648492 w 1809750"/>
                <a:gd name="connsiteY43" fmla="*/ 1820513 h 1943100"/>
                <a:gd name="connsiteX44" fmla="*/ 1596962 w 1809750"/>
                <a:gd name="connsiteY44" fmla="*/ 1828133 h 1943100"/>
                <a:gd name="connsiteX45" fmla="*/ 1510951 w 1809750"/>
                <a:gd name="connsiteY45" fmla="*/ 1935575 h 1943100"/>
                <a:gd name="connsiteX46" fmla="*/ 1445609 w 1809750"/>
                <a:gd name="connsiteY46" fmla="*/ 1900523 h 1943100"/>
                <a:gd name="connsiteX47" fmla="*/ 1410938 w 1809750"/>
                <a:gd name="connsiteY47" fmla="*/ 1801844 h 1943100"/>
                <a:gd name="connsiteX48" fmla="*/ 1329976 w 1809750"/>
                <a:gd name="connsiteY48" fmla="*/ 1812036 h 1943100"/>
                <a:gd name="connsiteX49" fmla="*/ 1251395 w 1809750"/>
                <a:gd name="connsiteY49" fmla="*/ 1770317 h 1943100"/>
                <a:gd name="connsiteX50" fmla="*/ 1172813 w 1809750"/>
                <a:gd name="connsiteY50" fmla="*/ 1800035 h 1943100"/>
                <a:gd name="connsiteX51" fmla="*/ 1172813 w 1809750"/>
                <a:gd name="connsiteY51" fmla="*/ 1800035 h 1943100"/>
                <a:gd name="connsiteX52" fmla="*/ 1122426 w 1809750"/>
                <a:gd name="connsiteY52" fmla="*/ 1701070 h 1943100"/>
                <a:gd name="connsiteX53" fmla="*/ 1076897 w 1809750"/>
                <a:gd name="connsiteY53" fmla="*/ 1711547 h 1943100"/>
                <a:gd name="connsiteX54" fmla="*/ 1051084 w 1809750"/>
                <a:gd name="connsiteY54" fmla="*/ 1689640 h 1943100"/>
                <a:gd name="connsiteX55" fmla="*/ 998506 w 1809750"/>
                <a:gd name="connsiteY55" fmla="*/ 1753076 h 1943100"/>
                <a:gd name="connsiteX56" fmla="*/ 955167 w 1809750"/>
                <a:gd name="connsiteY56" fmla="*/ 1729931 h 1943100"/>
                <a:gd name="connsiteX57" fmla="*/ 906780 w 1809750"/>
                <a:gd name="connsiteY57" fmla="*/ 1762125 h 1943100"/>
                <a:gd name="connsiteX58" fmla="*/ 880301 w 1809750"/>
                <a:gd name="connsiteY58" fmla="*/ 1749552 h 1943100"/>
                <a:gd name="connsiteX59" fmla="*/ 880301 w 1809750"/>
                <a:gd name="connsiteY59" fmla="*/ 1749552 h 1943100"/>
                <a:gd name="connsiteX60" fmla="*/ 899732 w 1809750"/>
                <a:gd name="connsiteY60" fmla="*/ 1729073 h 1943100"/>
                <a:gd name="connsiteX61" fmla="*/ 861060 w 1809750"/>
                <a:gd name="connsiteY61" fmla="*/ 1720882 h 1943100"/>
                <a:gd name="connsiteX62" fmla="*/ 872490 w 1809750"/>
                <a:gd name="connsiteY62" fmla="*/ 1662113 h 1943100"/>
                <a:gd name="connsiteX63" fmla="*/ 845820 w 1809750"/>
                <a:gd name="connsiteY63" fmla="*/ 1639919 h 1943100"/>
                <a:gd name="connsiteX64" fmla="*/ 727805 w 1809750"/>
                <a:gd name="connsiteY64" fmla="*/ 1689354 h 1943100"/>
                <a:gd name="connsiteX65" fmla="*/ 771715 w 1809750"/>
                <a:gd name="connsiteY65" fmla="*/ 1747171 h 1943100"/>
                <a:gd name="connsiteX66" fmla="*/ 697421 w 1809750"/>
                <a:gd name="connsiteY66" fmla="*/ 1773746 h 1943100"/>
                <a:gd name="connsiteX67" fmla="*/ 698563 w 1809750"/>
                <a:gd name="connsiteY67" fmla="*/ 1796034 h 1943100"/>
                <a:gd name="connsiteX68" fmla="*/ 649415 w 1809750"/>
                <a:gd name="connsiteY68" fmla="*/ 1807940 h 1943100"/>
                <a:gd name="connsiteX69" fmla="*/ 617411 w 1809750"/>
                <a:gd name="connsiteY69" fmla="*/ 1782509 h 1943100"/>
                <a:gd name="connsiteX70" fmla="*/ 616839 w 1809750"/>
                <a:gd name="connsiteY70" fmla="*/ 1803559 h 1943100"/>
                <a:gd name="connsiteX71" fmla="*/ 600551 w 1809750"/>
                <a:gd name="connsiteY71" fmla="*/ 1787557 h 1943100"/>
                <a:gd name="connsiteX72" fmla="*/ 551021 w 1809750"/>
                <a:gd name="connsiteY72" fmla="*/ 1816132 h 1943100"/>
                <a:gd name="connsiteX73" fmla="*/ 568643 w 1809750"/>
                <a:gd name="connsiteY73" fmla="*/ 1844516 h 1943100"/>
                <a:gd name="connsiteX74" fmla="*/ 549212 w 1809750"/>
                <a:gd name="connsiteY74" fmla="*/ 1860518 h 1943100"/>
                <a:gd name="connsiteX75" fmla="*/ 602742 w 1809750"/>
                <a:gd name="connsiteY75" fmla="*/ 1926241 h 1943100"/>
                <a:gd name="connsiteX76" fmla="*/ 589788 w 1809750"/>
                <a:gd name="connsiteY76" fmla="*/ 1943100 h 1943100"/>
                <a:gd name="connsiteX77" fmla="*/ 589788 w 1809750"/>
                <a:gd name="connsiteY77" fmla="*/ 1943100 h 1943100"/>
                <a:gd name="connsiteX78" fmla="*/ 560642 w 1809750"/>
                <a:gd name="connsiteY78" fmla="*/ 1897856 h 1943100"/>
                <a:gd name="connsiteX79" fmla="*/ 506921 w 1809750"/>
                <a:gd name="connsiteY79" fmla="*/ 1918335 h 1943100"/>
                <a:gd name="connsiteX80" fmla="*/ 454724 w 1809750"/>
                <a:gd name="connsiteY80" fmla="*/ 1886522 h 1943100"/>
                <a:gd name="connsiteX81" fmla="*/ 437674 w 1809750"/>
                <a:gd name="connsiteY81" fmla="*/ 1814989 h 1943100"/>
                <a:gd name="connsiteX82" fmla="*/ 334042 w 1809750"/>
                <a:gd name="connsiteY82" fmla="*/ 1693164 h 1943100"/>
                <a:gd name="connsiteX83" fmla="*/ 331851 w 1809750"/>
                <a:gd name="connsiteY83" fmla="*/ 1641634 h 1943100"/>
                <a:gd name="connsiteX84" fmla="*/ 248317 w 1809750"/>
                <a:gd name="connsiteY84" fmla="*/ 1632014 h 1943100"/>
                <a:gd name="connsiteX85" fmla="*/ 231267 w 1809750"/>
                <a:gd name="connsiteY85" fmla="*/ 1607439 h 1943100"/>
                <a:gd name="connsiteX86" fmla="*/ 169545 w 1809750"/>
                <a:gd name="connsiteY86" fmla="*/ 1635538 h 1943100"/>
                <a:gd name="connsiteX87" fmla="*/ 133636 w 1809750"/>
                <a:gd name="connsiteY87" fmla="*/ 1531049 h 1943100"/>
                <a:gd name="connsiteX88" fmla="*/ 103346 w 1809750"/>
                <a:gd name="connsiteY88" fmla="*/ 1526667 h 1943100"/>
                <a:gd name="connsiteX89" fmla="*/ 126778 w 1809750"/>
                <a:gd name="connsiteY89" fmla="*/ 1481328 h 1943100"/>
                <a:gd name="connsiteX90" fmla="*/ 120587 w 1809750"/>
                <a:gd name="connsiteY90" fmla="*/ 1384649 h 1943100"/>
                <a:gd name="connsiteX91" fmla="*/ 116396 w 1809750"/>
                <a:gd name="connsiteY91" fmla="*/ 1339882 h 1943100"/>
                <a:gd name="connsiteX92" fmla="*/ 86201 w 1809750"/>
                <a:gd name="connsiteY92" fmla="*/ 1321403 h 1943100"/>
                <a:gd name="connsiteX93" fmla="*/ 163259 w 1809750"/>
                <a:gd name="connsiteY93" fmla="*/ 1240155 h 1943100"/>
                <a:gd name="connsiteX94" fmla="*/ 117443 w 1809750"/>
                <a:gd name="connsiteY94" fmla="*/ 1114235 h 1943100"/>
                <a:gd name="connsiteX95" fmla="*/ 55626 w 1809750"/>
                <a:gd name="connsiteY95" fmla="*/ 1078135 h 1943100"/>
                <a:gd name="connsiteX96" fmla="*/ 0 w 1809750"/>
                <a:gd name="connsiteY96" fmla="*/ 823627 h 1943100"/>
                <a:gd name="connsiteX97" fmla="*/ 408337 w 1809750"/>
                <a:gd name="connsiteY97" fmla="*/ 595122 h 1943100"/>
                <a:gd name="connsiteX98" fmla="*/ 984218 w 1809750"/>
                <a:gd name="connsiteY98" fmla="*/ 194881 h 1943100"/>
                <a:gd name="connsiteX99" fmla="*/ 1183577 w 1809750"/>
                <a:gd name="connsiteY99" fmla="*/ 108871 h 1943100"/>
                <a:gd name="connsiteX100" fmla="*/ 1157478 w 1809750"/>
                <a:gd name="connsiteY100" fmla="*/ 46482 h 1943100"/>
                <a:gd name="connsiteX101" fmla="*/ 1188434 w 1809750"/>
                <a:gd name="connsiteY101" fmla="*/ 12097 h 1943100"/>
                <a:gd name="connsiteX102" fmla="*/ 1166336 w 1809750"/>
                <a:gd name="connsiteY102" fmla="*/ 36385 h 1943100"/>
                <a:gd name="connsiteX103" fmla="*/ 1195292 w 1809750"/>
                <a:gd name="connsiteY103" fmla="*/ 72485 h 1943100"/>
                <a:gd name="connsiteX104" fmla="*/ 1221581 w 1809750"/>
                <a:gd name="connsiteY104" fmla="*/ 55626 h 1943100"/>
                <a:gd name="connsiteX105" fmla="*/ 1189196 w 1809750"/>
                <a:gd name="connsiteY105" fmla="*/ 96488 h 1943100"/>
                <a:gd name="connsiteX106" fmla="*/ 1207865 w 1809750"/>
                <a:gd name="connsiteY106" fmla="*/ 81058 h 1943100"/>
                <a:gd name="connsiteX107" fmla="*/ 1210818 w 1809750"/>
                <a:gd name="connsiteY107" fmla="*/ 113348 h 1943100"/>
                <a:gd name="connsiteX108" fmla="*/ 1223582 w 1809750"/>
                <a:gd name="connsiteY108" fmla="*/ 76962 h 1943100"/>
                <a:gd name="connsiteX109" fmla="*/ 1241774 w 1809750"/>
                <a:gd name="connsiteY109" fmla="*/ 89059 h 1943100"/>
                <a:gd name="connsiteX110" fmla="*/ 1229392 w 1809750"/>
                <a:gd name="connsiteY110" fmla="*/ 68961 h 1943100"/>
                <a:gd name="connsiteX111" fmla="*/ 1260443 w 1809750"/>
                <a:gd name="connsiteY111" fmla="*/ 76962 h 1943100"/>
                <a:gd name="connsiteX112" fmla="*/ 1247108 w 1809750"/>
                <a:gd name="connsiteY112" fmla="*/ 32004 h 1943100"/>
                <a:gd name="connsiteX113" fmla="*/ 1232916 w 1809750"/>
                <a:gd name="connsiteY113" fmla="*/ 41148 h 1943100"/>
                <a:gd name="connsiteX114" fmla="*/ 1255109 w 1809750"/>
                <a:gd name="connsiteY114" fmla="*/ 20383 h 1943100"/>
                <a:gd name="connsiteX115" fmla="*/ 1211390 w 1809750"/>
                <a:gd name="connsiteY115" fmla="*/ 9716 h 1943100"/>
                <a:gd name="connsiteX116" fmla="*/ 1257300 w 1809750"/>
                <a:gd name="connsiteY116" fmla="*/ 21050 h 1943100"/>
                <a:gd name="connsiteX117" fmla="*/ 1266635 w 1809750"/>
                <a:gd name="connsiteY117" fmla="*/ 78391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809750" h="1943100">
                  <a:moveTo>
                    <a:pt x="1527810" y="0"/>
                  </a:moveTo>
                  <a:lnTo>
                    <a:pt x="1557338" y="100870"/>
                  </a:lnTo>
                  <a:lnTo>
                    <a:pt x="1510665" y="157353"/>
                  </a:lnTo>
                  <a:lnTo>
                    <a:pt x="1542288" y="195834"/>
                  </a:lnTo>
                  <a:lnTo>
                    <a:pt x="1525810" y="207359"/>
                  </a:lnTo>
                  <a:lnTo>
                    <a:pt x="1551718" y="275844"/>
                  </a:lnTo>
                  <a:lnTo>
                    <a:pt x="1551718" y="275844"/>
                  </a:lnTo>
                  <a:lnTo>
                    <a:pt x="1581722" y="386620"/>
                  </a:lnTo>
                  <a:lnTo>
                    <a:pt x="1524381" y="414623"/>
                  </a:lnTo>
                  <a:lnTo>
                    <a:pt x="1556957" y="487204"/>
                  </a:lnTo>
                  <a:lnTo>
                    <a:pt x="1512284" y="519970"/>
                  </a:lnTo>
                  <a:lnTo>
                    <a:pt x="1559528" y="536162"/>
                  </a:lnTo>
                  <a:lnTo>
                    <a:pt x="1606201" y="612172"/>
                  </a:lnTo>
                  <a:lnTo>
                    <a:pt x="1538764" y="740378"/>
                  </a:lnTo>
                  <a:lnTo>
                    <a:pt x="1459325" y="793337"/>
                  </a:lnTo>
                  <a:lnTo>
                    <a:pt x="1652207" y="925640"/>
                  </a:lnTo>
                  <a:lnTo>
                    <a:pt x="1672209" y="945071"/>
                  </a:lnTo>
                  <a:lnTo>
                    <a:pt x="1645920" y="969455"/>
                  </a:lnTo>
                  <a:lnTo>
                    <a:pt x="1645920" y="969455"/>
                  </a:lnTo>
                  <a:lnTo>
                    <a:pt x="1634776" y="969455"/>
                  </a:lnTo>
                  <a:lnTo>
                    <a:pt x="1634776" y="969455"/>
                  </a:lnTo>
                  <a:lnTo>
                    <a:pt x="1683163" y="1066419"/>
                  </a:lnTo>
                  <a:lnTo>
                    <a:pt x="1635728" y="1139476"/>
                  </a:lnTo>
                  <a:lnTo>
                    <a:pt x="1667923" y="1184148"/>
                  </a:lnTo>
                  <a:lnTo>
                    <a:pt x="1612202" y="1210532"/>
                  </a:lnTo>
                  <a:lnTo>
                    <a:pt x="1698498" y="1251299"/>
                  </a:lnTo>
                  <a:lnTo>
                    <a:pt x="1658874" y="1257776"/>
                  </a:lnTo>
                  <a:lnTo>
                    <a:pt x="1682210" y="1289399"/>
                  </a:lnTo>
                  <a:lnTo>
                    <a:pt x="1634395" y="1289685"/>
                  </a:lnTo>
                  <a:lnTo>
                    <a:pt x="1648682" y="1325213"/>
                  </a:lnTo>
                  <a:lnTo>
                    <a:pt x="1615821" y="1364171"/>
                  </a:lnTo>
                  <a:lnTo>
                    <a:pt x="1646396" y="1384649"/>
                  </a:lnTo>
                  <a:lnTo>
                    <a:pt x="1696498" y="1355408"/>
                  </a:lnTo>
                  <a:lnTo>
                    <a:pt x="1731455" y="1385221"/>
                  </a:lnTo>
                  <a:lnTo>
                    <a:pt x="1683353" y="1472851"/>
                  </a:lnTo>
                  <a:lnTo>
                    <a:pt x="1793367" y="1567625"/>
                  </a:lnTo>
                  <a:lnTo>
                    <a:pt x="1770221" y="1600391"/>
                  </a:lnTo>
                  <a:lnTo>
                    <a:pt x="1810988" y="1654493"/>
                  </a:lnTo>
                  <a:lnTo>
                    <a:pt x="1696117" y="1766507"/>
                  </a:lnTo>
                  <a:lnTo>
                    <a:pt x="1696117" y="1766507"/>
                  </a:lnTo>
                  <a:lnTo>
                    <a:pt x="1648492" y="1809179"/>
                  </a:lnTo>
                  <a:lnTo>
                    <a:pt x="1648492" y="1809179"/>
                  </a:lnTo>
                  <a:lnTo>
                    <a:pt x="1648492" y="1820513"/>
                  </a:lnTo>
                  <a:lnTo>
                    <a:pt x="1648492" y="1820513"/>
                  </a:lnTo>
                  <a:lnTo>
                    <a:pt x="1596962" y="1828133"/>
                  </a:lnTo>
                  <a:lnTo>
                    <a:pt x="1510951" y="1935575"/>
                  </a:lnTo>
                  <a:lnTo>
                    <a:pt x="1445609" y="1900523"/>
                  </a:lnTo>
                  <a:lnTo>
                    <a:pt x="1410938" y="1801844"/>
                  </a:lnTo>
                  <a:lnTo>
                    <a:pt x="1329976" y="1812036"/>
                  </a:lnTo>
                  <a:lnTo>
                    <a:pt x="1251395" y="1770317"/>
                  </a:lnTo>
                  <a:lnTo>
                    <a:pt x="1172813" y="1800035"/>
                  </a:lnTo>
                  <a:lnTo>
                    <a:pt x="1172813" y="1800035"/>
                  </a:lnTo>
                  <a:lnTo>
                    <a:pt x="1122426" y="1701070"/>
                  </a:lnTo>
                  <a:lnTo>
                    <a:pt x="1076897" y="1711547"/>
                  </a:lnTo>
                  <a:lnTo>
                    <a:pt x="1051084" y="1689640"/>
                  </a:lnTo>
                  <a:lnTo>
                    <a:pt x="998506" y="1753076"/>
                  </a:lnTo>
                  <a:lnTo>
                    <a:pt x="955167" y="1729931"/>
                  </a:lnTo>
                  <a:lnTo>
                    <a:pt x="906780" y="1762125"/>
                  </a:lnTo>
                  <a:lnTo>
                    <a:pt x="880301" y="1749552"/>
                  </a:lnTo>
                  <a:lnTo>
                    <a:pt x="880301" y="1749552"/>
                  </a:lnTo>
                  <a:lnTo>
                    <a:pt x="899732" y="1729073"/>
                  </a:lnTo>
                  <a:lnTo>
                    <a:pt x="861060" y="1720882"/>
                  </a:lnTo>
                  <a:lnTo>
                    <a:pt x="872490" y="1662113"/>
                  </a:lnTo>
                  <a:lnTo>
                    <a:pt x="845820" y="1639919"/>
                  </a:lnTo>
                  <a:lnTo>
                    <a:pt x="727805" y="1689354"/>
                  </a:lnTo>
                  <a:lnTo>
                    <a:pt x="771715" y="1747171"/>
                  </a:lnTo>
                  <a:lnTo>
                    <a:pt x="697421" y="1773746"/>
                  </a:lnTo>
                  <a:lnTo>
                    <a:pt x="698563" y="1796034"/>
                  </a:lnTo>
                  <a:lnTo>
                    <a:pt x="649415" y="1807940"/>
                  </a:lnTo>
                  <a:lnTo>
                    <a:pt x="617411" y="1782509"/>
                  </a:lnTo>
                  <a:lnTo>
                    <a:pt x="616839" y="1803559"/>
                  </a:lnTo>
                  <a:lnTo>
                    <a:pt x="600551" y="1787557"/>
                  </a:lnTo>
                  <a:lnTo>
                    <a:pt x="551021" y="1816132"/>
                  </a:lnTo>
                  <a:lnTo>
                    <a:pt x="568643" y="1844516"/>
                  </a:lnTo>
                  <a:lnTo>
                    <a:pt x="549212" y="1860518"/>
                  </a:lnTo>
                  <a:lnTo>
                    <a:pt x="602742" y="1926241"/>
                  </a:lnTo>
                  <a:lnTo>
                    <a:pt x="589788" y="1943100"/>
                  </a:lnTo>
                  <a:lnTo>
                    <a:pt x="589788" y="1943100"/>
                  </a:lnTo>
                  <a:lnTo>
                    <a:pt x="560642" y="1897856"/>
                  </a:lnTo>
                  <a:lnTo>
                    <a:pt x="506921" y="1918335"/>
                  </a:lnTo>
                  <a:lnTo>
                    <a:pt x="454724" y="1886522"/>
                  </a:lnTo>
                  <a:lnTo>
                    <a:pt x="437674" y="1814989"/>
                  </a:lnTo>
                  <a:lnTo>
                    <a:pt x="334042" y="1693164"/>
                  </a:lnTo>
                  <a:lnTo>
                    <a:pt x="331851" y="1641634"/>
                  </a:lnTo>
                  <a:lnTo>
                    <a:pt x="248317" y="1632014"/>
                  </a:lnTo>
                  <a:lnTo>
                    <a:pt x="231267" y="1607439"/>
                  </a:lnTo>
                  <a:lnTo>
                    <a:pt x="169545" y="1635538"/>
                  </a:lnTo>
                  <a:lnTo>
                    <a:pt x="133636" y="1531049"/>
                  </a:lnTo>
                  <a:lnTo>
                    <a:pt x="103346" y="1526667"/>
                  </a:lnTo>
                  <a:lnTo>
                    <a:pt x="126778" y="1481328"/>
                  </a:lnTo>
                  <a:lnTo>
                    <a:pt x="120587" y="1384649"/>
                  </a:lnTo>
                  <a:lnTo>
                    <a:pt x="116396" y="1339882"/>
                  </a:lnTo>
                  <a:lnTo>
                    <a:pt x="86201" y="1321403"/>
                  </a:lnTo>
                  <a:lnTo>
                    <a:pt x="163259" y="1240155"/>
                  </a:lnTo>
                  <a:lnTo>
                    <a:pt x="117443" y="1114235"/>
                  </a:lnTo>
                  <a:lnTo>
                    <a:pt x="55626" y="1078135"/>
                  </a:lnTo>
                  <a:lnTo>
                    <a:pt x="0" y="823627"/>
                  </a:lnTo>
                  <a:lnTo>
                    <a:pt x="408337" y="595122"/>
                  </a:lnTo>
                  <a:lnTo>
                    <a:pt x="984218" y="194881"/>
                  </a:lnTo>
                  <a:lnTo>
                    <a:pt x="1183577" y="108871"/>
                  </a:lnTo>
                  <a:lnTo>
                    <a:pt x="1157478" y="46482"/>
                  </a:lnTo>
                  <a:lnTo>
                    <a:pt x="1188434" y="12097"/>
                  </a:lnTo>
                  <a:lnTo>
                    <a:pt x="1166336" y="36385"/>
                  </a:lnTo>
                  <a:lnTo>
                    <a:pt x="1195292" y="72485"/>
                  </a:lnTo>
                  <a:lnTo>
                    <a:pt x="1221581" y="55626"/>
                  </a:lnTo>
                  <a:lnTo>
                    <a:pt x="1189196" y="96488"/>
                  </a:lnTo>
                  <a:lnTo>
                    <a:pt x="1207865" y="81058"/>
                  </a:lnTo>
                  <a:lnTo>
                    <a:pt x="1210818" y="113348"/>
                  </a:lnTo>
                  <a:lnTo>
                    <a:pt x="1223582" y="76962"/>
                  </a:lnTo>
                  <a:lnTo>
                    <a:pt x="1241774" y="89059"/>
                  </a:lnTo>
                  <a:lnTo>
                    <a:pt x="1229392" y="68961"/>
                  </a:lnTo>
                  <a:lnTo>
                    <a:pt x="1260443" y="76962"/>
                  </a:lnTo>
                  <a:lnTo>
                    <a:pt x="1247108" y="32004"/>
                  </a:lnTo>
                  <a:lnTo>
                    <a:pt x="1232916" y="41148"/>
                  </a:lnTo>
                  <a:lnTo>
                    <a:pt x="1255109" y="20383"/>
                  </a:lnTo>
                  <a:lnTo>
                    <a:pt x="1211390" y="9716"/>
                  </a:lnTo>
                  <a:lnTo>
                    <a:pt x="1257300" y="21050"/>
                  </a:lnTo>
                  <a:lnTo>
                    <a:pt x="1266635" y="78391"/>
                  </a:lnTo>
                  <a:close/>
                </a:path>
              </a:pathLst>
            </a:custGeom>
            <a:solidFill>
              <a:srgbClr val="CCCCCC"/>
            </a:solidFill>
            <a:ln w="4763" cap="flat">
              <a:solidFill>
                <a:srgbClr val="FFFFFF"/>
              </a:solid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8569632C-8430-4031-9162-ACC466FCE45D}"/>
              </a:ext>
            </a:extLst>
          </p:cNvPr>
          <p:cNvSpPr txBox="1"/>
          <p:nvPr/>
        </p:nvSpPr>
        <p:spPr>
          <a:xfrm>
            <a:off x="6696028" y="2031524"/>
            <a:ext cx="1710405" cy="492443"/>
          </a:xfrm>
          <a:prstGeom prst="rect">
            <a:avLst/>
          </a:prstGeom>
        </p:spPr>
        <p:txBody>
          <a:bodyPr vert="horz" wrap="none" lIns="0" tIns="0" rIns="0" bIns="0" rtlCol="0">
            <a:spAutoFit/>
          </a:bodyPr>
          <a:lstStyle/>
          <a:p>
            <a:pPr algn="ctr"/>
            <a:r>
              <a:rPr lang="nl-BE" sz="1600" dirty="0"/>
              <a:t>503 609 katten</a:t>
            </a:r>
          </a:p>
          <a:p>
            <a:pPr algn="ctr"/>
            <a:r>
              <a:rPr lang="nl-BE" sz="1600" dirty="0"/>
              <a:t>[458892 – 548326]</a:t>
            </a:r>
          </a:p>
        </p:txBody>
      </p:sp>
      <p:sp>
        <p:nvSpPr>
          <p:cNvPr id="15" name="TextBox 14">
            <a:extLst>
              <a:ext uri="{FF2B5EF4-FFF2-40B4-BE49-F238E27FC236}">
                <a16:creationId xmlns:a16="http://schemas.microsoft.com/office/drawing/2014/main" id="{D183CA07-FA95-4B6A-9B73-410C420E2A05}"/>
              </a:ext>
            </a:extLst>
          </p:cNvPr>
          <p:cNvSpPr txBox="1"/>
          <p:nvPr/>
        </p:nvSpPr>
        <p:spPr>
          <a:xfrm>
            <a:off x="8848439" y="3199916"/>
            <a:ext cx="1710405" cy="492443"/>
          </a:xfrm>
          <a:prstGeom prst="rect">
            <a:avLst/>
          </a:prstGeom>
        </p:spPr>
        <p:txBody>
          <a:bodyPr vert="horz" wrap="none" lIns="0" tIns="0" rIns="0" bIns="0" rtlCol="0">
            <a:spAutoFit/>
          </a:bodyPr>
          <a:lstStyle/>
          <a:p>
            <a:pPr algn="ctr"/>
            <a:r>
              <a:rPr lang="nl-BE" sz="1600" dirty="0"/>
              <a:t>166 197 katten</a:t>
            </a:r>
          </a:p>
          <a:p>
            <a:pPr algn="ctr"/>
            <a:r>
              <a:rPr lang="nl-BE" sz="1600" dirty="0"/>
              <a:t>[147992 – 184401]</a:t>
            </a:r>
          </a:p>
        </p:txBody>
      </p:sp>
      <p:sp>
        <p:nvSpPr>
          <p:cNvPr id="16" name="TextBox 15">
            <a:extLst>
              <a:ext uri="{FF2B5EF4-FFF2-40B4-BE49-F238E27FC236}">
                <a16:creationId xmlns:a16="http://schemas.microsoft.com/office/drawing/2014/main" id="{E0F446E0-C2CD-4C2C-805D-30C946178CB9}"/>
              </a:ext>
            </a:extLst>
          </p:cNvPr>
          <p:cNvSpPr txBox="1"/>
          <p:nvPr/>
        </p:nvSpPr>
        <p:spPr>
          <a:xfrm>
            <a:off x="3754187" y="3009187"/>
            <a:ext cx="1710405" cy="492443"/>
          </a:xfrm>
          <a:prstGeom prst="rect">
            <a:avLst/>
          </a:prstGeom>
        </p:spPr>
        <p:txBody>
          <a:bodyPr vert="horz" wrap="none" lIns="0" tIns="0" rIns="0" bIns="0" rtlCol="0">
            <a:spAutoFit/>
          </a:bodyPr>
          <a:lstStyle/>
          <a:p>
            <a:pPr algn="ctr"/>
            <a:r>
              <a:rPr lang="nl-BE" sz="1600" dirty="0"/>
              <a:t>444 426 katten</a:t>
            </a:r>
          </a:p>
          <a:p>
            <a:pPr algn="ctr"/>
            <a:r>
              <a:rPr lang="nl-BE" sz="1600" dirty="0"/>
              <a:t>[403652 – 485200]</a:t>
            </a:r>
          </a:p>
        </p:txBody>
      </p:sp>
      <p:sp>
        <p:nvSpPr>
          <p:cNvPr id="18" name="TextBox 17">
            <a:extLst>
              <a:ext uri="{FF2B5EF4-FFF2-40B4-BE49-F238E27FC236}">
                <a16:creationId xmlns:a16="http://schemas.microsoft.com/office/drawing/2014/main" id="{15458F65-7D20-4664-8114-FC21E739FC42}"/>
              </a:ext>
            </a:extLst>
          </p:cNvPr>
          <p:cNvSpPr txBox="1"/>
          <p:nvPr/>
        </p:nvSpPr>
        <p:spPr>
          <a:xfrm>
            <a:off x="1300966" y="3256516"/>
            <a:ext cx="1710405" cy="492443"/>
          </a:xfrm>
          <a:prstGeom prst="rect">
            <a:avLst/>
          </a:prstGeom>
        </p:spPr>
        <p:txBody>
          <a:bodyPr vert="horz" wrap="none" lIns="0" tIns="0" rIns="0" bIns="0" rtlCol="0">
            <a:spAutoFit/>
          </a:bodyPr>
          <a:lstStyle/>
          <a:p>
            <a:pPr algn="ctr"/>
            <a:r>
              <a:rPr lang="nl-BE" sz="1600" dirty="0"/>
              <a:t>318 030 katten</a:t>
            </a:r>
          </a:p>
          <a:p>
            <a:pPr algn="ctr"/>
            <a:r>
              <a:rPr lang="nl-BE" sz="1600" dirty="0"/>
              <a:t>[288079 – 347982]</a:t>
            </a:r>
          </a:p>
        </p:txBody>
      </p:sp>
      <p:sp>
        <p:nvSpPr>
          <p:cNvPr id="19" name="TextBox 18">
            <a:extLst>
              <a:ext uri="{FF2B5EF4-FFF2-40B4-BE49-F238E27FC236}">
                <a16:creationId xmlns:a16="http://schemas.microsoft.com/office/drawing/2014/main" id="{F1E7554A-A0DE-40BE-B65C-37FF58DECE4F}"/>
              </a:ext>
            </a:extLst>
          </p:cNvPr>
          <p:cNvSpPr txBox="1"/>
          <p:nvPr/>
        </p:nvSpPr>
        <p:spPr>
          <a:xfrm>
            <a:off x="6813679" y="3890978"/>
            <a:ext cx="1710405" cy="492443"/>
          </a:xfrm>
          <a:prstGeom prst="rect">
            <a:avLst/>
          </a:prstGeom>
        </p:spPr>
        <p:txBody>
          <a:bodyPr vert="horz" wrap="none" lIns="0" tIns="0" rIns="0" bIns="0" rtlCol="0">
            <a:spAutoFit/>
          </a:bodyPr>
          <a:lstStyle/>
          <a:p>
            <a:pPr algn="ctr"/>
            <a:r>
              <a:rPr lang="nl-BE" sz="1600" dirty="0"/>
              <a:t>294 655 katten</a:t>
            </a:r>
          </a:p>
          <a:p>
            <a:pPr algn="ctr"/>
            <a:r>
              <a:rPr lang="nl-BE" sz="1600" dirty="0"/>
              <a:t>[266562 – 322748]</a:t>
            </a:r>
          </a:p>
        </p:txBody>
      </p:sp>
      <p:sp>
        <p:nvSpPr>
          <p:cNvPr id="24" name="Graphic 3">
            <a:extLst>
              <a:ext uri="{FF2B5EF4-FFF2-40B4-BE49-F238E27FC236}">
                <a16:creationId xmlns:a16="http://schemas.microsoft.com/office/drawing/2014/main" id="{F8ABFD55-8F22-4189-93AC-43BDD10A8AB4}"/>
              </a:ext>
            </a:extLst>
          </p:cNvPr>
          <p:cNvSpPr/>
          <p:nvPr/>
        </p:nvSpPr>
        <p:spPr>
          <a:xfrm flipH="1">
            <a:off x="317336" y="1130468"/>
            <a:ext cx="1715466" cy="1802112"/>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en-US" dirty="0"/>
          </a:p>
        </p:txBody>
      </p:sp>
      <p:sp>
        <p:nvSpPr>
          <p:cNvPr id="30" name="Text Placeholder 2">
            <a:extLst>
              <a:ext uri="{FF2B5EF4-FFF2-40B4-BE49-F238E27FC236}">
                <a16:creationId xmlns:a16="http://schemas.microsoft.com/office/drawing/2014/main" id="{211B34C5-6734-4425-9985-316858FCDE4A}"/>
              </a:ext>
            </a:extLst>
          </p:cNvPr>
          <p:cNvSpPr txBox="1">
            <a:spLocks/>
          </p:cNvSpPr>
          <p:nvPr/>
        </p:nvSpPr>
        <p:spPr>
          <a:xfrm>
            <a:off x="964535" y="6200775"/>
            <a:ext cx="10080000" cy="246221"/>
          </a:xfrm>
          <a:prstGeom prst="rect">
            <a:avLst/>
          </a:prstGeom>
        </p:spPr>
        <p:txBody>
          <a:bodyPr vert="horz" wrap="square" lIns="0" tIns="0" rIns="0" bIns="0" rtlCol="0" anchor="t" anchorCtr="0">
            <a:spAutoFit/>
          </a:bodyPr>
          <a:lstStyle>
            <a:lvl1pPr indent="0" defTabSz="541338">
              <a:lnSpc>
                <a:spcPct val="100000"/>
              </a:lnSpc>
              <a:spcBef>
                <a:spcPts val="0"/>
              </a:spcBef>
              <a:buSzPct val="50000"/>
              <a:buFont typeface="Arial" panose="020B0406020202030204" pitchFamily="34" charset="0"/>
              <a:buNone/>
              <a:defRPr sz="800" b="0" i="1">
                <a:solidFill>
                  <a:schemeClr val="bg1">
                    <a:lumMod val="50000"/>
                  </a:schemeClr>
                </a:solidFill>
              </a:defRPr>
            </a:lvl1pPr>
            <a:lvl2pPr marL="133350" indent="0" defTabSz="898525">
              <a:lnSpc>
                <a:spcPct val="100000"/>
              </a:lnSpc>
              <a:spcBef>
                <a:spcPts val="600"/>
              </a:spcBef>
              <a:buSzPct val="80000"/>
              <a:buFontTx/>
              <a:buNone/>
              <a:tabLst/>
              <a:defRPr sz="1600"/>
            </a:lvl2pPr>
            <a:lvl3pPr marL="542925" indent="0" defTabSz="898525">
              <a:lnSpc>
                <a:spcPct val="100000"/>
              </a:lnSpc>
              <a:spcBef>
                <a:spcPts val="600"/>
              </a:spcBef>
              <a:buFont typeface="Arial" panose="020B0604020202020204" pitchFamily="34" charset="0"/>
              <a:buNone/>
              <a:defRPr sz="1400"/>
            </a:lvl3pPr>
            <a:lvl4pPr marL="758825" indent="0" defTabSz="898525">
              <a:lnSpc>
                <a:spcPct val="90000"/>
              </a:lnSpc>
              <a:spcBef>
                <a:spcPts val="500"/>
              </a:spcBef>
              <a:buFont typeface="Arial" panose="020B0604020202020204" pitchFamily="34" charset="0"/>
              <a:buNone/>
              <a:tabLst/>
              <a:defRPr sz="1400"/>
            </a:lvl4pPr>
            <a:lvl5pPr marL="1033463" indent="0" defTabSz="898525">
              <a:lnSpc>
                <a:spcPct val="90000"/>
              </a:lnSpc>
              <a:spcBef>
                <a:spcPts val="500"/>
              </a:spcBef>
              <a:buFont typeface="Arial" panose="020B0406020202030204" pitchFamily="34" charset="0"/>
              <a:buNone/>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BE" dirty="0"/>
              <a:t>Berekening gebaseerd op 803974 huishoudens in Antwerpen, 368213 huishoudens in Limburg, 659777 in Oost-Vlaanderen, 538505 huishoudens in West- Vlaanderen, 478499 in Vlaams-Brabant. </a:t>
            </a:r>
            <a:br>
              <a:rPr lang="nl-BE" dirty="0"/>
            </a:br>
            <a:r>
              <a:rPr lang="nl-BE" dirty="0"/>
              <a:t>Cijfers huishoudens afkomstig van CIM golden standard. Ipsos Sprint heeft een foutmarge van 3,09%.</a:t>
            </a:r>
          </a:p>
        </p:txBody>
      </p:sp>
      <p:grpSp>
        <p:nvGrpSpPr>
          <p:cNvPr id="23" name="Group 22">
            <a:extLst>
              <a:ext uri="{FF2B5EF4-FFF2-40B4-BE49-F238E27FC236}">
                <a16:creationId xmlns:a16="http://schemas.microsoft.com/office/drawing/2014/main" id="{03091EC9-2A5D-4881-9487-B0E76E3BF880}"/>
              </a:ext>
            </a:extLst>
          </p:cNvPr>
          <p:cNvGrpSpPr/>
          <p:nvPr/>
        </p:nvGrpSpPr>
        <p:grpSpPr>
          <a:xfrm>
            <a:off x="8439670" y="5449757"/>
            <a:ext cx="3514341" cy="409094"/>
            <a:chOff x="8165153" y="3277241"/>
            <a:chExt cx="3514341" cy="409094"/>
          </a:xfrm>
        </p:grpSpPr>
        <p:sp>
          <p:nvSpPr>
            <p:cNvPr id="26" name="Rounded Rectangle 79">
              <a:extLst>
                <a:ext uri="{FF2B5EF4-FFF2-40B4-BE49-F238E27FC236}">
                  <a16:creationId xmlns:a16="http://schemas.microsoft.com/office/drawing/2014/main" id="{B535AAFC-FC9C-4825-9522-C9D29474FA26}"/>
                </a:ext>
              </a:extLst>
            </p:cNvPr>
            <p:cNvSpPr/>
            <p:nvPr/>
          </p:nvSpPr>
          <p:spPr bwMode="auto">
            <a:xfrm>
              <a:off x="8165153" y="3277241"/>
              <a:ext cx="351434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nl-BE" sz="1400" dirty="0">
                  <a:solidFill>
                    <a:schemeClr val="bg2"/>
                  </a:solidFill>
                  <a:latin typeface="+mj-lt"/>
                </a:rPr>
                <a:t>Vlaanderen: 1 726 917 katten</a:t>
              </a:r>
              <a:endParaRPr lang="en-US" dirty="0">
                <a:solidFill>
                  <a:schemeClr val="bg2"/>
                </a:solidFill>
                <a:latin typeface="+mj-lt"/>
              </a:endParaRPr>
            </a:p>
          </p:txBody>
        </p:sp>
        <p:sp>
          <p:nvSpPr>
            <p:cNvPr id="27" name="Freeform 9">
              <a:extLst>
                <a:ext uri="{FF2B5EF4-FFF2-40B4-BE49-F238E27FC236}">
                  <a16:creationId xmlns:a16="http://schemas.microsoft.com/office/drawing/2014/main" id="{B06A295F-B1BE-41ED-A951-D63E71792291}"/>
                </a:ext>
              </a:extLst>
            </p:cNvPr>
            <p:cNvSpPr>
              <a:spLocks noChangeAspect="1" noEditPoints="1"/>
            </p:cNvSpPr>
            <p:nvPr/>
          </p:nvSpPr>
          <p:spPr bwMode="auto">
            <a:xfrm>
              <a:off x="8264608" y="3327001"/>
              <a:ext cx="294199" cy="344535"/>
            </a:xfrm>
            <a:custGeom>
              <a:avLst/>
              <a:gdLst>
                <a:gd name="T0" fmla="*/ 2147483647 w 814"/>
                <a:gd name="T1" fmla="*/ 2147483647 h 959"/>
                <a:gd name="T2" fmla="*/ 2147483647 w 814"/>
                <a:gd name="T3" fmla="*/ 2147483647 h 959"/>
                <a:gd name="T4" fmla="*/ 2147483647 w 814"/>
                <a:gd name="T5" fmla="*/ 2147483647 h 959"/>
                <a:gd name="T6" fmla="*/ 2147483647 w 814"/>
                <a:gd name="T7" fmla="*/ 2147483647 h 959"/>
                <a:gd name="T8" fmla="*/ 2147483647 w 814"/>
                <a:gd name="T9" fmla="*/ 2147483647 h 959"/>
                <a:gd name="T10" fmla="*/ 2147483647 w 814"/>
                <a:gd name="T11" fmla="*/ 2147483647 h 959"/>
                <a:gd name="T12" fmla="*/ 2147483647 w 814"/>
                <a:gd name="T13" fmla="*/ 2147483647 h 959"/>
                <a:gd name="T14" fmla="*/ 2147483647 w 814"/>
                <a:gd name="T15" fmla="*/ 2147483647 h 959"/>
                <a:gd name="T16" fmla="*/ 2147483647 w 814"/>
                <a:gd name="T17" fmla="*/ 2147483647 h 959"/>
                <a:gd name="T18" fmla="*/ 2147483647 w 814"/>
                <a:gd name="T19" fmla="*/ 2147483647 h 959"/>
                <a:gd name="T20" fmla="*/ 2147483647 w 814"/>
                <a:gd name="T21" fmla="*/ 2147483647 h 959"/>
                <a:gd name="T22" fmla="*/ 2147483647 w 814"/>
                <a:gd name="T23" fmla="*/ 2147483647 h 959"/>
                <a:gd name="T24" fmla="*/ 2147483647 w 814"/>
                <a:gd name="T25" fmla="*/ 2147483647 h 959"/>
                <a:gd name="T26" fmla="*/ 2147483647 w 814"/>
                <a:gd name="T27" fmla="*/ 2147483647 h 959"/>
                <a:gd name="T28" fmla="*/ 2147483647 w 814"/>
                <a:gd name="T29" fmla="*/ 2147483647 h 959"/>
                <a:gd name="T30" fmla="*/ 2147483647 w 814"/>
                <a:gd name="T31" fmla="*/ 2147483647 h 959"/>
                <a:gd name="T32" fmla="*/ 2147483647 w 814"/>
                <a:gd name="T33" fmla="*/ 2147483647 h 959"/>
                <a:gd name="T34" fmla="*/ 2147483647 w 814"/>
                <a:gd name="T35" fmla="*/ 2147483647 h 959"/>
                <a:gd name="T36" fmla="*/ 2147483647 w 814"/>
                <a:gd name="T37" fmla="*/ 2147483647 h 959"/>
                <a:gd name="T38" fmla="*/ 2147483647 w 814"/>
                <a:gd name="T39" fmla="*/ 2147483647 h 959"/>
                <a:gd name="T40" fmla="*/ 2147483647 w 814"/>
                <a:gd name="T41" fmla="*/ 2147483647 h 959"/>
                <a:gd name="T42" fmla="*/ 2147483647 w 814"/>
                <a:gd name="T43" fmla="*/ 2147483647 h 959"/>
                <a:gd name="T44" fmla="*/ 2147483647 w 814"/>
                <a:gd name="T45" fmla="*/ 2147483647 h 959"/>
                <a:gd name="T46" fmla="*/ 2147483647 w 814"/>
                <a:gd name="T47" fmla="*/ 2147483647 h 959"/>
                <a:gd name="T48" fmla="*/ 2147483647 w 814"/>
                <a:gd name="T49" fmla="*/ 2147483647 h 959"/>
                <a:gd name="T50" fmla="*/ 2147483647 w 814"/>
                <a:gd name="T51" fmla="*/ 2147483647 h 959"/>
                <a:gd name="T52" fmla="*/ 2147483647 w 814"/>
                <a:gd name="T53" fmla="*/ 2147483647 h 959"/>
                <a:gd name="T54" fmla="*/ 2147483647 w 814"/>
                <a:gd name="T55" fmla="*/ 2147483647 h 959"/>
                <a:gd name="T56" fmla="*/ 2147483647 w 814"/>
                <a:gd name="T57" fmla="*/ 2147483647 h 959"/>
                <a:gd name="T58" fmla="*/ 2147483647 w 814"/>
                <a:gd name="T59" fmla="*/ 2147483647 h 959"/>
                <a:gd name="T60" fmla="*/ 2147483647 w 814"/>
                <a:gd name="T61" fmla="*/ 2147483647 h 959"/>
                <a:gd name="T62" fmla="*/ 2147483647 w 814"/>
                <a:gd name="T63" fmla="*/ 2147483647 h 959"/>
                <a:gd name="T64" fmla="*/ 2147483647 w 814"/>
                <a:gd name="T65" fmla="*/ 2147483647 h 959"/>
                <a:gd name="T66" fmla="*/ 2147483647 w 814"/>
                <a:gd name="T67" fmla="*/ 2147483647 h 959"/>
                <a:gd name="T68" fmla="*/ 2147483647 w 814"/>
                <a:gd name="T69" fmla="*/ 2147483647 h 959"/>
                <a:gd name="T70" fmla="*/ 2147483647 w 814"/>
                <a:gd name="T71" fmla="*/ 2147483647 h 959"/>
                <a:gd name="T72" fmla="*/ 2147483647 w 814"/>
                <a:gd name="T73" fmla="*/ 2147483647 h 959"/>
                <a:gd name="T74" fmla="*/ 2147483647 w 814"/>
                <a:gd name="T75" fmla="*/ 2147483647 h 959"/>
                <a:gd name="T76" fmla="*/ 2147483647 w 814"/>
                <a:gd name="T77" fmla="*/ 2147483647 h 959"/>
                <a:gd name="T78" fmla="*/ 2147483647 w 814"/>
                <a:gd name="T79" fmla="*/ 2147483647 h 959"/>
                <a:gd name="T80" fmla="*/ 2147483647 w 814"/>
                <a:gd name="T81" fmla="*/ 2147483647 h 959"/>
                <a:gd name="T82" fmla="*/ 2147483647 w 814"/>
                <a:gd name="T83" fmla="*/ 2147483647 h 959"/>
                <a:gd name="T84" fmla="*/ 2147483647 w 814"/>
                <a:gd name="T85" fmla="*/ 2147483647 h 959"/>
                <a:gd name="T86" fmla="*/ 2147483647 w 814"/>
                <a:gd name="T87" fmla="*/ 2147483647 h 959"/>
                <a:gd name="T88" fmla="*/ 2147483647 w 814"/>
                <a:gd name="T89" fmla="*/ 2147483647 h 959"/>
                <a:gd name="T90" fmla="*/ 2147483647 w 814"/>
                <a:gd name="T91" fmla="*/ 2147483647 h 959"/>
                <a:gd name="T92" fmla="*/ 2147483647 w 814"/>
                <a:gd name="T93" fmla="*/ 2147483647 h 959"/>
                <a:gd name="T94" fmla="*/ 2147483647 w 814"/>
                <a:gd name="T95" fmla="*/ 2147483647 h 959"/>
                <a:gd name="T96" fmla="*/ 2147483647 w 814"/>
                <a:gd name="T97" fmla="*/ 2147483647 h 959"/>
                <a:gd name="T98" fmla="*/ 2147483647 w 814"/>
                <a:gd name="T99" fmla="*/ 2147483647 h 959"/>
                <a:gd name="T100" fmla="*/ 2147483647 w 814"/>
                <a:gd name="T101" fmla="*/ 2147483647 h 959"/>
                <a:gd name="T102" fmla="*/ 2147483647 w 814"/>
                <a:gd name="T103" fmla="*/ 2147483647 h 959"/>
                <a:gd name="T104" fmla="*/ 2147483647 w 814"/>
                <a:gd name="T105" fmla="*/ 2147483647 h 959"/>
                <a:gd name="T106" fmla="*/ 2147483647 w 814"/>
                <a:gd name="T107" fmla="*/ 2147483647 h 959"/>
                <a:gd name="T108" fmla="*/ 2147483647 w 814"/>
                <a:gd name="T109" fmla="*/ 2147483647 h 959"/>
                <a:gd name="T110" fmla="*/ 2147483647 w 814"/>
                <a:gd name="T111" fmla="*/ 2147483647 h 959"/>
                <a:gd name="T112" fmla="*/ 2147483647 w 814"/>
                <a:gd name="T113" fmla="*/ 2147483647 h 9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4"/>
                <a:gd name="T172" fmla="*/ 0 h 959"/>
                <a:gd name="T173" fmla="*/ 814 w 814"/>
                <a:gd name="T174" fmla="*/ 959 h 9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4" h="959">
                  <a:moveTo>
                    <a:pt x="720" y="0"/>
                  </a:moveTo>
                  <a:cubicBezTo>
                    <a:pt x="726" y="1"/>
                    <a:pt x="726" y="9"/>
                    <a:pt x="732" y="10"/>
                  </a:cubicBezTo>
                  <a:cubicBezTo>
                    <a:pt x="734" y="24"/>
                    <a:pt x="732" y="34"/>
                    <a:pt x="726" y="42"/>
                  </a:cubicBezTo>
                  <a:cubicBezTo>
                    <a:pt x="724" y="49"/>
                    <a:pt x="733" y="51"/>
                    <a:pt x="736" y="54"/>
                  </a:cubicBezTo>
                  <a:cubicBezTo>
                    <a:pt x="739" y="59"/>
                    <a:pt x="740" y="63"/>
                    <a:pt x="745" y="67"/>
                  </a:cubicBezTo>
                  <a:cubicBezTo>
                    <a:pt x="749" y="77"/>
                    <a:pt x="756" y="84"/>
                    <a:pt x="761" y="92"/>
                  </a:cubicBezTo>
                  <a:cubicBezTo>
                    <a:pt x="782" y="94"/>
                    <a:pt x="801" y="92"/>
                    <a:pt x="805" y="77"/>
                  </a:cubicBezTo>
                  <a:cubicBezTo>
                    <a:pt x="814" y="77"/>
                    <a:pt x="806" y="89"/>
                    <a:pt x="805" y="92"/>
                  </a:cubicBezTo>
                  <a:cubicBezTo>
                    <a:pt x="804" y="99"/>
                    <a:pt x="800" y="103"/>
                    <a:pt x="796" y="111"/>
                  </a:cubicBezTo>
                  <a:cubicBezTo>
                    <a:pt x="788" y="110"/>
                    <a:pt x="789" y="117"/>
                    <a:pt x="780" y="115"/>
                  </a:cubicBezTo>
                  <a:cubicBezTo>
                    <a:pt x="778" y="122"/>
                    <a:pt x="779" y="126"/>
                    <a:pt x="777" y="140"/>
                  </a:cubicBezTo>
                  <a:cubicBezTo>
                    <a:pt x="761" y="151"/>
                    <a:pt x="776" y="175"/>
                    <a:pt x="796" y="175"/>
                  </a:cubicBezTo>
                  <a:cubicBezTo>
                    <a:pt x="787" y="192"/>
                    <a:pt x="754" y="190"/>
                    <a:pt x="751" y="169"/>
                  </a:cubicBezTo>
                  <a:cubicBezTo>
                    <a:pt x="731" y="171"/>
                    <a:pt x="726" y="214"/>
                    <a:pt x="739" y="229"/>
                  </a:cubicBezTo>
                  <a:cubicBezTo>
                    <a:pt x="740" y="234"/>
                    <a:pt x="721" y="234"/>
                    <a:pt x="723" y="229"/>
                  </a:cubicBezTo>
                  <a:cubicBezTo>
                    <a:pt x="713" y="232"/>
                    <a:pt x="716" y="221"/>
                    <a:pt x="710" y="219"/>
                  </a:cubicBezTo>
                  <a:cubicBezTo>
                    <a:pt x="705" y="221"/>
                    <a:pt x="711" y="223"/>
                    <a:pt x="710" y="229"/>
                  </a:cubicBezTo>
                  <a:cubicBezTo>
                    <a:pt x="702" y="226"/>
                    <a:pt x="695" y="221"/>
                    <a:pt x="688" y="213"/>
                  </a:cubicBezTo>
                  <a:cubicBezTo>
                    <a:pt x="687" y="211"/>
                    <a:pt x="682" y="208"/>
                    <a:pt x="682" y="207"/>
                  </a:cubicBezTo>
                  <a:cubicBezTo>
                    <a:pt x="680" y="204"/>
                    <a:pt x="683" y="200"/>
                    <a:pt x="682" y="197"/>
                  </a:cubicBezTo>
                  <a:cubicBezTo>
                    <a:pt x="681" y="196"/>
                    <a:pt x="679" y="197"/>
                    <a:pt x="678" y="194"/>
                  </a:cubicBezTo>
                  <a:cubicBezTo>
                    <a:pt x="677" y="183"/>
                    <a:pt x="681" y="168"/>
                    <a:pt x="688" y="159"/>
                  </a:cubicBezTo>
                  <a:cubicBezTo>
                    <a:pt x="685" y="156"/>
                    <a:pt x="682" y="153"/>
                    <a:pt x="678" y="149"/>
                  </a:cubicBezTo>
                  <a:cubicBezTo>
                    <a:pt x="677" y="120"/>
                    <a:pt x="680" y="96"/>
                    <a:pt x="691" y="80"/>
                  </a:cubicBezTo>
                  <a:cubicBezTo>
                    <a:pt x="688" y="65"/>
                    <a:pt x="683" y="62"/>
                    <a:pt x="672" y="61"/>
                  </a:cubicBezTo>
                  <a:cubicBezTo>
                    <a:pt x="660" y="59"/>
                    <a:pt x="653" y="70"/>
                    <a:pt x="644" y="80"/>
                  </a:cubicBezTo>
                  <a:cubicBezTo>
                    <a:pt x="640" y="83"/>
                    <a:pt x="634" y="86"/>
                    <a:pt x="631" y="89"/>
                  </a:cubicBezTo>
                  <a:cubicBezTo>
                    <a:pt x="630" y="90"/>
                    <a:pt x="632" y="95"/>
                    <a:pt x="631" y="96"/>
                  </a:cubicBezTo>
                  <a:cubicBezTo>
                    <a:pt x="626" y="99"/>
                    <a:pt x="626" y="101"/>
                    <a:pt x="621" y="108"/>
                  </a:cubicBezTo>
                  <a:cubicBezTo>
                    <a:pt x="615" y="118"/>
                    <a:pt x="609" y="152"/>
                    <a:pt x="612" y="175"/>
                  </a:cubicBezTo>
                  <a:cubicBezTo>
                    <a:pt x="614" y="197"/>
                    <a:pt x="625" y="216"/>
                    <a:pt x="637" y="232"/>
                  </a:cubicBezTo>
                  <a:cubicBezTo>
                    <a:pt x="647" y="245"/>
                    <a:pt x="663" y="257"/>
                    <a:pt x="675" y="273"/>
                  </a:cubicBezTo>
                  <a:cubicBezTo>
                    <a:pt x="677" y="275"/>
                    <a:pt x="678" y="273"/>
                    <a:pt x="678" y="276"/>
                  </a:cubicBezTo>
                  <a:cubicBezTo>
                    <a:pt x="679" y="281"/>
                    <a:pt x="693" y="294"/>
                    <a:pt x="698" y="299"/>
                  </a:cubicBezTo>
                  <a:cubicBezTo>
                    <a:pt x="703" y="304"/>
                    <a:pt x="708" y="309"/>
                    <a:pt x="713" y="314"/>
                  </a:cubicBezTo>
                  <a:cubicBezTo>
                    <a:pt x="718" y="320"/>
                    <a:pt x="725" y="325"/>
                    <a:pt x="729" y="330"/>
                  </a:cubicBezTo>
                  <a:cubicBezTo>
                    <a:pt x="734" y="336"/>
                    <a:pt x="738" y="343"/>
                    <a:pt x="742" y="349"/>
                  </a:cubicBezTo>
                  <a:cubicBezTo>
                    <a:pt x="743" y="351"/>
                    <a:pt x="745" y="349"/>
                    <a:pt x="745" y="353"/>
                  </a:cubicBezTo>
                  <a:cubicBezTo>
                    <a:pt x="745" y="354"/>
                    <a:pt x="748" y="358"/>
                    <a:pt x="748" y="359"/>
                  </a:cubicBezTo>
                  <a:cubicBezTo>
                    <a:pt x="752" y="365"/>
                    <a:pt x="757" y="375"/>
                    <a:pt x="761" y="387"/>
                  </a:cubicBezTo>
                  <a:cubicBezTo>
                    <a:pt x="762" y="393"/>
                    <a:pt x="763" y="395"/>
                    <a:pt x="764" y="400"/>
                  </a:cubicBezTo>
                  <a:cubicBezTo>
                    <a:pt x="777" y="443"/>
                    <a:pt x="761" y="509"/>
                    <a:pt x="742" y="540"/>
                  </a:cubicBezTo>
                  <a:cubicBezTo>
                    <a:pt x="741" y="541"/>
                    <a:pt x="739" y="542"/>
                    <a:pt x="739" y="543"/>
                  </a:cubicBezTo>
                  <a:cubicBezTo>
                    <a:pt x="735" y="549"/>
                    <a:pt x="733" y="555"/>
                    <a:pt x="726" y="562"/>
                  </a:cubicBezTo>
                  <a:cubicBezTo>
                    <a:pt x="723" y="565"/>
                    <a:pt x="718" y="570"/>
                    <a:pt x="717" y="571"/>
                  </a:cubicBezTo>
                  <a:cubicBezTo>
                    <a:pt x="715" y="572"/>
                    <a:pt x="711" y="570"/>
                    <a:pt x="710" y="571"/>
                  </a:cubicBezTo>
                  <a:cubicBezTo>
                    <a:pt x="707" y="576"/>
                    <a:pt x="705" y="578"/>
                    <a:pt x="698" y="581"/>
                  </a:cubicBezTo>
                  <a:cubicBezTo>
                    <a:pt x="696" y="581"/>
                    <a:pt x="692" y="580"/>
                    <a:pt x="691" y="581"/>
                  </a:cubicBezTo>
                  <a:cubicBezTo>
                    <a:pt x="690" y="583"/>
                    <a:pt x="683" y="585"/>
                    <a:pt x="675" y="587"/>
                  </a:cubicBezTo>
                  <a:cubicBezTo>
                    <a:pt x="646" y="594"/>
                    <a:pt x="605" y="590"/>
                    <a:pt x="577" y="578"/>
                  </a:cubicBezTo>
                  <a:cubicBezTo>
                    <a:pt x="570" y="580"/>
                    <a:pt x="576" y="596"/>
                    <a:pt x="574" y="603"/>
                  </a:cubicBezTo>
                  <a:cubicBezTo>
                    <a:pt x="574" y="612"/>
                    <a:pt x="574" y="620"/>
                    <a:pt x="574" y="629"/>
                  </a:cubicBezTo>
                  <a:cubicBezTo>
                    <a:pt x="589" y="655"/>
                    <a:pt x="622" y="645"/>
                    <a:pt x="640" y="632"/>
                  </a:cubicBezTo>
                  <a:cubicBezTo>
                    <a:pt x="648" y="626"/>
                    <a:pt x="652" y="620"/>
                    <a:pt x="659" y="613"/>
                  </a:cubicBezTo>
                  <a:cubicBezTo>
                    <a:pt x="661" y="611"/>
                    <a:pt x="662" y="609"/>
                    <a:pt x="666" y="610"/>
                  </a:cubicBezTo>
                  <a:cubicBezTo>
                    <a:pt x="664" y="632"/>
                    <a:pt x="665" y="652"/>
                    <a:pt x="691" y="648"/>
                  </a:cubicBezTo>
                  <a:cubicBezTo>
                    <a:pt x="688" y="655"/>
                    <a:pt x="678" y="656"/>
                    <a:pt x="682" y="670"/>
                  </a:cubicBezTo>
                  <a:cubicBezTo>
                    <a:pt x="685" y="683"/>
                    <a:pt x="695" y="690"/>
                    <a:pt x="713" y="689"/>
                  </a:cubicBezTo>
                  <a:cubicBezTo>
                    <a:pt x="711" y="705"/>
                    <a:pt x="695" y="707"/>
                    <a:pt x="678" y="708"/>
                  </a:cubicBezTo>
                  <a:cubicBezTo>
                    <a:pt x="682" y="716"/>
                    <a:pt x="691" y="718"/>
                    <a:pt x="704" y="717"/>
                  </a:cubicBezTo>
                  <a:cubicBezTo>
                    <a:pt x="700" y="731"/>
                    <a:pt x="686" y="735"/>
                    <a:pt x="672" y="740"/>
                  </a:cubicBezTo>
                  <a:cubicBezTo>
                    <a:pt x="678" y="748"/>
                    <a:pt x="684" y="756"/>
                    <a:pt x="698" y="755"/>
                  </a:cubicBezTo>
                  <a:cubicBezTo>
                    <a:pt x="696" y="771"/>
                    <a:pt x="678" y="769"/>
                    <a:pt x="666" y="775"/>
                  </a:cubicBezTo>
                  <a:cubicBezTo>
                    <a:pt x="669" y="782"/>
                    <a:pt x="679" y="783"/>
                    <a:pt x="688" y="784"/>
                  </a:cubicBezTo>
                  <a:cubicBezTo>
                    <a:pt x="684" y="802"/>
                    <a:pt x="659" y="799"/>
                    <a:pt x="644" y="806"/>
                  </a:cubicBezTo>
                  <a:cubicBezTo>
                    <a:pt x="651" y="814"/>
                    <a:pt x="662" y="820"/>
                    <a:pt x="675" y="822"/>
                  </a:cubicBezTo>
                  <a:cubicBezTo>
                    <a:pt x="666" y="830"/>
                    <a:pt x="654" y="837"/>
                    <a:pt x="634" y="835"/>
                  </a:cubicBezTo>
                  <a:cubicBezTo>
                    <a:pt x="625" y="835"/>
                    <a:pt x="628" y="848"/>
                    <a:pt x="628" y="857"/>
                  </a:cubicBezTo>
                  <a:cubicBezTo>
                    <a:pt x="628" y="864"/>
                    <a:pt x="636" y="863"/>
                    <a:pt x="640" y="867"/>
                  </a:cubicBezTo>
                  <a:cubicBezTo>
                    <a:pt x="644" y="870"/>
                    <a:pt x="646" y="871"/>
                    <a:pt x="650" y="876"/>
                  </a:cubicBezTo>
                  <a:cubicBezTo>
                    <a:pt x="653" y="886"/>
                    <a:pt x="645" y="886"/>
                    <a:pt x="644" y="892"/>
                  </a:cubicBezTo>
                  <a:cubicBezTo>
                    <a:pt x="646" y="915"/>
                    <a:pt x="638" y="928"/>
                    <a:pt x="621" y="933"/>
                  </a:cubicBezTo>
                  <a:cubicBezTo>
                    <a:pt x="621" y="923"/>
                    <a:pt x="629" y="915"/>
                    <a:pt x="621" y="908"/>
                  </a:cubicBezTo>
                  <a:cubicBezTo>
                    <a:pt x="622" y="898"/>
                    <a:pt x="612" y="916"/>
                    <a:pt x="612" y="905"/>
                  </a:cubicBezTo>
                  <a:cubicBezTo>
                    <a:pt x="608" y="903"/>
                    <a:pt x="607" y="899"/>
                    <a:pt x="602" y="898"/>
                  </a:cubicBezTo>
                  <a:cubicBezTo>
                    <a:pt x="601" y="887"/>
                    <a:pt x="605" y="873"/>
                    <a:pt x="599" y="867"/>
                  </a:cubicBezTo>
                  <a:cubicBezTo>
                    <a:pt x="579" y="872"/>
                    <a:pt x="575" y="893"/>
                    <a:pt x="577" y="920"/>
                  </a:cubicBezTo>
                  <a:cubicBezTo>
                    <a:pt x="573" y="923"/>
                    <a:pt x="568" y="925"/>
                    <a:pt x="561" y="924"/>
                  </a:cubicBezTo>
                  <a:cubicBezTo>
                    <a:pt x="559" y="935"/>
                    <a:pt x="556" y="948"/>
                    <a:pt x="561" y="959"/>
                  </a:cubicBezTo>
                  <a:cubicBezTo>
                    <a:pt x="544" y="954"/>
                    <a:pt x="536" y="939"/>
                    <a:pt x="539" y="914"/>
                  </a:cubicBezTo>
                  <a:cubicBezTo>
                    <a:pt x="525" y="913"/>
                    <a:pt x="523" y="924"/>
                    <a:pt x="523" y="936"/>
                  </a:cubicBezTo>
                  <a:cubicBezTo>
                    <a:pt x="513" y="934"/>
                    <a:pt x="513" y="921"/>
                    <a:pt x="507" y="914"/>
                  </a:cubicBezTo>
                  <a:cubicBezTo>
                    <a:pt x="513" y="905"/>
                    <a:pt x="512" y="893"/>
                    <a:pt x="517" y="882"/>
                  </a:cubicBezTo>
                  <a:cubicBezTo>
                    <a:pt x="517" y="881"/>
                    <a:pt x="519" y="882"/>
                    <a:pt x="520" y="879"/>
                  </a:cubicBezTo>
                  <a:cubicBezTo>
                    <a:pt x="520" y="877"/>
                    <a:pt x="519" y="875"/>
                    <a:pt x="520" y="873"/>
                  </a:cubicBezTo>
                  <a:cubicBezTo>
                    <a:pt x="520" y="871"/>
                    <a:pt x="514" y="871"/>
                    <a:pt x="510" y="873"/>
                  </a:cubicBezTo>
                  <a:cubicBezTo>
                    <a:pt x="506" y="875"/>
                    <a:pt x="494" y="891"/>
                    <a:pt x="491" y="886"/>
                  </a:cubicBezTo>
                  <a:cubicBezTo>
                    <a:pt x="489" y="860"/>
                    <a:pt x="502" y="850"/>
                    <a:pt x="520" y="844"/>
                  </a:cubicBezTo>
                  <a:cubicBezTo>
                    <a:pt x="520" y="840"/>
                    <a:pt x="520" y="836"/>
                    <a:pt x="520" y="832"/>
                  </a:cubicBezTo>
                  <a:cubicBezTo>
                    <a:pt x="536" y="829"/>
                    <a:pt x="543" y="836"/>
                    <a:pt x="558" y="835"/>
                  </a:cubicBezTo>
                  <a:cubicBezTo>
                    <a:pt x="560" y="834"/>
                    <a:pt x="561" y="832"/>
                    <a:pt x="564" y="832"/>
                  </a:cubicBezTo>
                  <a:cubicBezTo>
                    <a:pt x="573" y="828"/>
                    <a:pt x="574" y="816"/>
                    <a:pt x="577" y="806"/>
                  </a:cubicBezTo>
                  <a:cubicBezTo>
                    <a:pt x="587" y="803"/>
                    <a:pt x="589" y="791"/>
                    <a:pt x="596" y="784"/>
                  </a:cubicBezTo>
                  <a:cubicBezTo>
                    <a:pt x="599" y="762"/>
                    <a:pt x="589" y="753"/>
                    <a:pt x="586" y="736"/>
                  </a:cubicBezTo>
                  <a:cubicBezTo>
                    <a:pt x="578" y="738"/>
                    <a:pt x="574" y="748"/>
                    <a:pt x="567" y="755"/>
                  </a:cubicBezTo>
                  <a:cubicBezTo>
                    <a:pt x="558" y="759"/>
                    <a:pt x="550" y="763"/>
                    <a:pt x="539" y="762"/>
                  </a:cubicBezTo>
                  <a:cubicBezTo>
                    <a:pt x="528" y="761"/>
                    <a:pt x="521" y="753"/>
                    <a:pt x="513" y="749"/>
                  </a:cubicBezTo>
                  <a:cubicBezTo>
                    <a:pt x="504" y="767"/>
                    <a:pt x="523" y="781"/>
                    <a:pt x="536" y="787"/>
                  </a:cubicBezTo>
                  <a:cubicBezTo>
                    <a:pt x="526" y="803"/>
                    <a:pt x="500" y="789"/>
                    <a:pt x="494" y="781"/>
                  </a:cubicBezTo>
                  <a:cubicBezTo>
                    <a:pt x="491" y="794"/>
                    <a:pt x="491" y="800"/>
                    <a:pt x="494" y="813"/>
                  </a:cubicBezTo>
                  <a:cubicBezTo>
                    <a:pt x="477" y="810"/>
                    <a:pt x="477" y="790"/>
                    <a:pt x="472" y="775"/>
                  </a:cubicBezTo>
                  <a:cubicBezTo>
                    <a:pt x="460" y="776"/>
                    <a:pt x="469" y="799"/>
                    <a:pt x="456" y="800"/>
                  </a:cubicBezTo>
                  <a:cubicBezTo>
                    <a:pt x="446" y="765"/>
                    <a:pt x="465" y="738"/>
                    <a:pt x="491" y="730"/>
                  </a:cubicBezTo>
                  <a:cubicBezTo>
                    <a:pt x="489" y="696"/>
                    <a:pt x="471" y="678"/>
                    <a:pt x="463" y="651"/>
                  </a:cubicBezTo>
                  <a:cubicBezTo>
                    <a:pt x="444" y="650"/>
                    <a:pt x="430" y="650"/>
                    <a:pt x="418" y="657"/>
                  </a:cubicBezTo>
                  <a:cubicBezTo>
                    <a:pt x="386" y="678"/>
                    <a:pt x="375" y="736"/>
                    <a:pt x="421" y="746"/>
                  </a:cubicBezTo>
                  <a:cubicBezTo>
                    <a:pt x="432" y="745"/>
                    <a:pt x="439" y="740"/>
                    <a:pt x="450" y="740"/>
                  </a:cubicBezTo>
                  <a:cubicBezTo>
                    <a:pt x="446" y="758"/>
                    <a:pt x="427" y="774"/>
                    <a:pt x="406" y="765"/>
                  </a:cubicBezTo>
                  <a:cubicBezTo>
                    <a:pt x="392" y="768"/>
                    <a:pt x="390" y="783"/>
                    <a:pt x="380" y="790"/>
                  </a:cubicBezTo>
                  <a:cubicBezTo>
                    <a:pt x="374" y="784"/>
                    <a:pt x="370" y="775"/>
                    <a:pt x="368" y="765"/>
                  </a:cubicBezTo>
                  <a:cubicBezTo>
                    <a:pt x="358" y="772"/>
                    <a:pt x="354" y="785"/>
                    <a:pt x="352" y="800"/>
                  </a:cubicBezTo>
                  <a:cubicBezTo>
                    <a:pt x="334" y="796"/>
                    <a:pt x="334" y="773"/>
                    <a:pt x="320" y="765"/>
                  </a:cubicBezTo>
                  <a:cubicBezTo>
                    <a:pt x="314" y="769"/>
                    <a:pt x="313" y="779"/>
                    <a:pt x="310" y="787"/>
                  </a:cubicBezTo>
                  <a:cubicBezTo>
                    <a:pt x="294" y="782"/>
                    <a:pt x="287" y="766"/>
                    <a:pt x="279" y="752"/>
                  </a:cubicBezTo>
                  <a:cubicBezTo>
                    <a:pt x="270" y="755"/>
                    <a:pt x="268" y="765"/>
                    <a:pt x="266" y="775"/>
                  </a:cubicBezTo>
                  <a:cubicBezTo>
                    <a:pt x="247" y="769"/>
                    <a:pt x="252" y="740"/>
                    <a:pt x="234" y="733"/>
                  </a:cubicBezTo>
                  <a:cubicBezTo>
                    <a:pt x="223" y="741"/>
                    <a:pt x="224" y="761"/>
                    <a:pt x="215" y="771"/>
                  </a:cubicBezTo>
                  <a:cubicBezTo>
                    <a:pt x="211" y="775"/>
                    <a:pt x="207" y="775"/>
                    <a:pt x="203" y="771"/>
                  </a:cubicBezTo>
                  <a:cubicBezTo>
                    <a:pt x="201" y="776"/>
                    <a:pt x="198" y="779"/>
                    <a:pt x="193" y="781"/>
                  </a:cubicBezTo>
                  <a:cubicBezTo>
                    <a:pt x="194" y="791"/>
                    <a:pt x="187" y="794"/>
                    <a:pt x="190" y="806"/>
                  </a:cubicBezTo>
                  <a:cubicBezTo>
                    <a:pt x="177" y="800"/>
                    <a:pt x="168" y="774"/>
                    <a:pt x="180" y="762"/>
                  </a:cubicBezTo>
                  <a:cubicBezTo>
                    <a:pt x="184" y="752"/>
                    <a:pt x="170" y="759"/>
                    <a:pt x="174" y="749"/>
                  </a:cubicBezTo>
                  <a:cubicBezTo>
                    <a:pt x="180" y="746"/>
                    <a:pt x="183" y="740"/>
                    <a:pt x="190" y="736"/>
                  </a:cubicBezTo>
                  <a:cubicBezTo>
                    <a:pt x="196" y="733"/>
                    <a:pt x="208" y="737"/>
                    <a:pt x="209" y="727"/>
                  </a:cubicBezTo>
                  <a:cubicBezTo>
                    <a:pt x="205" y="719"/>
                    <a:pt x="192" y="727"/>
                    <a:pt x="187" y="727"/>
                  </a:cubicBezTo>
                  <a:cubicBezTo>
                    <a:pt x="178" y="727"/>
                    <a:pt x="167" y="734"/>
                    <a:pt x="158" y="736"/>
                  </a:cubicBezTo>
                  <a:cubicBezTo>
                    <a:pt x="146" y="740"/>
                    <a:pt x="152" y="726"/>
                    <a:pt x="145" y="724"/>
                  </a:cubicBezTo>
                  <a:cubicBezTo>
                    <a:pt x="132" y="724"/>
                    <a:pt x="128" y="734"/>
                    <a:pt x="117" y="736"/>
                  </a:cubicBezTo>
                  <a:cubicBezTo>
                    <a:pt x="115" y="726"/>
                    <a:pt x="119" y="722"/>
                    <a:pt x="120" y="714"/>
                  </a:cubicBezTo>
                  <a:cubicBezTo>
                    <a:pt x="127" y="714"/>
                    <a:pt x="127" y="705"/>
                    <a:pt x="133" y="702"/>
                  </a:cubicBezTo>
                  <a:cubicBezTo>
                    <a:pt x="137" y="698"/>
                    <a:pt x="150" y="702"/>
                    <a:pt x="149" y="692"/>
                  </a:cubicBezTo>
                  <a:cubicBezTo>
                    <a:pt x="144" y="684"/>
                    <a:pt x="135" y="697"/>
                    <a:pt x="126" y="695"/>
                  </a:cubicBezTo>
                  <a:cubicBezTo>
                    <a:pt x="126" y="683"/>
                    <a:pt x="131" y="677"/>
                    <a:pt x="139" y="673"/>
                  </a:cubicBezTo>
                  <a:cubicBezTo>
                    <a:pt x="141" y="664"/>
                    <a:pt x="157" y="668"/>
                    <a:pt x="158" y="657"/>
                  </a:cubicBezTo>
                  <a:cubicBezTo>
                    <a:pt x="157" y="650"/>
                    <a:pt x="142" y="656"/>
                    <a:pt x="136" y="654"/>
                  </a:cubicBezTo>
                  <a:cubicBezTo>
                    <a:pt x="146" y="633"/>
                    <a:pt x="176" y="640"/>
                    <a:pt x="203" y="641"/>
                  </a:cubicBezTo>
                  <a:cubicBezTo>
                    <a:pt x="202" y="653"/>
                    <a:pt x="208" y="657"/>
                    <a:pt x="209" y="667"/>
                  </a:cubicBezTo>
                  <a:cubicBezTo>
                    <a:pt x="212" y="674"/>
                    <a:pt x="220" y="680"/>
                    <a:pt x="228" y="686"/>
                  </a:cubicBezTo>
                  <a:cubicBezTo>
                    <a:pt x="233" y="689"/>
                    <a:pt x="232" y="690"/>
                    <a:pt x="241" y="692"/>
                  </a:cubicBezTo>
                  <a:cubicBezTo>
                    <a:pt x="243" y="693"/>
                    <a:pt x="243" y="695"/>
                    <a:pt x="244" y="695"/>
                  </a:cubicBezTo>
                  <a:cubicBezTo>
                    <a:pt x="261" y="700"/>
                    <a:pt x="289" y="694"/>
                    <a:pt x="310" y="695"/>
                  </a:cubicBezTo>
                  <a:cubicBezTo>
                    <a:pt x="319" y="696"/>
                    <a:pt x="327" y="700"/>
                    <a:pt x="336" y="698"/>
                  </a:cubicBezTo>
                  <a:cubicBezTo>
                    <a:pt x="337" y="671"/>
                    <a:pt x="319" y="662"/>
                    <a:pt x="320" y="635"/>
                  </a:cubicBezTo>
                  <a:cubicBezTo>
                    <a:pt x="308" y="634"/>
                    <a:pt x="299" y="635"/>
                    <a:pt x="291" y="638"/>
                  </a:cubicBezTo>
                  <a:cubicBezTo>
                    <a:pt x="277" y="639"/>
                    <a:pt x="294" y="630"/>
                    <a:pt x="291" y="622"/>
                  </a:cubicBezTo>
                  <a:cubicBezTo>
                    <a:pt x="280" y="625"/>
                    <a:pt x="275" y="635"/>
                    <a:pt x="263" y="638"/>
                  </a:cubicBezTo>
                  <a:cubicBezTo>
                    <a:pt x="247" y="641"/>
                    <a:pt x="245" y="631"/>
                    <a:pt x="231" y="632"/>
                  </a:cubicBezTo>
                  <a:cubicBezTo>
                    <a:pt x="233" y="621"/>
                    <a:pt x="243" y="628"/>
                    <a:pt x="250" y="625"/>
                  </a:cubicBezTo>
                  <a:cubicBezTo>
                    <a:pt x="261" y="621"/>
                    <a:pt x="269" y="612"/>
                    <a:pt x="276" y="603"/>
                  </a:cubicBezTo>
                  <a:cubicBezTo>
                    <a:pt x="270" y="598"/>
                    <a:pt x="259" y="599"/>
                    <a:pt x="250" y="597"/>
                  </a:cubicBezTo>
                  <a:cubicBezTo>
                    <a:pt x="250" y="590"/>
                    <a:pt x="242" y="592"/>
                    <a:pt x="237" y="587"/>
                  </a:cubicBezTo>
                  <a:cubicBezTo>
                    <a:pt x="233" y="582"/>
                    <a:pt x="230" y="573"/>
                    <a:pt x="228" y="565"/>
                  </a:cubicBezTo>
                  <a:cubicBezTo>
                    <a:pt x="225" y="558"/>
                    <a:pt x="221" y="552"/>
                    <a:pt x="225" y="546"/>
                  </a:cubicBezTo>
                  <a:cubicBezTo>
                    <a:pt x="237" y="558"/>
                    <a:pt x="247" y="572"/>
                    <a:pt x="269" y="575"/>
                  </a:cubicBezTo>
                  <a:cubicBezTo>
                    <a:pt x="276" y="571"/>
                    <a:pt x="265" y="558"/>
                    <a:pt x="269" y="546"/>
                  </a:cubicBezTo>
                  <a:cubicBezTo>
                    <a:pt x="279" y="537"/>
                    <a:pt x="283" y="524"/>
                    <a:pt x="298" y="521"/>
                  </a:cubicBezTo>
                  <a:cubicBezTo>
                    <a:pt x="298" y="535"/>
                    <a:pt x="288" y="538"/>
                    <a:pt x="291" y="556"/>
                  </a:cubicBezTo>
                  <a:cubicBezTo>
                    <a:pt x="294" y="564"/>
                    <a:pt x="303" y="565"/>
                    <a:pt x="310" y="568"/>
                  </a:cubicBezTo>
                  <a:cubicBezTo>
                    <a:pt x="322" y="573"/>
                    <a:pt x="335" y="566"/>
                    <a:pt x="349" y="556"/>
                  </a:cubicBezTo>
                  <a:cubicBezTo>
                    <a:pt x="350" y="554"/>
                    <a:pt x="353" y="550"/>
                    <a:pt x="355" y="549"/>
                  </a:cubicBezTo>
                  <a:cubicBezTo>
                    <a:pt x="369" y="541"/>
                    <a:pt x="381" y="533"/>
                    <a:pt x="396" y="533"/>
                  </a:cubicBezTo>
                  <a:cubicBezTo>
                    <a:pt x="402" y="534"/>
                    <a:pt x="410" y="539"/>
                    <a:pt x="415" y="540"/>
                  </a:cubicBezTo>
                  <a:cubicBezTo>
                    <a:pt x="419" y="540"/>
                    <a:pt x="419" y="545"/>
                    <a:pt x="421" y="546"/>
                  </a:cubicBezTo>
                  <a:cubicBezTo>
                    <a:pt x="425" y="548"/>
                    <a:pt x="431" y="544"/>
                    <a:pt x="431" y="549"/>
                  </a:cubicBezTo>
                  <a:cubicBezTo>
                    <a:pt x="445" y="549"/>
                    <a:pt x="458" y="549"/>
                    <a:pt x="472" y="549"/>
                  </a:cubicBezTo>
                  <a:cubicBezTo>
                    <a:pt x="473" y="535"/>
                    <a:pt x="464" y="530"/>
                    <a:pt x="463" y="518"/>
                  </a:cubicBezTo>
                  <a:cubicBezTo>
                    <a:pt x="455" y="514"/>
                    <a:pt x="442" y="516"/>
                    <a:pt x="428" y="514"/>
                  </a:cubicBezTo>
                  <a:cubicBezTo>
                    <a:pt x="421" y="514"/>
                    <a:pt x="407" y="511"/>
                    <a:pt x="402" y="508"/>
                  </a:cubicBezTo>
                  <a:cubicBezTo>
                    <a:pt x="401" y="507"/>
                    <a:pt x="400" y="502"/>
                    <a:pt x="399" y="502"/>
                  </a:cubicBezTo>
                  <a:cubicBezTo>
                    <a:pt x="398" y="501"/>
                    <a:pt x="394" y="503"/>
                    <a:pt x="393" y="502"/>
                  </a:cubicBezTo>
                  <a:cubicBezTo>
                    <a:pt x="387" y="497"/>
                    <a:pt x="382" y="489"/>
                    <a:pt x="377" y="483"/>
                  </a:cubicBezTo>
                  <a:cubicBezTo>
                    <a:pt x="371" y="476"/>
                    <a:pt x="364" y="471"/>
                    <a:pt x="361" y="464"/>
                  </a:cubicBezTo>
                  <a:cubicBezTo>
                    <a:pt x="350" y="472"/>
                    <a:pt x="341" y="481"/>
                    <a:pt x="333" y="492"/>
                  </a:cubicBezTo>
                  <a:cubicBezTo>
                    <a:pt x="325" y="486"/>
                    <a:pt x="337" y="478"/>
                    <a:pt x="329" y="470"/>
                  </a:cubicBezTo>
                  <a:cubicBezTo>
                    <a:pt x="320" y="468"/>
                    <a:pt x="319" y="477"/>
                    <a:pt x="320" y="486"/>
                  </a:cubicBezTo>
                  <a:cubicBezTo>
                    <a:pt x="307" y="486"/>
                    <a:pt x="300" y="480"/>
                    <a:pt x="291" y="476"/>
                  </a:cubicBezTo>
                  <a:cubicBezTo>
                    <a:pt x="283" y="480"/>
                    <a:pt x="301" y="483"/>
                    <a:pt x="298" y="492"/>
                  </a:cubicBezTo>
                  <a:cubicBezTo>
                    <a:pt x="285" y="490"/>
                    <a:pt x="274" y="487"/>
                    <a:pt x="266" y="479"/>
                  </a:cubicBezTo>
                  <a:cubicBezTo>
                    <a:pt x="261" y="479"/>
                    <a:pt x="261" y="499"/>
                    <a:pt x="266" y="498"/>
                  </a:cubicBezTo>
                  <a:cubicBezTo>
                    <a:pt x="259" y="508"/>
                    <a:pt x="253" y="491"/>
                    <a:pt x="244" y="492"/>
                  </a:cubicBezTo>
                  <a:cubicBezTo>
                    <a:pt x="238" y="504"/>
                    <a:pt x="259" y="507"/>
                    <a:pt x="250" y="511"/>
                  </a:cubicBezTo>
                  <a:cubicBezTo>
                    <a:pt x="232" y="512"/>
                    <a:pt x="230" y="498"/>
                    <a:pt x="218" y="492"/>
                  </a:cubicBezTo>
                  <a:cubicBezTo>
                    <a:pt x="211" y="493"/>
                    <a:pt x="217" y="506"/>
                    <a:pt x="215" y="511"/>
                  </a:cubicBezTo>
                  <a:cubicBezTo>
                    <a:pt x="207" y="510"/>
                    <a:pt x="204" y="503"/>
                    <a:pt x="199" y="498"/>
                  </a:cubicBezTo>
                  <a:cubicBezTo>
                    <a:pt x="192" y="500"/>
                    <a:pt x="199" y="515"/>
                    <a:pt x="193" y="518"/>
                  </a:cubicBezTo>
                  <a:cubicBezTo>
                    <a:pt x="187" y="517"/>
                    <a:pt x="186" y="512"/>
                    <a:pt x="187" y="505"/>
                  </a:cubicBezTo>
                  <a:cubicBezTo>
                    <a:pt x="180" y="509"/>
                    <a:pt x="180" y="519"/>
                    <a:pt x="177" y="527"/>
                  </a:cubicBezTo>
                  <a:cubicBezTo>
                    <a:pt x="173" y="526"/>
                    <a:pt x="171" y="523"/>
                    <a:pt x="171" y="518"/>
                  </a:cubicBezTo>
                  <a:cubicBezTo>
                    <a:pt x="165" y="516"/>
                    <a:pt x="167" y="525"/>
                    <a:pt x="164" y="527"/>
                  </a:cubicBezTo>
                  <a:cubicBezTo>
                    <a:pt x="164" y="527"/>
                    <a:pt x="162" y="527"/>
                    <a:pt x="161" y="527"/>
                  </a:cubicBezTo>
                  <a:cubicBezTo>
                    <a:pt x="161" y="528"/>
                    <a:pt x="162" y="533"/>
                    <a:pt x="161" y="533"/>
                  </a:cubicBezTo>
                  <a:cubicBezTo>
                    <a:pt x="155" y="538"/>
                    <a:pt x="148" y="546"/>
                    <a:pt x="142" y="556"/>
                  </a:cubicBezTo>
                  <a:cubicBezTo>
                    <a:pt x="128" y="542"/>
                    <a:pt x="144" y="519"/>
                    <a:pt x="136" y="502"/>
                  </a:cubicBezTo>
                  <a:cubicBezTo>
                    <a:pt x="108" y="503"/>
                    <a:pt x="116" y="541"/>
                    <a:pt x="111" y="565"/>
                  </a:cubicBezTo>
                  <a:cubicBezTo>
                    <a:pt x="104" y="572"/>
                    <a:pt x="100" y="562"/>
                    <a:pt x="95" y="568"/>
                  </a:cubicBezTo>
                  <a:cubicBezTo>
                    <a:pt x="91" y="577"/>
                    <a:pt x="91" y="588"/>
                    <a:pt x="91" y="600"/>
                  </a:cubicBezTo>
                  <a:cubicBezTo>
                    <a:pt x="70" y="596"/>
                    <a:pt x="72" y="569"/>
                    <a:pt x="72" y="543"/>
                  </a:cubicBezTo>
                  <a:cubicBezTo>
                    <a:pt x="77" y="538"/>
                    <a:pt x="81" y="533"/>
                    <a:pt x="85" y="527"/>
                  </a:cubicBezTo>
                  <a:cubicBezTo>
                    <a:pt x="88" y="523"/>
                    <a:pt x="96" y="520"/>
                    <a:pt x="95" y="511"/>
                  </a:cubicBezTo>
                  <a:cubicBezTo>
                    <a:pt x="84" y="501"/>
                    <a:pt x="76" y="516"/>
                    <a:pt x="69" y="521"/>
                  </a:cubicBezTo>
                  <a:cubicBezTo>
                    <a:pt x="62" y="527"/>
                    <a:pt x="54" y="533"/>
                    <a:pt x="50" y="540"/>
                  </a:cubicBezTo>
                  <a:cubicBezTo>
                    <a:pt x="46" y="540"/>
                    <a:pt x="42" y="540"/>
                    <a:pt x="38" y="540"/>
                  </a:cubicBezTo>
                  <a:cubicBezTo>
                    <a:pt x="27" y="544"/>
                    <a:pt x="23" y="555"/>
                    <a:pt x="19" y="565"/>
                  </a:cubicBezTo>
                  <a:cubicBezTo>
                    <a:pt x="0" y="549"/>
                    <a:pt x="19" y="531"/>
                    <a:pt x="19" y="508"/>
                  </a:cubicBezTo>
                  <a:cubicBezTo>
                    <a:pt x="29" y="497"/>
                    <a:pt x="52" y="499"/>
                    <a:pt x="63" y="489"/>
                  </a:cubicBezTo>
                  <a:cubicBezTo>
                    <a:pt x="63" y="482"/>
                    <a:pt x="49" y="488"/>
                    <a:pt x="44" y="486"/>
                  </a:cubicBezTo>
                  <a:cubicBezTo>
                    <a:pt x="41" y="483"/>
                    <a:pt x="42" y="477"/>
                    <a:pt x="38" y="476"/>
                  </a:cubicBezTo>
                  <a:cubicBezTo>
                    <a:pt x="27" y="476"/>
                    <a:pt x="15" y="475"/>
                    <a:pt x="12" y="483"/>
                  </a:cubicBezTo>
                  <a:cubicBezTo>
                    <a:pt x="5" y="483"/>
                    <a:pt x="10" y="473"/>
                    <a:pt x="12" y="470"/>
                  </a:cubicBezTo>
                  <a:cubicBezTo>
                    <a:pt x="16" y="464"/>
                    <a:pt x="26" y="449"/>
                    <a:pt x="41" y="451"/>
                  </a:cubicBezTo>
                  <a:cubicBezTo>
                    <a:pt x="44" y="448"/>
                    <a:pt x="47" y="445"/>
                    <a:pt x="50" y="441"/>
                  </a:cubicBezTo>
                  <a:cubicBezTo>
                    <a:pt x="63" y="446"/>
                    <a:pt x="68" y="449"/>
                    <a:pt x="79" y="457"/>
                  </a:cubicBezTo>
                  <a:cubicBezTo>
                    <a:pt x="81" y="459"/>
                    <a:pt x="83" y="463"/>
                    <a:pt x="85" y="464"/>
                  </a:cubicBezTo>
                  <a:cubicBezTo>
                    <a:pt x="88" y="465"/>
                    <a:pt x="92" y="462"/>
                    <a:pt x="95" y="464"/>
                  </a:cubicBezTo>
                  <a:cubicBezTo>
                    <a:pt x="96" y="464"/>
                    <a:pt x="95" y="466"/>
                    <a:pt x="98" y="467"/>
                  </a:cubicBezTo>
                  <a:cubicBezTo>
                    <a:pt x="103" y="467"/>
                    <a:pt x="103" y="464"/>
                    <a:pt x="107" y="464"/>
                  </a:cubicBezTo>
                  <a:cubicBezTo>
                    <a:pt x="115" y="462"/>
                    <a:pt x="119" y="463"/>
                    <a:pt x="126" y="460"/>
                  </a:cubicBezTo>
                  <a:cubicBezTo>
                    <a:pt x="137" y="457"/>
                    <a:pt x="149" y="447"/>
                    <a:pt x="161" y="438"/>
                  </a:cubicBezTo>
                  <a:cubicBezTo>
                    <a:pt x="172" y="431"/>
                    <a:pt x="183" y="423"/>
                    <a:pt x="193" y="416"/>
                  </a:cubicBezTo>
                  <a:cubicBezTo>
                    <a:pt x="195" y="415"/>
                    <a:pt x="193" y="413"/>
                    <a:pt x="196" y="413"/>
                  </a:cubicBezTo>
                  <a:cubicBezTo>
                    <a:pt x="197" y="413"/>
                    <a:pt x="201" y="410"/>
                    <a:pt x="203" y="410"/>
                  </a:cubicBezTo>
                  <a:cubicBezTo>
                    <a:pt x="205" y="408"/>
                    <a:pt x="207" y="405"/>
                    <a:pt x="209" y="403"/>
                  </a:cubicBezTo>
                  <a:cubicBezTo>
                    <a:pt x="211" y="402"/>
                    <a:pt x="213" y="402"/>
                    <a:pt x="215" y="400"/>
                  </a:cubicBezTo>
                  <a:cubicBezTo>
                    <a:pt x="217" y="399"/>
                    <a:pt x="218" y="397"/>
                    <a:pt x="218" y="397"/>
                  </a:cubicBezTo>
                  <a:cubicBezTo>
                    <a:pt x="221" y="396"/>
                    <a:pt x="225" y="396"/>
                    <a:pt x="228" y="394"/>
                  </a:cubicBezTo>
                  <a:cubicBezTo>
                    <a:pt x="229" y="393"/>
                    <a:pt x="230" y="388"/>
                    <a:pt x="231" y="387"/>
                  </a:cubicBezTo>
                  <a:cubicBezTo>
                    <a:pt x="235" y="385"/>
                    <a:pt x="238" y="385"/>
                    <a:pt x="244" y="381"/>
                  </a:cubicBezTo>
                  <a:cubicBezTo>
                    <a:pt x="249" y="377"/>
                    <a:pt x="253" y="371"/>
                    <a:pt x="260" y="372"/>
                  </a:cubicBezTo>
                  <a:cubicBezTo>
                    <a:pt x="250" y="356"/>
                    <a:pt x="238" y="343"/>
                    <a:pt x="234" y="321"/>
                  </a:cubicBezTo>
                  <a:cubicBezTo>
                    <a:pt x="228" y="325"/>
                    <a:pt x="227" y="335"/>
                    <a:pt x="225" y="343"/>
                  </a:cubicBezTo>
                  <a:cubicBezTo>
                    <a:pt x="215" y="338"/>
                    <a:pt x="217" y="311"/>
                    <a:pt x="222" y="302"/>
                  </a:cubicBezTo>
                  <a:cubicBezTo>
                    <a:pt x="212" y="301"/>
                    <a:pt x="211" y="310"/>
                    <a:pt x="209" y="318"/>
                  </a:cubicBezTo>
                  <a:cubicBezTo>
                    <a:pt x="204" y="313"/>
                    <a:pt x="205" y="301"/>
                    <a:pt x="206" y="292"/>
                  </a:cubicBezTo>
                  <a:cubicBezTo>
                    <a:pt x="207" y="284"/>
                    <a:pt x="210" y="275"/>
                    <a:pt x="212" y="270"/>
                  </a:cubicBezTo>
                  <a:cubicBezTo>
                    <a:pt x="200" y="270"/>
                    <a:pt x="202" y="283"/>
                    <a:pt x="196" y="289"/>
                  </a:cubicBezTo>
                  <a:cubicBezTo>
                    <a:pt x="189" y="282"/>
                    <a:pt x="193" y="255"/>
                    <a:pt x="196" y="245"/>
                  </a:cubicBezTo>
                  <a:cubicBezTo>
                    <a:pt x="191" y="243"/>
                    <a:pt x="190" y="247"/>
                    <a:pt x="190" y="251"/>
                  </a:cubicBezTo>
                  <a:cubicBezTo>
                    <a:pt x="175" y="244"/>
                    <a:pt x="189" y="221"/>
                    <a:pt x="187" y="207"/>
                  </a:cubicBezTo>
                  <a:cubicBezTo>
                    <a:pt x="177" y="203"/>
                    <a:pt x="181" y="214"/>
                    <a:pt x="180" y="219"/>
                  </a:cubicBezTo>
                  <a:cubicBezTo>
                    <a:pt x="173" y="212"/>
                    <a:pt x="172" y="203"/>
                    <a:pt x="168" y="191"/>
                  </a:cubicBezTo>
                  <a:cubicBezTo>
                    <a:pt x="166" y="186"/>
                    <a:pt x="166" y="177"/>
                    <a:pt x="164" y="172"/>
                  </a:cubicBezTo>
                  <a:cubicBezTo>
                    <a:pt x="164" y="170"/>
                    <a:pt x="161" y="172"/>
                    <a:pt x="161" y="169"/>
                  </a:cubicBezTo>
                  <a:cubicBezTo>
                    <a:pt x="161" y="159"/>
                    <a:pt x="150" y="155"/>
                    <a:pt x="139" y="149"/>
                  </a:cubicBezTo>
                  <a:cubicBezTo>
                    <a:pt x="126" y="151"/>
                    <a:pt x="124" y="164"/>
                    <a:pt x="114" y="169"/>
                  </a:cubicBezTo>
                  <a:cubicBezTo>
                    <a:pt x="102" y="163"/>
                    <a:pt x="87" y="168"/>
                    <a:pt x="79" y="162"/>
                  </a:cubicBezTo>
                  <a:cubicBezTo>
                    <a:pt x="77" y="161"/>
                    <a:pt x="76" y="160"/>
                    <a:pt x="76" y="159"/>
                  </a:cubicBezTo>
                  <a:cubicBezTo>
                    <a:pt x="74" y="158"/>
                    <a:pt x="67" y="157"/>
                    <a:pt x="66" y="156"/>
                  </a:cubicBezTo>
                  <a:cubicBezTo>
                    <a:pt x="64" y="154"/>
                    <a:pt x="64" y="148"/>
                    <a:pt x="63" y="146"/>
                  </a:cubicBezTo>
                  <a:cubicBezTo>
                    <a:pt x="62" y="145"/>
                    <a:pt x="59" y="143"/>
                    <a:pt x="60" y="140"/>
                  </a:cubicBezTo>
                  <a:cubicBezTo>
                    <a:pt x="71" y="141"/>
                    <a:pt x="78" y="145"/>
                    <a:pt x="91" y="143"/>
                  </a:cubicBezTo>
                  <a:cubicBezTo>
                    <a:pt x="96" y="141"/>
                    <a:pt x="97" y="136"/>
                    <a:pt x="98" y="130"/>
                  </a:cubicBezTo>
                  <a:cubicBezTo>
                    <a:pt x="110" y="127"/>
                    <a:pt x="121" y="124"/>
                    <a:pt x="130" y="118"/>
                  </a:cubicBezTo>
                  <a:cubicBezTo>
                    <a:pt x="123" y="106"/>
                    <a:pt x="114" y="98"/>
                    <a:pt x="98" y="105"/>
                  </a:cubicBezTo>
                  <a:cubicBezTo>
                    <a:pt x="89" y="106"/>
                    <a:pt x="90" y="98"/>
                    <a:pt x="88" y="92"/>
                  </a:cubicBezTo>
                  <a:cubicBezTo>
                    <a:pt x="75" y="93"/>
                    <a:pt x="58" y="89"/>
                    <a:pt x="53" y="99"/>
                  </a:cubicBezTo>
                  <a:cubicBezTo>
                    <a:pt x="46" y="92"/>
                    <a:pt x="60" y="80"/>
                    <a:pt x="63" y="73"/>
                  </a:cubicBezTo>
                  <a:cubicBezTo>
                    <a:pt x="66" y="71"/>
                    <a:pt x="74" y="73"/>
                    <a:pt x="76" y="70"/>
                  </a:cubicBezTo>
                  <a:cubicBezTo>
                    <a:pt x="79" y="66"/>
                    <a:pt x="82" y="69"/>
                    <a:pt x="88" y="67"/>
                  </a:cubicBezTo>
                  <a:cubicBezTo>
                    <a:pt x="93" y="65"/>
                    <a:pt x="97" y="58"/>
                    <a:pt x="104" y="61"/>
                  </a:cubicBezTo>
                  <a:cubicBezTo>
                    <a:pt x="102" y="50"/>
                    <a:pt x="91" y="48"/>
                    <a:pt x="79" y="48"/>
                  </a:cubicBezTo>
                  <a:cubicBezTo>
                    <a:pt x="92" y="22"/>
                    <a:pt x="131" y="35"/>
                    <a:pt x="145" y="51"/>
                  </a:cubicBezTo>
                  <a:cubicBezTo>
                    <a:pt x="152" y="45"/>
                    <a:pt x="147" y="33"/>
                    <a:pt x="145" y="26"/>
                  </a:cubicBezTo>
                  <a:cubicBezTo>
                    <a:pt x="142" y="24"/>
                    <a:pt x="129" y="15"/>
                    <a:pt x="136" y="13"/>
                  </a:cubicBezTo>
                  <a:cubicBezTo>
                    <a:pt x="166" y="14"/>
                    <a:pt x="174" y="37"/>
                    <a:pt x="183" y="57"/>
                  </a:cubicBezTo>
                  <a:cubicBezTo>
                    <a:pt x="181" y="76"/>
                    <a:pt x="172" y="97"/>
                    <a:pt x="187" y="111"/>
                  </a:cubicBezTo>
                  <a:cubicBezTo>
                    <a:pt x="188" y="112"/>
                    <a:pt x="192" y="110"/>
                    <a:pt x="193" y="111"/>
                  </a:cubicBezTo>
                  <a:cubicBezTo>
                    <a:pt x="194" y="112"/>
                    <a:pt x="195" y="117"/>
                    <a:pt x="196" y="118"/>
                  </a:cubicBezTo>
                  <a:cubicBezTo>
                    <a:pt x="198" y="119"/>
                    <a:pt x="204" y="119"/>
                    <a:pt x="206" y="121"/>
                  </a:cubicBezTo>
                  <a:cubicBezTo>
                    <a:pt x="212" y="126"/>
                    <a:pt x="218" y="136"/>
                    <a:pt x="225" y="143"/>
                  </a:cubicBezTo>
                  <a:cubicBezTo>
                    <a:pt x="233" y="151"/>
                    <a:pt x="243" y="157"/>
                    <a:pt x="247" y="162"/>
                  </a:cubicBezTo>
                  <a:cubicBezTo>
                    <a:pt x="248" y="163"/>
                    <a:pt x="246" y="168"/>
                    <a:pt x="247" y="169"/>
                  </a:cubicBezTo>
                  <a:cubicBezTo>
                    <a:pt x="252" y="173"/>
                    <a:pt x="256" y="179"/>
                    <a:pt x="260" y="188"/>
                  </a:cubicBezTo>
                  <a:cubicBezTo>
                    <a:pt x="264" y="197"/>
                    <a:pt x="265" y="205"/>
                    <a:pt x="269" y="213"/>
                  </a:cubicBezTo>
                  <a:cubicBezTo>
                    <a:pt x="270" y="215"/>
                    <a:pt x="272" y="213"/>
                    <a:pt x="272" y="216"/>
                  </a:cubicBezTo>
                  <a:cubicBezTo>
                    <a:pt x="273" y="221"/>
                    <a:pt x="278" y="223"/>
                    <a:pt x="279" y="229"/>
                  </a:cubicBezTo>
                  <a:cubicBezTo>
                    <a:pt x="279" y="233"/>
                    <a:pt x="283" y="233"/>
                    <a:pt x="285" y="235"/>
                  </a:cubicBezTo>
                  <a:cubicBezTo>
                    <a:pt x="286" y="236"/>
                    <a:pt x="284" y="241"/>
                    <a:pt x="285" y="241"/>
                  </a:cubicBezTo>
                  <a:cubicBezTo>
                    <a:pt x="288" y="244"/>
                    <a:pt x="289" y="245"/>
                    <a:pt x="291" y="248"/>
                  </a:cubicBezTo>
                  <a:cubicBezTo>
                    <a:pt x="292" y="249"/>
                    <a:pt x="297" y="250"/>
                    <a:pt x="298" y="251"/>
                  </a:cubicBezTo>
                  <a:cubicBezTo>
                    <a:pt x="298" y="252"/>
                    <a:pt x="297" y="256"/>
                    <a:pt x="298" y="257"/>
                  </a:cubicBezTo>
                  <a:cubicBezTo>
                    <a:pt x="300" y="260"/>
                    <a:pt x="306" y="260"/>
                    <a:pt x="310" y="264"/>
                  </a:cubicBezTo>
                  <a:cubicBezTo>
                    <a:pt x="313" y="266"/>
                    <a:pt x="314" y="271"/>
                    <a:pt x="317" y="273"/>
                  </a:cubicBezTo>
                  <a:cubicBezTo>
                    <a:pt x="318" y="274"/>
                    <a:pt x="322" y="272"/>
                    <a:pt x="323" y="273"/>
                  </a:cubicBezTo>
                  <a:cubicBezTo>
                    <a:pt x="327" y="278"/>
                    <a:pt x="333" y="281"/>
                    <a:pt x="339" y="286"/>
                  </a:cubicBezTo>
                  <a:cubicBezTo>
                    <a:pt x="363" y="278"/>
                    <a:pt x="381" y="264"/>
                    <a:pt x="415" y="267"/>
                  </a:cubicBezTo>
                  <a:cubicBezTo>
                    <a:pt x="422" y="263"/>
                    <a:pt x="433" y="254"/>
                    <a:pt x="425" y="245"/>
                  </a:cubicBezTo>
                  <a:cubicBezTo>
                    <a:pt x="425" y="239"/>
                    <a:pt x="409" y="247"/>
                    <a:pt x="402" y="248"/>
                  </a:cubicBezTo>
                  <a:cubicBezTo>
                    <a:pt x="384" y="250"/>
                    <a:pt x="360" y="246"/>
                    <a:pt x="345" y="251"/>
                  </a:cubicBezTo>
                  <a:cubicBezTo>
                    <a:pt x="345" y="242"/>
                    <a:pt x="354" y="240"/>
                    <a:pt x="355" y="232"/>
                  </a:cubicBezTo>
                  <a:cubicBezTo>
                    <a:pt x="357" y="222"/>
                    <a:pt x="349" y="223"/>
                    <a:pt x="352" y="213"/>
                  </a:cubicBezTo>
                  <a:cubicBezTo>
                    <a:pt x="359" y="220"/>
                    <a:pt x="363" y="219"/>
                    <a:pt x="364" y="207"/>
                  </a:cubicBezTo>
                  <a:cubicBezTo>
                    <a:pt x="358" y="199"/>
                    <a:pt x="343" y="206"/>
                    <a:pt x="329" y="203"/>
                  </a:cubicBezTo>
                  <a:cubicBezTo>
                    <a:pt x="330" y="203"/>
                    <a:pt x="328" y="201"/>
                    <a:pt x="326" y="200"/>
                  </a:cubicBezTo>
                  <a:cubicBezTo>
                    <a:pt x="323" y="199"/>
                    <a:pt x="317" y="199"/>
                    <a:pt x="314" y="197"/>
                  </a:cubicBezTo>
                  <a:cubicBezTo>
                    <a:pt x="303" y="189"/>
                    <a:pt x="296" y="162"/>
                    <a:pt x="301" y="146"/>
                  </a:cubicBezTo>
                  <a:cubicBezTo>
                    <a:pt x="301" y="145"/>
                    <a:pt x="304" y="146"/>
                    <a:pt x="304" y="143"/>
                  </a:cubicBezTo>
                  <a:cubicBezTo>
                    <a:pt x="304" y="137"/>
                    <a:pt x="310" y="131"/>
                    <a:pt x="320" y="130"/>
                  </a:cubicBezTo>
                  <a:cubicBezTo>
                    <a:pt x="314" y="167"/>
                    <a:pt x="335" y="177"/>
                    <a:pt x="361" y="181"/>
                  </a:cubicBezTo>
                  <a:cubicBezTo>
                    <a:pt x="363" y="167"/>
                    <a:pt x="354" y="165"/>
                    <a:pt x="345" y="162"/>
                  </a:cubicBezTo>
                  <a:cubicBezTo>
                    <a:pt x="345" y="153"/>
                    <a:pt x="345" y="143"/>
                    <a:pt x="345" y="134"/>
                  </a:cubicBezTo>
                  <a:cubicBezTo>
                    <a:pt x="347" y="122"/>
                    <a:pt x="336" y="115"/>
                    <a:pt x="342" y="108"/>
                  </a:cubicBezTo>
                  <a:cubicBezTo>
                    <a:pt x="347" y="103"/>
                    <a:pt x="361" y="106"/>
                    <a:pt x="371" y="105"/>
                  </a:cubicBezTo>
                  <a:cubicBezTo>
                    <a:pt x="374" y="102"/>
                    <a:pt x="381" y="102"/>
                    <a:pt x="387" y="99"/>
                  </a:cubicBezTo>
                  <a:cubicBezTo>
                    <a:pt x="390" y="96"/>
                    <a:pt x="393" y="95"/>
                    <a:pt x="396" y="92"/>
                  </a:cubicBezTo>
                  <a:cubicBezTo>
                    <a:pt x="399" y="90"/>
                    <a:pt x="401" y="90"/>
                    <a:pt x="406" y="89"/>
                  </a:cubicBezTo>
                  <a:cubicBezTo>
                    <a:pt x="408" y="88"/>
                    <a:pt x="411" y="87"/>
                    <a:pt x="415" y="86"/>
                  </a:cubicBezTo>
                  <a:cubicBezTo>
                    <a:pt x="417" y="85"/>
                    <a:pt x="418" y="83"/>
                    <a:pt x="418" y="83"/>
                  </a:cubicBezTo>
                  <a:cubicBezTo>
                    <a:pt x="424" y="82"/>
                    <a:pt x="432" y="85"/>
                    <a:pt x="437" y="83"/>
                  </a:cubicBezTo>
                  <a:cubicBezTo>
                    <a:pt x="450" y="77"/>
                    <a:pt x="454" y="66"/>
                    <a:pt x="463" y="57"/>
                  </a:cubicBezTo>
                  <a:cubicBezTo>
                    <a:pt x="475" y="58"/>
                    <a:pt x="476" y="70"/>
                    <a:pt x="472" y="80"/>
                  </a:cubicBezTo>
                  <a:cubicBezTo>
                    <a:pt x="473" y="85"/>
                    <a:pt x="478" y="84"/>
                    <a:pt x="482" y="86"/>
                  </a:cubicBezTo>
                  <a:cubicBezTo>
                    <a:pt x="484" y="87"/>
                    <a:pt x="486" y="91"/>
                    <a:pt x="488" y="92"/>
                  </a:cubicBezTo>
                  <a:cubicBezTo>
                    <a:pt x="493" y="96"/>
                    <a:pt x="498" y="101"/>
                    <a:pt x="504" y="105"/>
                  </a:cubicBezTo>
                  <a:cubicBezTo>
                    <a:pt x="502" y="115"/>
                    <a:pt x="509" y="114"/>
                    <a:pt x="507" y="124"/>
                  </a:cubicBezTo>
                  <a:cubicBezTo>
                    <a:pt x="517" y="120"/>
                    <a:pt x="532" y="122"/>
                    <a:pt x="536" y="111"/>
                  </a:cubicBezTo>
                  <a:cubicBezTo>
                    <a:pt x="545" y="120"/>
                    <a:pt x="534" y="135"/>
                    <a:pt x="526" y="137"/>
                  </a:cubicBezTo>
                  <a:cubicBezTo>
                    <a:pt x="535" y="150"/>
                    <a:pt x="538" y="169"/>
                    <a:pt x="542" y="188"/>
                  </a:cubicBezTo>
                  <a:cubicBezTo>
                    <a:pt x="544" y="196"/>
                    <a:pt x="552" y="199"/>
                    <a:pt x="564" y="197"/>
                  </a:cubicBezTo>
                  <a:cubicBezTo>
                    <a:pt x="561" y="208"/>
                    <a:pt x="555" y="216"/>
                    <a:pt x="542" y="216"/>
                  </a:cubicBezTo>
                  <a:cubicBezTo>
                    <a:pt x="540" y="237"/>
                    <a:pt x="546" y="250"/>
                    <a:pt x="555" y="261"/>
                  </a:cubicBezTo>
                  <a:cubicBezTo>
                    <a:pt x="567" y="262"/>
                    <a:pt x="564" y="262"/>
                    <a:pt x="577" y="261"/>
                  </a:cubicBezTo>
                  <a:cubicBezTo>
                    <a:pt x="571" y="274"/>
                    <a:pt x="554" y="278"/>
                    <a:pt x="539" y="283"/>
                  </a:cubicBezTo>
                  <a:cubicBezTo>
                    <a:pt x="540" y="295"/>
                    <a:pt x="536" y="313"/>
                    <a:pt x="542" y="321"/>
                  </a:cubicBezTo>
                  <a:cubicBezTo>
                    <a:pt x="545" y="327"/>
                    <a:pt x="554" y="328"/>
                    <a:pt x="564" y="327"/>
                  </a:cubicBezTo>
                  <a:cubicBezTo>
                    <a:pt x="561" y="341"/>
                    <a:pt x="541" y="337"/>
                    <a:pt x="529" y="343"/>
                  </a:cubicBezTo>
                  <a:cubicBezTo>
                    <a:pt x="532" y="357"/>
                    <a:pt x="539" y="367"/>
                    <a:pt x="552" y="372"/>
                  </a:cubicBezTo>
                  <a:cubicBezTo>
                    <a:pt x="546" y="379"/>
                    <a:pt x="538" y="384"/>
                    <a:pt x="529" y="384"/>
                  </a:cubicBezTo>
                  <a:cubicBezTo>
                    <a:pt x="517" y="384"/>
                    <a:pt x="510" y="370"/>
                    <a:pt x="501" y="365"/>
                  </a:cubicBezTo>
                  <a:cubicBezTo>
                    <a:pt x="501" y="378"/>
                    <a:pt x="506" y="387"/>
                    <a:pt x="513" y="397"/>
                  </a:cubicBezTo>
                  <a:cubicBezTo>
                    <a:pt x="515" y="399"/>
                    <a:pt x="519" y="402"/>
                    <a:pt x="520" y="403"/>
                  </a:cubicBezTo>
                  <a:cubicBezTo>
                    <a:pt x="521" y="404"/>
                    <a:pt x="519" y="409"/>
                    <a:pt x="520" y="410"/>
                  </a:cubicBezTo>
                  <a:cubicBezTo>
                    <a:pt x="524" y="413"/>
                    <a:pt x="525" y="415"/>
                    <a:pt x="529" y="422"/>
                  </a:cubicBezTo>
                  <a:cubicBezTo>
                    <a:pt x="530" y="424"/>
                    <a:pt x="532" y="422"/>
                    <a:pt x="533" y="426"/>
                  </a:cubicBezTo>
                  <a:cubicBezTo>
                    <a:pt x="533" y="427"/>
                    <a:pt x="535" y="430"/>
                    <a:pt x="536" y="432"/>
                  </a:cubicBezTo>
                  <a:cubicBezTo>
                    <a:pt x="537" y="434"/>
                    <a:pt x="537" y="438"/>
                    <a:pt x="539" y="441"/>
                  </a:cubicBezTo>
                  <a:cubicBezTo>
                    <a:pt x="540" y="443"/>
                    <a:pt x="545" y="443"/>
                    <a:pt x="545" y="445"/>
                  </a:cubicBezTo>
                  <a:cubicBezTo>
                    <a:pt x="546" y="446"/>
                    <a:pt x="544" y="449"/>
                    <a:pt x="545" y="451"/>
                  </a:cubicBezTo>
                  <a:cubicBezTo>
                    <a:pt x="546" y="453"/>
                    <a:pt x="551" y="455"/>
                    <a:pt x="552" y="457"/>
                  </a:cubicBezTo>
                  <a:cubicBezTo>
                    <a:pt x="554" y="462"/>
                    <a:pt x="552" y="465"/>
                    <a:pt x="555" y="470"/>
                  </a:cubicBezTo>
                  <a:cubicBezTo>
                    <a:pt x="556" y="472"/>
                    <a:pt x="560" y="475"/>
                    <a:pt x="561" y="476"/>
                  </a:cubicBezTo>
                  <a:cubicBezTo>
                    <a:pt x="563" y="481"/>
                    <a:pt x="562" y="485"/>
                    <a:pt x="564" y="489"/>
                  </a:cubicBezTo>
                  <a:cubicBezTo>
                    <a:pt x="565" y="491"/>
                    <a:pt x="570" y="494"/>
                    <a:pt x="571" y="495"/>
                  </a:cubicBezTo>
                  <a:cubicBezTo>
                    <a:pt x="571" y="496"/>
                    <a:pt x="570" y="501"/>
                    <a:pt x="571" y="502"/>
                  </a:cubicBezTo>
                  <a:cubicBezTo>
                    <a:pt x="572" y="502"/>
                    <a:pt x="576" y="504"/>
                    <a:pt x="577" y="505"/>
                  </a:cubicBezTo>
                  <a:cubicBezTo>
                    <a:pt x="579" y="508"/>
                    <a:pt x="578" y="511"/>
                    <a:pt x="580" y="514"/>
                  </a:cubicBezTo>
                  <a:cubicBezTo>
                    <a:pt x="583" y="518"/>
                    <a:pt x="587" y="525"/>
                    <a:pt x="593" y="530"/>
                  </a:cubicBezTo>
                  <a:cubicBezTo>
                    <a:pt x="600" y="537"/>
                    <a:pt x="606" y="540"/>
                    <a:pt x="615" y="546"/>
                  </a:cubicBezTo>
                  <a:cubicBezTo>
                    <a:pt x="617" y="547"/>
                    <a:pt x="620" y="552"/>
                    <a:pt x="621" y="552"/>
                  </a:cubicBezTo>
                  <a:cubicBezTo>
                    <a:pt x="623" y="553"/>
                    <a:pt x="626" y="552"/>
                    <a:pt x="628" y="552"/>
                  </a:cubicBezTo>
                  <a:cubicBezTo>
                    <a:pt x="636" y="554"/>
                    <a:pt x="658" y="557"/>
                    <a:pt x="672" y="552"/>
                  </a:cubicBezTo>
                  <a:cubicBezTo>
                    <a:pt x="684" y="548"/>
                    <a:pt x="690" y="540"/>
                    <a:pt x="701" y="530"/>
                  </a:cubicBezTo>
                  <a:cubicBezTo>
                    <a:pt x="705" y="526"/>
                    <a:pt x="710" y="525"/>
                    <a:pt x="713" y="521"/>
                  </a:cubicBezTo>
                  <a:cubicBezTo>
                    <a:pt x="715" y="518"/>
                    <a:pt x="715" y="514"/>
                    <a:pt x="717" y="511"/>
                  </a:cubicBezTo>
                  <a:cubicBezTo>
                    <a:pt x="718" y="509"/>
                    <a:pt x="722" y="506"/>
                    <a:pt x="723" y="505"/>
                  </a:cubicBezTo>
                  <a:cubicBezTo>
                    <a:pt x="724" y="503"/>
                    <a:pt x="722" y="500"/>
                    <a:pt x="723" y="498"/>
                  </a:cubicBezTo>
                  <a:cubicBezTo>
                    <a:pt x="725" y="491"/>
                    <a:pt x="728" y="469"/>
                    <a:pt x="723" y="457"/>
                  </a:cubicBezTo>
                  <a:cubicBezTo>
                    <a:pt x="713" y="435"/>
                    <a:pt x="675" y="411"/>
                    <a:pt x="656" y="435"/>
                  </a:cubicBezTo>
                  <a:cubicBezTo>
                    <a:pt x="655" y="452"/>
                    <a:pt x="664" y="459"/>
                    <a:pt x="675" y="464"/>
                  </a:cubicBezTo>
                  <a:cubicBezTo>
                    <a:pt x="672" y="475"/>
                    <a:pt x="655" y="473"/>
                    <a:pt x="640" y="473"/>
                  </a:cubicBezTo>
                  <a:cubicBezTo>
                    <a:pt x="639" y="469"/>
                    <a:pt x="633" y="469"/>
                    <a:pt x="631" y="467"/>
                  </a:cubicBezTo>
                  <a:cubicBezTo>
                    <a:pt x="628" y="464"/>
                    <a:pt x="631" y="457"/>
                    <a:pt x="625" y="457"/>
                  </a:cubicBezTo>
                  <a:cubicBezTo>
                    <a:pt x="605" y="466"/>
                    <a:pt x="615" y="495"/>
                    <a:pt x="618" y="514"/>
                  </a:cubicBezTo>
                  <a:cubicBezTo>
                    <a:pt x="605" y="507"/>
                    <a:pt x="590" y="492"/>
                    <a:pt x="590" y="473"/>
                  </a:cubicBezTo>
                  <a:cubicBezTo>
                    <a:pt x="589" y="457"/>
                    <a:pt x="599" y="447"/>
                    <a:pt x="605" y="435"/>
                  </a:cubicBezTo>
                  <a:cubicBezTo>
                    <a:pt x="602" y="430"/>
                    <a:pt x="597" y="429"/>
                    <a:pt x="593" y="426"/>
                  </a:cubicBezTo>
                  <a:cubicBezTo>
                    <a:pt x="589" y="422"/>
                    <a:pt x="589" y="417"/>
                    <a:pt x="583" y="416"/>
                  </a:cubicBezTo>
                  <a:cubicBezTo>
                    <a:pt x="583" y="406"/>
                    <a:pt x="583" y="397"/>
                    <a:pt x="583" y="387"/>
                  </a:cubicBezTo>
                  <a:cubicBezTo>
                    <a:pt x="592" y="399"/>
                    <a:pt x="601" y="410"/>
                    <a:pt x="618" y="413"/>
                  </a:cubicBezTo>
                  <a:cubicBezTo>
                    <a:pt x="627" y="414"/>
                    <a:pt x="626" y="406"/>
                    <a:pt x="628" y="400"/>
                  </a:cubicBezTo>
                  <a:cubicBezTo>
                    <a:pt x="636" y="401"/>
                    <a:pt x="638" y="395"/>
                    <a:pt x="640" y="391"/>
                  </a:cubicBezTo>
                  <a:cubicBezTo>
                    <a:pt x="629" y="366"/>
                    <a:pt x="637" y="335"/>
                    <a:pt x="666" y="333"/>
                  </a:cubicBezTo>
                  <a:cubicBezTo>
                    <a:pt x="658" y="351"/>
                    <a:pt x="654" y="371"/>
                    <a:pt x="669" y="384"/>
                  </a:cubicBezTo>
                  <a:cubicBezTo>
                    <a:pt x="693" y="387"/>
                    <a:pt x="708" y="398"/>
                    <a:pt x="723" y="410"/>
                  </a:cubicBezTo>
                  <a:cubicBezTo>
                    <a:pt x="718" y="379"/>
                    <a:pt x="707" y="358"/>
                    <a:pt x="691" y="337"/>
                  </a:cubicBezTo>
                  <a:cubicBezTo>
                    <a:pt x="687" y="331"/>
                    <a:pt x="681" y="323"/>
                    <a:pt x="675" y="318"/>
                  </a:cubicBezTo>
                  <a:cubicBezTo>
                    <a:pt x="670" y="312"/>
                    <a:pt x="665" y="306"/>
                    <a:pt x="659" y="302"/>
                  </a:cubicBezTo>
                  <a:cubicBezTo>
                    <a:pt x="656" y="298"/>
                    <a:pt x="651" y="299"/>
                    <a:pt x="647" y="295"/>
                  </a:cubicBezTo>
                  <a:cubicBezTo>
                    <a:pt x="644" y="293"/>
                    <a:pt x="643" y="288"/>
                    <a:pt x="640" y="286"/>
                  </a:cubicBezTo>
                  <a:cubicBezTo>
                    <a:pt x="639" y="285"/>
                    <a:pt x="635" y="287"/>
                    <a:pt x="634" y="286"/>
                  </a:cubicBezTo>
                  <a:cubicBezTo>
                    <a:pt x="626" y="276"/>
                    <a:pt x="612" y="260"/>
                    <a:pt x="602" y="245"/>
                  </a:cubicBezTo>
                  <a:cubicBezTo>
                    <a:pt x="601" y="243"/>
                    <a:pt x="601" y="241"/>
                    <a:pt x="599" y="238"/>
                  </a:cubicBezTo>
                  <a:cubicBezTo>
                    <a:pt x="597" y="235"/>
                    <a:pt x="593" y="224"/>
                    <a:pt x="590" y="216"/>
                  </a:cubicBezTo>
                  <a:cubicBezTo>
                    <a:pt x="588" y="212"/>
                    <a:pt x="582" y="197"/>
                    <a:pt x="580" y="188"/>
                  </a:cubicBezTo>
                  <a:cubicBezTo>
                    <a:pt x="576" y="163"/>
                    <a:pt x="578" y="141"/>
                    <a:pt x="583" y="121"/>
                  </a:cubicBezTo>
                  <a:cubicBezTo>
                    <a:pt x="584" y="116"/>
                    <a:pt x="587" y="108"/>
                    <a:pt x="590" y="102"/>
                  </a:cubicBezTo>
                  <a:cubicBezTo>
                    <a:pt x="591" y="100"/>
                    <a:pt x="592" y="100"/>
                    <a:pt x="593" y="99"/>
                  </a:cubicBezTo>
                  <a:cubicBezTo>
                    <a:pt x="597" y="88"/>
                    <a:pt x="602" y="78"/>
                    <a:pt x="612" y="67"/>
                  </a:cubicBezTo>
                  <a:cubicBezTo>
                    <a:pt x="613" y="65"/>
                    <a:pt x="615" y="67"/>
                    <a:pt x="615" y="64"/>
                  </a:cubicBezTo>
                  <a:cubicBezTo>
                    <a:pt x="615" y="60"/>
                    <a:pt x="619" y="63"/>
                    <a:pt x="621" y="61"/>
                  </a:cubicBezTo>
                  <a:cubicBezTo>
                    <a:pt x="624" y="59"/>
                    <a:pt x="625" y="53"/>
                    <a:pt x="628" y="51"/>
                  </a:cubicBezTo>
                  <a:cubicBezTo>
                    <a:pt x="629" y="50"/>
                    <a:pt x="633" y="52"/>
                    <a:pt x="634" y="51"/>
                  </a:cubicBezTo>
                  <a:cubicBezTo>
                    <a:pt x="636" y="49"/>
                    <a:pt x="636" y="49"/>
                    <a:pt x="640" y="48"/>
                  </a:cubicBezTo>
                  <a:cubicBezTo>
                    <a:pt x="643" y="47"/>
                    <a:pt x="646" y="46"/>
                    <a:pt x="650" y="45"/>
                  </a:cubicBezTo>
                  <a:cubicBezTo>
                    <a:pt x="661" y="42"/>
                    <a:pt x="687" y="40"/>
                    <a:pt x="701" y="32"/>
                  </a:cubicBezTo>
                  <a:cubicBezTo>
                    <a:pt x="706" y="29"/>
                    <a:pt x="710" y="23"/>
                    <a:pt x="717" y="19"/>
                  </a:cubicBezTo>
                  <a:cubicBezTo>
                    <a:pt x="716" y="14"/>
                    <a:pt x="720" y="14"/>
                    <a:pt x="720" y="10"/>
                  </a:cubicBezTo>
                  <a:cubicBezTo>
                    <a:pt x="720" y="7"/>
                    <a:pt x="720" y="4"/>
                    <a:pt x="720" y="0"/>
                  </a:cubicBezTo>
                  <a:close/>
                  <a:moveTo>
                    <a:pt x="374" y="181"/>
                  </a:moveTo>
                  <a:cubicBezTo>
                    <a:pt x="387" y="181"/>
                    <a:pt x="399" y="181"/>
                    <a:pt x="412" y="181"/>
                  </a:cubicBezTo>
                  <a:cubicBezTo>
                    <a:pt x="412" y="176"/>
                    <a:pt x="412" y="171"/>
                    <a:pt x="412" y="165"/>
                  </a:cubicBezTo>
                  <a:cubicBezTo>
                    <a:pt x="395" y="166"/>
                    <a:pt x="372" y="161"/>
                    <a:pt x="374" y="181"/>
                  </a:cubicBezTo>
                  <a:close/>
                  <a:moveTo>
                    <a:pt x="377" y="222"/>
                  </a:moveTo>
                  <a:cubicBezTo>
                    <a:pt x="396" y="223"/>
                    <a:pt x="415" y="222"/>
                    <a:pt x="415" y="203"/>
                  </a:cubicBezTo>
                  <a:cubicBezTo>
                    <a:pt x="401" y="203"/>
                    <a:pt x="388" y="203"/>
                    <a:pt x="374" y="203"/>
                  </a:cubicBezTo>
                  <a:cubicBezTo>
                    <a:pt x="372" y="213"/>
                    <a:pt x="379" y="213"/>
                    <a:pt x="377" y="222"/>
                  </a:cubicBezTo>
                  <a:close/>
                </a:path>
              </a:pathLst>
            </a:custGeom>
            <a:solidFill>
              <a:schemeClr val="bg2"/>
            </a:solidFill>
            <a:ln w="3175">
              <a:noFill/>
              <a:round/>
              <a:headEnd/>
              <a:tailEnd/>
            </a:ln>
          </p:spPr>
          <p:txBody>
            <a:bodyPr/>
            <a:lstStyle/>
            <a:p>
              <a:endParaRPr lang="en-US" sz="1200" dirty="0">
                <a:solidFill>
                  <a:srgbClr val="1F497D"/>
                </a:solidFill>
              </a:endParaRPr>
            </a:p>
          </p:txBody>
        </p:sp>
      </p:grpSp>
      <p:sp>
        <p:nvSpPr>
          <p:cNvPr id="5" name="TextBox 4">
            <a:extLst>
              <a:ext uri="{FF2B5EF4-FFF2-40B4-BE49-F238E27FC236}">
                <a16:creationId xmlns:a16="http://schemas.microsoft.com/office/drawing/2014/main" id="{243273F4-C6A6-4AAF-94DE-43C2E2374325}"/>
              </a:ext>
            </a:extLst>
          </p:cNvPr>
          <p:cNvSpPr txBox="1"/>
          <p:nvPr/>
        </p:nvSpPr>
        <p:spPr>
          <a:xfrm>
            <a:off x="821531" y="5448715"/>
            <a:ext cx="6596358" cy="369332"/>
          </a:xfrm>
          <a:prstGeom prst="rect">
            <a:avLst/>
          </a:prstGeom>
        </p:spPr>
        <p:txBody>
          <a:bodyPr vert="horz" wrap="none" lIns="0" tIns="0" rIns="0" bIns="0" rtlCol="0">
            <a:spAutoFit/>
          </a:bodyPr>
          <a:lstStyle/>
          <a:p>
            <a:pPr algn="l"/>
            <a:r>
              <a:rPr lang="nl-BE" sz="1200" dirty="0"/>
              <a:t>Het interval wordt als volgt geïnterpreteerd:</a:t>
            </a:r>
          </a:p>
          <a:p>
            <a:pPr algn="l"/>
            <a:r>
              <a:rPr lang="nl-BE" sz="1200" dirty="0"/>
              <a:t>“Met een zekerheid van 95% kan gezegd worden dat er [interval] tot [interval] zijn in provincie X.  </a:t>
            </a:r>
          </a:p>
        </p:txBody>
      </p:sp>
    </p:spTree>
    <p:extLst>
      <p:ext uri="{BB962C8B-B14F-4D97-AF65-F5344CB8AC3E}">
        <p14:creationId xmlns:p14="http://schemas.microsoft.com/office/powerpoint/2010/main" val="135743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8kL4RmLAbQcb_GdpkAYr2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SOS - Classical Template - 16x9">
  <a:themeElements>
    <a:clrScheme name="Ipsos 2019">
      <a:dk1>
        <a:srgbClr val="282828"/>
      </a:dk1>
      <a:lt1>
        <a:sysClr val="window" lastClr="FFFFFF"/>
      </a:lt1>
      <a:dk2>
        <a:srgbClr val="009D9C"/>
      </a:dk2>
      <a:lt2>
        <a:srgbClr val="2F469C"/>
      </a:lt2>
      <a:accent1>
        <a:srgbClr val="002554"/>
      </a:accent1>
      <a:accent2>
        <a:srgbClr val="F1BE48"/>
      </a:accent2>
      <a:accent3>
        <a:srgbClr val="E87722"/>
      </a:accent3>
      <a:accent4>
        <a:srgbClr val="84329B"/>
      </a:accent4>
      <a:accent5>
        <a:srgbClr val="C43A3A"/>
      </a:accent5>
      <a:accent6>
        <a:srgbClr val="8E9696"/>
      </a:accent6>
      <a:hlink>
        <a:srgbClr val="2F469C"/>
      </a:hlink>
      <a:folHlink>
        <a:srgbClr val="009D9C"/>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36000" tIns="36000" rIns="36000" bIns="3600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IPSOS_2019_Template_v0.10.pptx" id="{9DDD4DDC-BF5C-4B9B-9AEE-2D8CF77E27A1}" vid="{4D429BAC-0D76-4745-B84F-A9E4F1E9DE3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6" ma:contentTypeDescription="Create a new document." ma:contentTypeScope="" ma:versionID="5a25462a6051fd44c8b6fecdb0076c96">
  <xsd:schema xmlns:xsd="http://www.w3.org/2001/XMLSchema" xmlns:xs="http://www.w3.org/2001/XMLSchema" xmlns:p="http://schemas.microsoft.com/office/2006/metadata/properties" xmlns:ns2="85c76272-7e4d-4f8f-89d1-3b227e52ef43" xmlns:ns3="a1549414-1dcc-402f-ba9b-44c1b3f5d57c" targetNamespace="http://schemas.microsoft.com/office/2006/metadata/properties" ma:root="true" ma:fieldsID="6936dcceafec7982565e6ff282441213" ns2:_="" ns3:_="">
    <xsd:import namespace="85c76272-7e4d-4f8f-89d1-3b227e52ef43"/>
    <xsd:import namespace="a1549414-1dcc-402f-ba9b-44c1b3f5d5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549414-1dcc-402f-ba9b-44c1b3f5d57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AEDD75-BD82-4EC9-85F3-3A986E14B054}">
  <ds:schemaRefs>
    <ds:schemaRef ds:uri="http://schemas.microsoft.com/sharepoint/v3/contenttype/forms"/>
  </ds:schemaRefs>
</ds:datastoreItem>
</file>

<file path=customXml/itemProps2.xml><?xml version="1.0" encoding="utf-8"?>
<ds:datastoreItem xmlns:ds="http://schemas.openxmlformats.org/officeDocument/2006/customXml" ds:itemID="{09B42295-196D-47F9-B16B-36ECDB7CB2CF}">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1549414-1dcc-402f-ba9b-44c1b3f5d57c"/>
    <ds:schemaRef ds:uri="85c76272-7e4d-4f8f-89d1-3b227e52ef43"/>
    <ds:schemaRef ds:uri="http://www.w3.org/XML/1998/namespace"/>
  </ds:schemaRefs>
</ds:datastoreItem>
</file>

<file path=customXml/itemProps3.xml><?xml version="1.0" encoding="utf-8"?>
<ds:datastoreItem xmlns:ds="http://schemas.openxmlformats.org/officeDocument/2006/customXml" ds:itemID="{C28F434E-81C1-4563-8BB2-6E4C7A334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a1549414-1dcc-402f-ba9b-44c1b3f5d5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IPSOS_Template_2019</Template>
  <TotalTime>5581</TotalTime>
  <Words>2854</Words>
  <Application>Microsoft Office PowerPoint</Application>
  <PresentationFormat>Widescreen</PresentationFormat>
  <Paragraphs>666</Paragraphs>
  <Slides>27</Slides>
  <Notes>11</Notes>
  <HiddenSlides>2</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2" baseType="lpstr">
      <vt:lpstr>Arial</vt:lpstr>
      <vt:lpstr>Arial Black</vt:lpstr>
      <vt:lpstr>Wingdings</vt:lpstr>
      <vt:lpstr>IPSOS - Classical Template - 16x9</vt:lpstr>
      <vt:lpstr>Diapositive think-cell</vt:lpstr>
      <vt:lpstr>Opiniepeiling katten- sterilisatie, IDENTIFICATIE EN REGISTRATIE</vt:lpstr>
      <vt:lpstr>overzicht</vt:lpstr>
      <vt:lpstr>Onderzoeks-methodologie</vt:lpstr>
      <vt:lpstr>ACHTERGROND EN OBJECTIEVEN</vt:lpstr>
      <vt:lpstr>ONDERZOEKSMETHODOLOGIE</vt:lpstr>
      <vt:lpstr>Hoe de resultaten lezen?</vt:lpstr>
      <vt:lpstr>Profiel van de steekproef: de baasjes</vt:lpstr>
      <vt:lpstr>Profiel van de steekproef: de katten</vt:lpstr>
      <vt:lpstr>SCHATTING Aantal Huiskatten in Vlaanderen</vt:lpstr>
      <vt:lpstr>Resultaten van het onderzoek</vt:lpstr>
      <vt:lpstr>  </vt:lpstr>
      <vt:lpstr>Sterilisatie</vt:lpstr>
      <vt:lpstr>Drivers sterilisatie</vt:lpstr>
      <vt:lpstr>Barriers sterilisatie + profiel niet-gesteriliseerde kat</vt:lpstr>
      <vt:lpstr>KatTENBAASJES* VAN NIET GESTERILISEERDE KATTEN </vt:lpstr>
      <vt:lpstr>Stelling ‘kattinnen moeten minstens één keer in hun leven een nestje hebben’</vt:lpstr>
      <vt:lpstr>PowerPoint Presentation</vt:lpstr>
      <vt:lpstr>Chippen + Profiel gechipte kat</vt:lpstr>
      <vt:lpstr>VLAAMSE baasjes VAN GECHIPTE KATTEN VS NIET-Gechipte katten</vt:lpstr>
      <vt:lpstr>Drivers chippen</vt:lpstr>
      <vt:lpstr>Barriers chippen</vt:lpstr>
      <vt:lpstr>CONCLUSiES</vt:lpstr>
      <vt:lpstr>Conclusies (1/2)</vt:lpstr>
      <vt:lpstr>Conclusies (2/2)</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Ipsos – Be Sure</dc:title>
  <dc:creator>Aline Celen</dc:creator>
  <cp:lastModifiedBy>Aline Celen</cp:lastModifiedBy>
  <cp:revision>342</cp:revision>
  <dcterms:created xsi:type="dcterms:W3CDTF">2020-04-30T10:49:08Z</dcterms:created>
  <dcterms:modified xsi:type="dcterms:W3CDTF">2020-06-06T09:14:11Z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ies>
</file>